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4" r:id="rId2"/>
    <p:sldId id="281" r:id="rId3"/>
    <p:sldId id="266" r:id="rId4"/>
    <p:sldId id="270" r:id="rId5"/>
    <p:sldId id="276" r:id="rId6"/>
    <p:sldId id="277" r:id="rId7"/>
    <p:sldId id="278" r:id="rId8"/>
    <p:sldId id="279" r:id="rId9"/>
    <p:sldId id="275" r:id="rId10"/>
    <p:sldId id="280" r:id="rId1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214"/>
    <a:srgbClr val="50AAE6"/>
    <a:srgbClr val="5A6EB4"/>
    <a:srgbClr val="A00078"/>
    <a:srgbClr val="A01E28"/>
    <a:srgbClr val="A08232"/>
    <a:srgbClr val="DCA01E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701" autoAdjust="0"/>
    <p:restoredTop sz="91212" autoAdjust="0"/>
  </p:normalViewPr>
  <p:slideViewPr>
    <p:cSldViewPr>
      <p:cViewPr varScale="1">
        <p:scale>
          <a:sx n="90" d="100"/>
          <a:sy n="90" d="100"/>
        </p:scale>
        <p:origin x="37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784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Sajjad Hussain|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The Research University  in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 altLang="de-DE" dirty="0"/>
              <a:t>Sajjad Hussain| </a:t>
            </a:r>
            <a:br>
              <a:rPr lang="de-DE" altLang="de-DE" dirty="0"/>
            </a:br>
            <a:r>
              <a:rPr lang="de-DE" altLang="de-DE" dirty="0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4" y="3286129"/>
            <a:ext cx="8975725" cy="3471863"/>
          </a:xfrm>
          <a:prstGeom prst="rect">
            <a:avLst/>
          </a:prstGeom>
          <a:blipFill dpi="0" rotWithShape="1">
            <a:blip r:embed="rId3">
              <a:alphaModFix amt="51000"/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96875" y="6598800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 The Research University in the Helmholtz Association</a:t>
            </a:r>
            <a:r>
              <a:rPr lang="de-DE" altLang="de-DE" sz="800" dirty="0"/>
              <a:t> </a:t>
            </a:r>
            <a:endParaRPr lang="en-US" altLang="de-DE" sz="800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5763" y="3366344"/>
            <a:ext cx="771462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CHAIR FOR PERVASIVE</a:t>
            </a:r>
            <a:r>
              <a:rPr lang="de-DE" sz="1000" baseline="0" dirty="0">
                <a:solidFill>
                  <a:schemeClr val="bg1"/>
                </a:solidFill>
                <a:latin typeface="Arial" pitchFamily="34" charset="0"/>
              </a:rPr>
              <a:t> COMPUTER SYSTEMS, 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INSTITUTE OF TELEMATICS, DEPARTMENT</a:t>
            </a:r>
            <a:r>
              <a:rPr lang="de-DE" sz="1000" baseline="0" dirty="0">
                <a:solidFill>
                  <a:schemeClr val="bg1"/>
                </a:solidFill>
                <a:latin typeface="Arial" pitchFamily="34" charset="0"/>
              </a:rPr>
              <a:t> OF COMPUTER SCIENCE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latin typeface="Arial" charset="0"/>
              </a:rPr>
              <a:t>www.kit.edu</a:t>
            </a:r>
          </a:p>
        </p:txBody>
      </p:sp>
      <p:pic>
        <p:nvPicPr>
          <p:cNvPr id="26640" name="Picture 13" descr="KIT-Logo-rgb_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200" y="6382800"/>
            <a:ext cx="468000" cy="468000"/>
          </a:xfrm>
          <a:prstGeom prst="rect">
            <a:avLst/>
          </a:prstGeom>
        </p:spPr>
      </p:pic>
      <p:grpSp>
        <p:nvGrpSpPr>
          <p:cNvPr id="9" name="Gruppieren 8"/>
          <p:cNvGrpSpPr/>
          <p:nvPr userDrawn="1"/>
        </p:nvGrpSpPr>
        <p:grpSpPr>
          <a:xfrm>
            <a:off x="5072069" y="428626"/>
            <a:ext cx="3846512" cy="572433"/>
            <a:chOff x="5072069" y="428626"/>
            <a:chExt cx="3846512" cy="572433"/>
          </a:xfrm>
        </p:grpSpPr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069" y="428626"/>
              <a:ext cx="1900237" cy="48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9"/>
            <p:cNvSpPr txBox="1">
              <a:spLocks noChangeArrowheads="1"/>
            </p:cNvSpPr>
            <p:nvPr userDrawn="1"/>
          </p:nvSpPr>
          <p:spPr bwMode="auto">
            <a:xfrm>
              <a:off x="7024694" y="477839"/>
              <a:ext cx="1893887" cy="52322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 dirty="0">
                  <a:ea typeface="+mn-ea"/>
                </a:rPr>
                <a:t>Technology for 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 dirty="0">
                  <a:ea typeface="+mn-ea"/>
                </a:rPr>
                <a:t>Pervasive Computing</a:t>
              </a:r>
            </a:p>
          </p:txBody>
        </p:sp>
      </p:grp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2176463" y="1047750"/>
            <a:ext cx="6786562" cy="0"/>
          </a:xfrm>
          <a:prstGeom prst="line">
            <a:avLst/>
          </a:prstGeom>
          <a:noFill/>
          <a:ln w="936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Sajjad Hussain- Title</a:t>
            </a:r>
          </a:p>
        </p:txBody>
      </p:sp>
    </p:spTree>
    <p:extLst>
      <p:ext uri="{BB962C8B-B14F-4D97-AF65-F5344CB8AC3E}">
        <p14:creationId xmlns:p14="http://schemas.microsoft.com/office/powerpoint/2010/main" val="412390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Sajjad Hussain- Title</a:t>
            </a:r>
          </a:p>
        </p:txBody>
      </p:sp>
    </p:spTree>
    <p:extLst>
      <p:ext uri="{BB962C8B-B14F-4D97-AF65-F5344CB8AC3E}">
        <p14:creationId xmlns:p14="http://schemas.microsoft.com/office/powerpoint/2010/main" val="148359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Sajjad Hussain- Title</a:t>
            </a:r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Sajjad Hussain - Title</a:t>
            </a:r>
          </a:p>
        </p:txBody>
      </p:sp>
    </p:spTree>
    <p:extLst>
      <p:ext uri="{BB962C8B-B14F-4D97-AF65-F5344CB8AC3E}">
        <p14:creationId xmlns:p14="http://schemas.microsoft.com/office/powerpoint/2010/main" val="61552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Sajjad Hussain- Title</a:t>
            </a:r>
          </a:p>
        </p:txBody>
      </p:sp>
    </p:spTree>
    <p:extLst>
      <p:ext uri="{BB962C8B-B14F-4D97-AF65-F5344CB8AC3E}">
        <p14:creationId xmlns:p14="http://schemas.microsoft.com/office/powerpoint/2010/main" val="113032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Sajjad Hussain- Title</a:t>
            </a:r>
          </a:p>
        </p:txBody>
      </p:sp>
    </p:spTree>
    <p:extLst>
      <p:ext uri="{BB962C8B-B14F-4D97-AF65-F5344CB8AC3E}">
        <p14:creationId xmlns:p14="http://schemas.microsoft.com/office/powerpoint/2010/main" val="30685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Sajjad Hussain- Title</a:t>
            </a:r>
          </a:p>
        </p:txBody>
      </p:sp>
    </p:spTree>
    <p:extLst>
      <p:ext uri="{BB962C8B-B14F-4D97-AF65-F5344CB8AC3E}">
        <p14:creationId xmlns:p14="http://schemas.microsoft.com/office/powerpoint/2010/main" val="108946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Sajjad Hussain- Title</a:t>
            </a:r>
          </a:p>
        </p:txBody>
      </p:sp>
    </p:spTree>
    <p:extLst>
      <p:ext uri="{BB962C8B-B14F-4D97-AF65-F5344CB8AC3E}">
        <p14:creationId xmlns:p14="http://schemas.microsoft.com/office/powerpoint/2010/main" val="291893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Sajjad Hussain- Title</a:t>
            </a:r>
          </a:p>
        </p:txBody>
      </p:sp>
    </p:spTree>
    <p:extLst>
      <p:ext uri="{BB962C8B-B14F-4D97-AF65-F5344CB8AC3E}">
        <p14:creationId xmlns:p14="http://schemas.microsoft.com/office/powerpoint/2010/main" val="197793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Sajjad Hussain- Title</a:t>
            </a:r>
          </a:p>
        </p:txBody>
      </p:sp>
    </p:spTree>
    <p:extLst>
      <p:ext uri="{BB962C8B-B14F-4D97-AF65-F5344CB8AC3E}">
        <p14:creationId xmlns:p14="http://schemas.microsoft.com/office/powerpoint/2010/main" val="33696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5"/>
          <p:cNvSpPr>
            <a:spLocks noChangeShapeType="1"/>
          </p:cNvSpPr>
          <p:nvPr userDrawn="1"/>
        </p:nvSpPr>
        <p:spPr bwMode="auto">
          <a:xfrm>
            <a:off x="-4763" y="6381750"/>
            <a:ext cx="9148763" cy="1588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" name="Rectangle 2"/>
          <p:cNvSpPr/>
          <p:nvPr userDrawn="1"/>
        </p:nvSpPr>
        <p:spPr>
          <a:xfrm>
            <a:off x="0" y="6396038"/>
            <a:ext cx="9144000" cy="461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dirty="0"/>
          </a:p>
        </p:txBody>
      </p:sp>
      <p:grpSp>
        <p:nvGrpSpPr>
          <p:cNvPr id="15" name="Gruppieren 14"/>
          <p:cNvGrpSpPr/>
          <p:nvPr userDrawn="1"/>
        </p:nvGrpSpPr>
        <p:grpSpPr>
          <a:xfrm>
            <a:off x="-4763" y="6381750"/>
            <a:ext cx="9148763" cy="431803"/>
            <a:chOff x="-4763" y="6381750"/>
            <a:chExt cx="9148763" cy="431803"/>
          </a:xfrm>
        </p:grpSpPr>
        <p:sp>
          <p:nvSpPr>
            <p:cNvPr id="16" name="CustomShape 1"/>
            <p:cNvSpPr>
              <a:spLocks noChangeArrowheads="1"/>
            </p:cNvSpPr>
            <p:nvPr userDrawn="1"/>
          </p:nvSpPr>
          <p:spPr bwMode="auto">
            <a:xfrm>
              <a:off x="7429503" y="6429378"/>
              <a:ext cx="1535113" cy="38417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de-DE" sz="1200" dirty="0">
                  <a:solidFill>
                    <a:srgbClr val="000000"/>
                  </a:solidFill>
                  <a:latin typeface="DINMittelschrift" charset="0"/>
                  <a:ea typeface="+mn-ea"/>
                </a:rPr>
                <a:t>Technology </a:t>
              </a:r>
              <a:r>
                <a:rPr lang="de-DE" sz="1200" dirty="0" err="1">
                  <a:solidFill>
                    <a:srgbClr val="000000"/>
                  </a:solidFill>
                  <a:latin typeface="DINMittelschrift" charset="0"/>
                  <a:ea typeface="+mn-ea"/>
                </a:rPr>
                <a:t>for</a:t>
              </a:r>
              <a:r>
                <a:rPr lang="de-DE" sz="1200" dirty="0">
                  <a:solidFill>
                    <a:srgbClr val="000000"/>
                  </a:solidFill>
                  <a:latin typeface="DINMittelschrift" charset="0"/>
                  <a:ea typeface="+mn-ea"/>
                </a:rPr>
                <a:t> </a:t>
              </a:r>
              <a:r>
                <a:rPr lang="de-DE" sz="1200" dirty="0" err="1">
                  <a:solidFill>
                    <a:srgbClr val="000000"/>
                  </a:solidFill>
                  <a:latin typeface="DINMittelschrift" charset="0"/>
                  <a:ea typeface="+mn-ea"/>
                </a:rPr>
                <a:t>Pervasive</a:t>
              </a:r>
              <a:r>
                <a:rPr lang="de-DE" sz="1200" dirty="0">
                  <a:solidFill>
                    <a:srgbClr val="000000"/>
                  </a:solidFill>
                  <a:latin typeface="DINMittelschrift" charset="0"/>
                  <a:ea typeface="+mn-ea"/>
                </a:rPr>
                <a:t> Computing</a:t>
              </a:r>
              <a:endParaRPr lang="de-DE" dirty="0">
                <a:ea typeface="+mn-ea"/>
              </a:endParaRPr>
            </a:p>
          </p:txBody>
        </p:sp>
        <p:sp>
          <p:nvSpPr>
            <p:cNvPr id="17" name="Line 5"/>
            <p:cNvSpPr>
              <a:spLocks noChangeShapeType="1"/>
            </p:cNvSpPr>
            <p:nvPr userDrawn="1"/>
          </p:nvSpPr>
          <p:spPr bwMode="auto">
            <a:xfrm>
              <a:off x="-4763" y="6381750"/>
              <a:ext cx="9148763" cy="1588"/>
            </a:xfrm>
            <a:prstGeom prst="line">
              <a:avLst/>
            </a:prstGeom>
            <a:noFill/>
            <a:ln w="12600">
              <a:solidFill>
                <a:srgbClr val="0092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18" name="Picture 3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4" y="6430966"/>
              <a:ext cx="1285875" cy="32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A2177219-4D79-4D82-A800-567BDD8316C6}" type="slidenum">
              <a:rPr lang="de-DE" sz="900" b="1">
                <a:latin typeface="Arial" charset="0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de-DE" sz="900" b="1">
              <a:latin typeface="Arial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612775" y="6445250"/>
            <a:ext cx="8636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fld id="{FA390034-B22F-454C-98D5-B3B46940354E}" type="datetime1">
              <a:rPr lang="de-DE" altLang="de-DE" sz="900"/>
              <a:pPr/>
              <a:t>03.02.2022</a:t>
            </a:fld>
            <a:endParaRPr lang="de-DE" altLang="de-DE" sz="900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de-DE" dirty="0"/>
              <a:t>Sajjad Hussain</a:t>
            </a:r>
          </a:p>
        </p:txBody>
      </p:sp>
      <p:sp>
        <p:nvSpPr>
          <p:cNvPr id="19" name="Line 4"/>
          <p:cNvSpPr>
            <a:spLocks noChangeShapeType="1"/>
          </p:cNvSpPr>
          <p:nvPr userDrawn="1"/>
        </p:nvSpPr>
        <p:spPr bwMode="auto">
          <a:xfrm>
            <a:off x="390531" y="895350"/>
            <a:ext cx="8374063" cy="12700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600" dirty="0"/>
              <a:t>TensorFlow Lite Pipeline</a:t>
            </a:r>
            <a:endParaRPr lang="en-US" altLang="de-DE" sz="2200" dirty="0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de-DE" sz="1600" b="1" dirty="0">
                <a:solidFill>
                  <a:srgbClr val="000000"/>
                </a:solidFill>
              </a:rPr>
              <a:t>Sajjad Hussain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38BD-C6F4-4573-80A5-7771E52F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Development Workflow: Arduino Sketch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50665-553A-4C24-A00D-9418BFFC5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980728"/>
            <a:ext cx="8356600" cy="5184576"/>
          </a:xfrm>
        </p:spPr>
        <p:txBody>
          <a:bodyPr/>
          <a:lstStyle/>
          <a:p>
            <a:r>
              <a:rPr lang="en-GB" dirty="0"/>
              <a:t>Include the library headers: </a:t>
            </a:r>
            <a:r>
              <a:rPr lang="en-GB" sz="1400" dirty="0"/>
              <a:t>To use the TensorFlow Lite for Microcontrollers library</a:t>
            </a:r>
          </a:p>
          <a:p>
            <a:r>
              <a:rPr lang="en-GB" dirty="0"/>
              <a:t>Include the model header: </a:t>
            </a:r>
            <a:r>
              <a:rPr lang="en-GB" sz="1400" dirty="0"/>
              <a:t>interpreter expects the model to be provided as a C++ array</a:t>
            </a:r>
          </a:p>
          <a:p>
            <a:r>
              <a:rPr lang="en-GB" dirty="0"/>
              <a:t>Include the unit test framework header: </a:t>
            </a:r>
            <a:r>
              <a:rPr lang="en-GB" sz="1400" dirty="0"/>
              <a:t>in order to create a unit test</a:t>
            </a:r>
          </a:p>
          <a:p>
            <a:r>
              <a:rPr lang="en-GB" dirty="0"/>
              <a:t>Set up logging: </a:t>
            </a:r>
            <a:r>
              <a:rPr lang="en-GB" sz="1400" dirty="0"/>
              <a:t>variable will be passed into the interpreter, which allows it to write logs</a:t>
            </a:r>
          </a:p>
          <a:p>
            <a:r>
              <a:rPr lang="en-GB" dirty="0"/>
              <a:t>Load a model: </a:t>
            </a:r>
            <a:r>
              <a:rPr lang="en-GB" sz="1400" dirty="0"/>
              <a:t>the model is instantiated using data from a char array</a:t>
            </a:r>
          </a:p>
          <a:p>
            <a:r>
              <a:rPr lang="en-GB" dirty="0"/>
              <a:t>Instantiate operations resolver: </a:t>
            </a:r>
            <a:r>
              <a:rPr lang="en-GB" sz="1400" dirty="0"/>
              <a:t>used by the interpreter to access the model’s operations</a:t>
            </a:r>
          </a:p>
          <a:p>
            <a:r>
              <a:rPr lang="en-GB" dirty="0"/>
              <a:t>Allocate memory:  </a:t>
            </a:r>
            <a:r>
              <a:rPr lang="en-GB" sz="1400" dirty="0"/>
              <a:t>need to preallocate a certain memory for in/output, and intermediate arrays</a:t>
            </a:r>
          </a:p>
          <a:p>
            <a:r>
              <a:rPr lang="en-GB" dirty="0"/>
              <a:t>Instantiate interpreter: </a:t>
            </a:r>
            <a:r>
              <a:rPr lang="en-GB" sz="1400" dirty="0"/>
              <a:t>create MicroInterpreter instance, passing the variables created earlier</a:t>
            </a:r>
          </a:p>
          <a:p>
            <a:r>
              <a:rPr lang="en-GB" dirty="0"/>
              <a:t>Allocate tensors: </a:t>
            </a:r>
            <a:r>
              <a:rPr lang="en-GB" sz="1400" dirty="0"/>
              <a:t>tell interpreter to allocate memory from the tensor_arena for model's tensors</a:t>
            </a:r>
          </a:p>
          <a:p>
            <a:r>
              <a:rPr lang="en-GB" dirty="0"/>
              <a:t>Validate input shape: </a:t>
            </a:r>
            <a:r>
              <a:rPr lang="en-GB" sz="1400" dirty="0"/>
              <a:t>to confirm that tensor shape and type are what we are expecting</a:t>
            </a:r>
          </a:p>
          <a:p>
            <a:r>
              <a:rPr lang="en-GB" dirty="0"/>
              <a:t>Provide an input value: </a:t>
            </a:r>
            <a:r>
              <a:rPr lang="en-GB" sz="1400" dirty="0"/>
              <a:t>to provide an input to the model</a:t>
            </a:r>
          </a:p>
          <a:p>
            <a:r>
              <a:rPr lang="en-GB" dirty="0"/>
              <a:t>Run the model: </a:t>
            </a:r>
            <a:r>
              <a:rPr lang="en-GB" sz="1400" dirty="0"/>
              <a:t>to run the model, we can call Invoke()</a:t>
            </a:r>
          </a:p>
          <a:p>
            <a:r>
              <a:rPr lang="en-GB" dirty="0"/>
              <a:t>Obtain the output: </a:t>
            </a:r>
            <a:r>
              <a:rPr lang="en-GB" sz="1400" dirty="0"/>
              <a:t>model's output tensor can be obtained by calling output(0)</a:t>
            </a:r>
          </a:p>
          <a:p>
            <a:r>
              <a:rPr lang="en-GB" dirty="0"/>
              <a:t>Run inference again: </a:t>
            </a:r>
            <a:r>
              <a:rPr lang="en-GB" sz="1400" dirty="0"/>
              <a:t>remainder of the code runs inference several more times</a:t>
            </a:r>
            <a:endParaRPr lang="en-DE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597ED-2B08-4ADA-95A8-D3A19D56DD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Sajjad Hussain- Title</a:t>
            </a:r>
          </a:p>
        </p:txBody>
      </p:sp>
    </p:spTree>
    <p:extLst>
      <p:ext uri="{BB962C8B-B14F-4D97-AF65-F5344CB8AC3E}">
        <p14:creationId xmlns:p14="http://schemas.microsoft.com/office/powerpoint/2010/main" val="201704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6592D-2406-44D1-A57E-3E38EE6F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29B94-3D27-4770-8AF1-B2A4E9758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Traditional Programming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Machine Learning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EF0D8-144C-4478-B17D-CB09B3C1B9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Sajjad Hussain- Title</a:t>
            </a:r>
            <a:endParaRPr lang="en-US" alt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80CB5C-DE1B-4553-AFEB-0C0BF23FA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880" y="1700808"/>
            <a:ext cx="6402809" cy="18563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130E80-0E54-4A86-8450-D01EFD540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880" y="4085598"/>
            <a:ext cx="6483046" cy="17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0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DE" sz="24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TensorFlow </a:t>
            </a:r>
            <a:r>
              <a:rPr lang="en-US" altLang="de-DE" dirty="0"/>
              <a:t>Lite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de-DE" dirty="0"/>
              <a:t>TensorFlow Lite is designed to perform deep learning tasks: a type of machine learning based on artificial neural networks.</a:t>
            </a:r>
          </a:p>
          <a:p>
            <a:r>
              <a:rPr lang="en-GB" altLang="de-DE" dirty="0"/>
              <a:t>An artificial neural network (ANN) is a mechanism which mimics how a human brain learns. It is an interconnected group of nodes, inspired by a simplification of neurons in a brain.</a:t>
            </a:r>
          </a:p>
          <a:p>
            <a:r>
              <a:rPr lang="en-GB" altLang="de-DE" dirty="0"/>
              <a:t>The simplest type of ANN is the sequential model: a linear stack of layers where each layer has exactly one input and one output tensor.</a:t>
            </a:r>
          </a:p>
          <a:p>
            <a:r>
              <a:rPr lang="en-GB" altLang="de-DE" dirty="0"/>
              <a:t>A tensor is the mathematical representation of a neuron.</a:t>
            </a:r>
          </a:p>
          <a:p>
            <a:r>
              <a:rPr lang="en-GB" altLang="de-DE" dirty="0"/>
              <a:t>TensorFlow uses the keras open-source library to build neural networks in python.</a:t>
            </a:r>
          </a:p>
          <a:p>
            <a:pPr marL="0" indent="0">
              <a:buNone/>
            </a:pPr>
            <a:endParaRPr lang="en-GB" alt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9C31C-22FC-4D8B-9A70-A51CC6C00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234180"/>
            <a:ext cx="5731510" cy="1858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421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DE" sz="24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TensorFlow </a:t>
            </a:r>
            <a:r>
              <a:rPr lang="en-US" altLang="de-DE" dirty="0"/>
              <a:t>Lite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238" y="981869"/>
            <a:ext cx="8356600" cy="4894262"/>
          </a:xfrm>
        </p:spPr>
        <p:txBody>
          <a:bodyPr/>
          <a:lstStyle/>
          <a:p>
            <a:r>
              <a:rPr lang="en-GB" altLang="de-DE" dirty="0"/>
              <a:t>Tiny Machine Learning (TinyML) is a field at the intersection of embedded IOT systems and machine learning.</a:t>
            </a:r>
          </a:p>
          <a:p>
            <a:r>
              <a:rPr lang="en-GB" altLang="de-DE" dirty="0"/>
              <a:t>TensorFlow Lite is designed to make easy to perform machine learning on devices “at the edge” of the network, instead of sending data back and forth from a server.</a:t>
            </a:r>
          </a:p>
          <a:p>
            <a:r>
              <a:rPr lang="en-GB" altLang="de-DE" dirty="0"/>
              <a:t>TensorFlow Lite is a production ready, cross-platform framework for deploying ML on mobile devices and embedded systems.</a:t>
            </a:r>
          </a:p>
          <a:p>
            <a:r>
              <a:rPr lang="en-GB" altLang="de-DE" dirty="0"/>
              <a:t>It enables machine learning inference with low latency and a small program size on devices with limited compute and memory resources.</a:t>
            </a:r>
          </a:p>
          <a:p>
            <a:r>
              <a:rPr lang="en-GB" altLang="de-DE" dirty="0"/>
              <a:t>It works with a huge range of devices: from low-power microcontrollers (Arduino) to powerful mobile phones (Android, iOS).</a:t>
            </a:r>
          </a:p>
          <a:p>
            <a:endParaRPr lang="en-GB" alt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7D1929-C21E-4BBB-9135-A5726ABA9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824" y="4653136"/>
            <a:ext cx="3606352" cy="1466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795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The </a:t>
            </a:r>
            <a:r>
              <a:rPr lang="en-DE" sz="24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TensorFlow </a:t>
            </a:r>
            <a:r>
              <a:rPr lang="en-US" altLang="de-DE" dirty="0"/>
              <a:t>Lite Workflow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en-DE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TensorFlow Lite workflow involves the following steps:</a:t>
            </a:r>
            <a:endParaRPr lang="en-GB" sz="1800" spc="-5" dirty="0">
              <a:solidFill>
                <a:srgbClr val="292929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DE" sz="1600" b="1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Train the model</a:t>
            </a:r>
            <a:r>
              <a:rPr lang="en-GB" sz="1600" b="1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(Google Colab)</a:t>
            </a:r>
            <a:endParaRPr lang="en-GB" sz="1600" b="1" spc="-5" dirty="0">
              <a:solidFill>
                <a:srgbClr val="292929"/>
              </a:solidFill>
              <a:latin typeface="Georgia" panose="02040502050405020303" pitchFamily="18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DE" sz="14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A TensorFlow model is a data structure that contains the logic and knowledge of a machine learning network trained to solve a particular problem.</a:t>
            </a:r>
            <a:endParaRPr lang="en-GB" sz="1400" spc="-5" dirty="0">
              <a:solidFill>
                <a:srgbClr val="292929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DE" sz="14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You cannot build a model using TensorFlow Lite. </a:t>
            </a:r>
            <a:endParaRPr lang="en-GB" sz="1400" spc="-5" dirty="0">
              <a:solidFill>
                <a:srgbClr val="292929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DE" sz="14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You must convert a regular TensorFlow model into the Lite format.</a:t>
            </a:r>
            <a:endParaRPr lang="en-GB" sz="1400" spc="-5" dirty="0">
              <a:solidFill>
                <a:srgbClr val="292929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DE" sz="14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If your model is trained for microcontroller, you have to </a:t>
            </a:r>
            <a:r>
              <a:rPr lang="en-DE" sz="1400" i="1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generate a small TensorFlow model</a:t>
            </a:r>
            <a:r>
              <a:rPr lang="en-DE" sz="14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 that can fit your tiny device with some limitations. </a:t>
            </a:r>
            <a:endParaRPr lang="en-GB" sz="1400" spc="-5" dirty="0">
              <a:solidFill>
                <a:srgbClr val="292929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lvl="1"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en-DE" sz="1600" b="1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Convert and optimize the model</a:t>
            </a:r>
            <a:endParaRPr lang="en-GB" sz="1600" b="1" spc="-5" dirty="0">
              <a:solidFill>
                <a:srgbClr val="292929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lvl="2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DE" sz="1400" spc="-5" dirty="0">
                <a:solidFill>
                  <a:srgbClr val="292929"/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Convert the TensorFlow model in TensorFlow Lite format using TensorFlow Lite converter.</a:t>
            </a:r>
            <a:endParaRPr lang="en-GB" sz="1400" spc="-5" dirty="0">
              <a:solidFill>
                <a:srgbClr val="292929"/>
              </a:solidFill>
              <a:latin typeface="Georgia" panose="02040502050405020303" pitchFamily="18" charset="0"/>
              <a:cs typeface="Segoe UI" panose="020B0502040204020203" pitchFamily="34" charset="0"/>
            </a:endParaRPr>
          </a:p>
          <a:p>
            <a:pPr lvl="2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DE" sz="1400" spc="-5" dirty="0">
                <a:solidFill>
                  <a:srgbClr val="292929"/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Converting models reduces size and introduces optimizations that do not affect accuracy, with some trade-offs.</a:t>
            </a:r>
            <a:endParaRPr lang="en-GB" sz="1400" spc="-5" dirty="0">
              <a:solidFill>
                <a:srgbClr val="292929"/>
              </a:solidFill>
              <a:latin typeface="Georgia" panose="02040502050405020303" pitchFamily="18" charset="0"/>
              <a:ea typeface="+mn-ea"/>
              <a:cs typeface="Segoe UI" panose="020B0502040204020203" pitchFamily="34" charset="0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DE" sz="1600" b="1" spc="-5" dirty="0">
                <a:solidFill>
                  <a:srgbClr val="292929"/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Deploy and run the model</a:t>
            </a:r>
            <a:r>
              <a:rPr lang="en-GB" sz="1600" b="1" spc="-5" dirty="0">
                <a:solidFill>
                  <a:srgbClr val="292929"/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 (Arduino)</a:t>
            </a:r>
            <a:endParaRPr lang="en-GB" sz="2000" b="1" spc="-5" dirty="0">
              <a:solidFill>
                <a:srgbClr val="292929"/>
              </a:solidFill>
              <a:latin typeface="Georgia" panose="02040502050405020303" pitchFamily="18" charset="0"/>
              <a:cs typeface="Segoe UI" panose="020B0502040204020203" pitchFamily="34" charset="0"/>
            </a:endParaRPr>
          </a:p>
          <a:p>
            <a:pPr lvl="2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DE" sz="1400" spc="-5" dirty="0">
                <a:solidFill>
                  <a:srgbClr val="292929"/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Deploy and run your model on-device with the interpreter.</a:t>
            </a:r>
            <a:endParaRPr lang="en-US" altLang="de-DE" sz="1400" spc="-5" dirty="0">
              <a:solidFill>
                <a:srgbClr val="292929"/>
              </a:solidFill>
              <a:latin typeface="Georgia" panose="02040502050405020303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22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DE" sz="24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TensorFlow </a:t>
            </a:r>
            <a:r>
              <a:rPr lang="en-US" altLang="de-DE" dirty="0"/>
              <a:t>Lite: Inference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980728"/>
            <a:ext cx="8356600" cy="5256584"/>
          </a:xfrm>
        </p:spPr>
        <p:txBody>
          <a:bodyPr/>
          <a:lstStyle/>
          <a:p>
            <a:r>
              <a:rPr lang="en-GB" altLang="de-DE" dirty="0"/>
              <a:t>Inference is the process of running data through a model to obtain predictions. It requires a model, an interpreter, and input data.</a:t>
            </a:r>
          </a:p>
          <a:p>
            <a:r>
              <a:rPr lang="en-GB" altLang="de-DE" dirty="0"/>
              <a:t>TensorFlow Lite is composed by two main components:</a:t>
            </a:r>
          </a:p>
          <a:p>
            <a:pPr lvl="1"/>
            <a:r>
              <a:rPr lang="en-GB" altLang="de-DE" dirty="0"/>
              <a:t>Converter: converts TensorFlow models into an efficient form used by the interpreter.</a:t>
            </a:r>
          </a:p>
          <a:p>
            <a:pPr lvl="1"/>
            <a:r>
              <a:rPr lang="en-GB" altLang="de-DE" dirty="0"/>
              <a:t>Interpreter: runs optimized models (aka, run inference) on mobile and embedded devices.</a:t>
            </a:r>
          </a:p>
          <a:p>
            <a:pPr lvl="1"/>
            <a:r>
              <a:rPr lang="en-GB" altLang="de-DE" dirty="0"/>
              <a:t>Interpreter can be configured to run on: mobile platforms (Android, iOS), Embedded Linux and microcontrollers.</a:t>
            </a:r>
          </a:p>
          <a:p>
            <a:pPr marL="476250" lvl="1" indent="0">
              <a:buNone/>
            </a:pPr>
            <a:endParaRPr lang="en-US" altLang="de-DE" dirty="0"/>
          </a:p>
          <a:p>
            <a:endParaRPr lang="en-US" alt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3EB07C-6055-4DFB-951C-3E12BDC3C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590" y="3768519"/>
            <a:ext cx="4773910" cy="246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04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DE" sz="24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TensorFlow </a:t>
            </a:r>
            <a:r>
              <a:rPr lang="en-US" altLang="de-DE" dirty="0"/>
              <a:t>Lite: </a:t>
            </a:r>
            <a:r>
              <a:rPr lang="de-DE" altLang="de-DE" dirty="0"/>
              <a:t>Pipeline</a:t>
            </a:r>
            <a:endParaRPr lang="en-US" altLang="de-DE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de-DE" dirty="0"/>
              <a:t>A machine learning pipeline is the end-to-end construct that orchestrates the flow of data into, and output from, a machine learning model.</a:t>
            </a:r>
          </a:p>
          <a:p>
            <a:r>
              <a:rPr lang="en-GB" altLang="de-DE" dirty="0"/>
              <a:t>It includes raw data input, features, outputs, the machine learning model and model parameters, and prediction outputs.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7A10C-CFB2-4B2A-B13D-08C183196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990" y="3068960"/>
            <a:ext cx="5731510" cy="2382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8618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DE" sz="24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TensorFlow </a:t>
            </a:r>
            <a:r>
              <a:rPr lang="en-US" altLang="de-DE" dirty="0"/>
              <a:t>Lite: </a:t>
            </a:r>
            <a:r>
              <a:rPr lang="de-DE" altLang="de-DE" dirty="0"/>
              <a:t>Pipeline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de-DE" dirty="0"/>
              <a:t>TensorFlow Lite Workflow: Main 2 Steps</a:t>
            </a:r>
          </a:p>
          <a:p>
            <a:pPr marL="819150" lvl="1" indent="-342900">
              <a:buFont typeface="+mj-lt"/>
              <a:buAutoNum type="arabicPeriod"/>
            </a:pPr>
            <a:r>
              <a:rPr lang="en-GB" altLang="de-DE" dirty="0"/>
              <a:t>Get a TensorFlow Lite model (Google Colab)</a:t>
            </a:r>
          </a:p>
          <a:p>
            <a:pPr marL="819150" lvl="1" indent="-342900">
              <a:buFont typeface="+mj-lt"/>
              <a:buAutoNum type="arabicPeriod"/>
            </a:pPr>
            <a:r>
              <a:rPr lang="en-GB" altLang="de-DE" dirty="0"/>
              <a:t>Deploy and run on edge device (Arduino Sketch)</a:t>
            </a:r>
          </a:p>
          <a:p>
            <a:r>
              <a:rPr lang="en-GB" altLang="de-DE" dirty="0"/>
              <a:t>Detailed Steps:</a:t>
            </a:r>
          </a:p>
          <a:p>
            <a:pPr lvl="1"/>
            <a:r>
              <a:rPr lang="en-GB" altLang="de-DE" dirty="0"/>
              <a:t>Develop a TensorFlow model in Google Colab</a:t>
            </a:r>
          </a:p>
          <a:p>
            <a:pPr lvl="1"/>
            <a:r>
              <a:rPr lang="en-GB" altLang="de-DE" dirty="0"/>
              <a:t>Train and Validate it</a:t>
            </a:r>
          </a:p>
          <a:p>
            <a:pPr lvl="1"/>
            <a:r>
              <a:rPr lang="en-GB" altLang="de-DE" dirty="0"/>
              <a:t>Convert it to TensorFlow Lite model</a:t>
            </a:r>
          </a:p>
          <a:p>
            <a:pPr lvl="1"/>
            <a:r>
              <a:rPr lang="en-GB" altLang="de-DE" dirty="0"/>
              <a:t>Call this TensorFlow Lite model into a C Array</a:t>
            </a:r>
          </a:p>
          <a:p>
            <a:pPr lvl="1"/>
            <a:r>
              <a:rPr lang="en-GB" altLang="de-DE" dirty="0"/>
              <a:t>Instantiate the interpreter and </a:t>
            </a:r>
            <a:r>
              <a:rPr lang="en-GB" altLang="de-DE" dirty="0" err="1"/>
              <a:t>TFLite</a:t>
            </a:r>
            <a:r>
              <a:rPr lang="en-GB" altLang="de-DE" dirty="0"/>
              <a:t> model</a:t>
            </a:r>
          </a:p>
          <a:p>
            <a:pPr lvl="1"/>
            <a:r>
              <a:rPr lang="en-GB" altLang="de-DE" dirty="0"/>
              <a:t>Configure the mode</a:t>
            </a:r>
          </a:p>
          <a:p>
            <a:pPr lvl="1"/>
            <a:r>
              <a:rPr lang="en-GB" altLang="de-DE" dirty="0"/>
              <a:t>Invoke the inference</a:t>
            </a:r>
          </a:p>
          <a:p>
            <a:pPr lvl="1"/>
            <a:endParaRPr lang="en-GB" altLang="de-DE" dirty="0"/>
          </a:p>
          <a:p>
            <a:pPr lvl="1"/>
            <a:endParaRPr lang="en-GB" altLang="de-DE" dirty="0"/>
          </a:p>
          <a:p>
            <a:endParaRPr lang="en-US" alt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4AC67-AD08-454A-8012-907F6459E1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7"/>
          <a:stretch/>
        </p:blipFill>
        <p:spPr>
          <a:xfrm>
            <a:off x="5552566" y="3907904"/>
            <a:ext cx="3196147" cy="219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46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Development Workflow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de-DE" dirty="0"/>
              <a:t>Generate a TensorFlow Lite model</a:t>
            </a:r>
          </a:p>
          <a:p>
            <a:pPr lvl="1"/>
            <a:r>
              <a:rPr lang="en-GB" altLang="de-DE" dirty="0"/>
              <a:t>A TensorFlow Lite model is represented in a special efficient portable format known as FlatBuffers (identified by the .</a:t>
            </a:r>
            <a:r>
              <a:rPr lang="en-GB" altLang="de-DE" dirty="0" err="1"/>
              <a:t>tflite</a:t>
            </a:r>
            <a:r>
              <a:rPr lang="en-GB" altLang="de-DE" dirty="0"/>
              <a:t> extension). </a:t>
            </a:r>
          </a:p>
          <a:p>
            <a:pPr lvl="1"/>
            <a:r>
              <a:rPr lang="en-GB" altLang="de-DE" dirty="0"/>
              <a:t>You can generate a TensorFlow Lite model in the following ways:</a:t>
            </a:r>
          </a:p>
          <a:p>
            <a:pPr lvl="2"/>
            <a:r>
              <a:rPr lang="en-GB" altLang="de-DE" dirty="0"/>
              <a:t>Use an existing TensorFlow Lite model: Refer to TensorFlow Lite Examples to pick an existing model. </a:t>
            </a:r>
          </a:p>
          <a:p>
            <a:pPr lvl="2"/>
            <a:r>
              <a:rPr lang="en-GB" altLang="de-DE" dirty="0"/>
              <a:t>Create a TensorFlow Lite model: Use the TensorFlow Lite Model Maker to create a model with your own custom dataset. </a:t>
            </a:r>
          </a:p>
          <a:p>
            <a:pPr lvl="2"/>
            <a:r>
              <a:rPr lang="en-GB" altLang="de-DE" dirty="0"/>
              <a:t>Convert a TensorFlow model into a TensorFlow Lite model: Use the TensorFlow Lite Converter to convert a TensorFlow model into a TensorFlow Lite model. During conversion, you can apply optimizations such as quantization to reduce model size and latency with minimal or no loss in accuracy. </a:t>
            </a:r>
          </a:p>
          <a:p>
            <a:r>
              <a:rPr lang="en-GB" altLang="de-DE" dirty="0"/>
              <a:t>Run Inference</a:t>
            </a:r>
          </a:p>
          <a:p>
            <a:pPr lvl="1"/>
            <a:r>
              <a:rPr lang="en-GB" altLang="de-DE" dirty="0"/>
              <a:t>Inference refers to the process of executing a TensorFlow Lite model on-device to make predictions based on input data. 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988649993"/>
      </p:ext>
    </p:extLst>
  </p:cSld>
  <p:clrMapOvr>
    <a:masterClrMapping/>
  </p:clrMapOvr>
</p:sld>
</file>

<file path=ppt/theme/theme1.xml><?xml version="1.0" encoding="utf-8"?>
<a:theme xmlns:a="http://schemas.openxmlformats.org/drawingml/2006/main" name="KIT-PPT_Master_en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KIT-PPT_Master_en_2016</Template>
  <TotalTime>288</TotalTime>
  <Words>967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DINMittelschrift</vt:lpstr>
      <vt:lpstr>Georgia</vt:lpstr>
      <vt:lpstr>Times New Roman</vt:lpstr>
      <vt:lpstr>KIT-PPT_Master_en_2016</vt:lpstr>
      <vt:lpstr>PowerPoint Presentation</vt:lpstr>
      <vt:lpstr>Machine Learning</vt:lpstr>
      <vt:lpstr>TensorFlow Lite</vt:lpstr>
      <vt:lpstr>TensorFlow Lite</vt:lpstr>
      <vt:lpstr>The TensorFlow Lite Workflow</vt:lpstr>
      <vt:lpstr>TensorFlow Lite: Inference</vt:lpstr>
      <vt:lpstr>TensorFlow Lite: Pipeline</vt:lpstr>
      <vt:lpstr>TensorFlow Lite: Pipeline</vt:lpstr>
      <vt:lpstr>Development Workflow</vt:lpstr>
      <vt:lpstr>Development Workflow: Arduino Sketch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Anja Bachmann</dc:creator>
  <cp:lastModifiedBy>Sajjad Hussain</cp:lastModifiedBy>
  <cp:revision>46</cp:revision>
  <dcterms:created xsi:type="dcterms:W3CDTF">2015-12-01T10:08:17Z</dcterms:created>
  <dcterms:modified xsi:type="dcterms:W3CDTF">2022-02-03T14:03:08Z</dcterms:modified>
</cp:coreProperties>
</file>