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2"/>
  </p:notesMasterIdLst>
  <p:handoutMasterIdLst>
    <p:handoutMasterId r:id="rId13"/>
  </p:handoutMasterIdLst>
  <p:sldIdLst>
    <p:sldId id="257" r:id="rId2"/>
    <p:sldId id="258" r:id="rId3"/>
    <p:sldId id="259" r:id="rId4"/>
    <p:sldId id="260" r:id="rId5"/>
    <p:sldId id="262" r:id="rId6"/>
    <p:sldId id="261" r:id="rId7"/>
    <p:sldId id="263" r:id="rId8"/>
    <p:sldId id="264" r:id="rId9"/>
    <p:sldId id="265" r:id="rId10"/>
    <p:sldId id="266" r:id="rId11"/>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custT="1"/>
      <dgm:spPr/>
      <dgm:t>
        <a:bodyPr rtlCol="0"/>
        <a:lstStyle/>
        <a:p>
          <a:pPr rtl="0"/>
          <a:r>
            <a:rPr lang="pt-br" sz="1400" b="1" dirty="0">
              <a:latin typeface="Comic Sans MS" panose="030F0702030302020204" pitchFamily="66" charset="0"/>
            </a:rPr>
            <a:t>2014</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custT="1"/>
      <dgm:spPr/>
      <dgm:t>
        <a:bodyPr rtlCol="0"/>
        <a:lstStyle/>
        <a:p>
          <a:pPr rtl="0"/>
          <a:r>
            <a:rPr lang="pt-BR" sz="1400" dirty="0">
              <a:latin typeface="Comic Sans MS" panose="030F0702030302020204" pitchFamily="66" charset="0"/>
            </a:rPr>
            <a:t>INICIO</a:t>
          </a:r>
          <a:r>
            <a:rPr lang="pt-BR" sz="1400" baseline="0" dirty="0">
              <a:latin typeface="Comic Sans MS" panose="030F0702030302020204" pitchFamily="66" charset="0"/>
            </a:rPr>
            <a:t> DE UMA HISTÓRIA</a:t>
          </a:r>
          <a:endParaRPr lang="pt-br" sz="1400" dirty="0">
            <a:latin typeface="Comic Sans MS" panose="030F0702030302020204" pitchFamily="66" charset="0"/>
          </a:endParaRP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custT="1"/>
      <dgm:spPr/>
      <dgm:t>
        <a:bodyPr rtlCol="0"/>
        <a:lstStyle/>
        <a:p>
          <a:pPr rtl="0"/>
          <a:r>
            <a:rPr lang="pt-BR" sz="1400" b="1" dirty="0">
              <a:latin typeface="Comic Sans MS" panose="030F0702030302020204" pitchFamily="66" charset="0"/>
            </a:rPr>
            <a:t>2018 ATÉ 2022</a:t>
          </a:r>
          <a:endParaRPr lang="pt-br" sz="1400" b="1" dirty="0">
            <a:latin typeface="Comic Sans MS" panose="030F0702030302020204" pitchFamily="66" charset="0"/>
          </a:endParaRP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custT="1"/>
      <dgm:spPr/>
      <dgm:t>
        <a:bodyPr rtlCol="0"/>
        <a:lstStyle/>
        <a:p>
          <a:pPr rtl="0"/>
          <a:r>
            <a:rPr lang="pt-BR" sz="1400" dirty="0">
              <a:latin typeface="Comic Sans MS" panose="030F0702030302020204" pitchFamily="66" charset="0"/>
            </a:rPr>
            <a:t> ENGENHARIA DE PRODUÇÃO E PÓS EM SOFTWARE</a:t>
          </a:r>
        </a:p>
        <a:p>
          <a:pPr rtl="0"/>
          <a:r>
            <a:rPr lang="pt-br" sz="1400" dirty="0">
              <a:latin typeface="Comic Sans MS" panose="030F0702030302020204" pitchFamily="66" charset="0"/>
            </a:rPr>
            <a:t>MARKETING DIGITAL</a:t>
          </a:r>
        </a:p>
        <a:p>
          <a:pPr rtl="0"/>
          <a:r>
            <a:rPr lang="pt-BR" sz="1400" dirty="0">
              <a:latin typeface="Comic Sans MS" panose="030F0702030302020204" pitchFamily="66" charset="0"/>
            </a:rPr>
            <a:t>MERCADO FINANCEIRO</a:t>
          </a:r>
        </a:p>
        <a:p>
          <a:pPr rtl="0"/>
          <a:r>
            <a:rPr lang="pt-BR" sz="1400" dirty="0">
              <a:latin typeface="Comic Sans MS" panose="030F0702030302020204" pitchFamily="66" charset="0"/>
            </a:rPr>
            <a:t>E-COMMERCE E </a:t>
          </a:r>
          <a:r>
            <a:rPr lang="pt-br" sz="1400" dirty="0">
              <a:latin typeface="Comic Sans MS" panose="030F0702030302020204" pitchFamily="66" charset="0"/>
            </a:rPr>
            <a:t>MÍDIA DIGITAL </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custT="1"/>
      <dgm:spPr/>
      <dgm:t>
        <a:bodyPr rtlCol="0"/>
        <a:lstStyle/>
        <a:p>
          <a:pPr rtl="0"/>
          <a:r>
            <a:rPr lang="pt-BR" sz="1400" b="1" dirty="0">
              <a:latin typeface="Comic Sans MS" panose="030F0702030302020204" pitchFamily="66" charset="0"/>
            </a:rPr>
            <a:t>2023</a:t>
          </a:r>
          <a:endParaRPr lang="pt-br" sz="1400" b="1" dirty="0">
            <a:latin typeface="Comic Sans MS" panose="030F0702030302020204" pitchFamily="66" charset="0"/>
          </a:endParaRP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custT="1"/>
      <dgm:spPr/>
      <dgm:t>
        <a:bodyPr rtlCol="0"/>
        <a:lstStyle/>
        <a:p>
          <a:pPr rtl="0"/>
          <a:r>
            <a:rPr lang="pt-BR" sz="1400" dirty="0">
              <a:latin typeface="Comic Sans MS" panose="030F0702030302020204" pitchFamily="66" charset="0"/>
            </a:rPr>
            <a:t>ATÉ O MOMENTO</a:t>
          </a:r>
          <a:endParaRPr lang="pt-br" sz="1400" dirty="0">
            <a:latin typeface="Comic Sans MS" panose="030F0702030302020204" pitchFamily="66" charset="0"/>
          </a:endParaRP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t-br" sz="1400" b="1" kern="1200" dirty="0">
              <a:latin typeface="Comic Sans MS" panose="030F0702030302020204" pitchFamily="66" charset="0"/>
            </a:rPr>
            <a:t>2014</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rtlCol="0" anchor="b" anchorCtr="1">
          <a:noAutofit/>
        </a:bodyPr>
        <a:lstStyle/>
        <a:p>
          <a:pPr marL="0" lvl="0" indent="0" algn="ctr" defTabSz="622300" rtl="0">
            <a:lnSpc>
              <a:spcPct val="90000"/>
            </a:lnSpc>
            <a:spcBef>
              <a:spcPct val="0"/>
            </a:spcBef>
            <a:spcAft>
              <a:spcPct val="35000"/>
            </a:spcAft>
            <a:buNone/>
          </a:pPr>
          <a:r>
            <a:rPr lang="pt-BR" sz="1400" kern="1200" dirty="0">
              <a:latin typeface="Comic Sans MS" panose="030F0702030302020204" pitchFamily="66" charset="0"/>
            </a:rPr>
            <a:t>INICIO</a:t>
          </a:r>
          <a:r>
            <a:rPr lang="pt-BR" sz="1400" kern="1200" baseline="0" dirty="0">
              <a:latin typeface="Comic Sans MS" panose="030F0702030302020204" pitchFamily="66" charset="0"/>
            </a:rPr>
            <a:t> DE UMA HISTÓRIA</a:t>
          </a:r>
          <a:endParaRPr lang="pt-br" sz="1400" kern="1200" dirty="0">
            <a:latin typeface="Comic Sans MS" panose="030F0702030302020204" pitchFamily="66" charset="0"/>
          </a:endParaRP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t-BR" sz="1400" b="1" kern="1200" dirty="0">
              <a:latin typeface="Comic Sans MS" panose="030F0702030302020204" pitchFamily="66" charset="0"/>
            </a:rPr>
            <a:t>2018 ATÉ 2022</a:t>
          </a:r>
          <a:endParaRPr lang="pt-br" sz="1400" b="1" kern="1200" dirty="0">
            <a:latin typeface="Comic Sans MS" panose="030F0702030302020204" pitchFamily="66" charset="0"/>
          </a:endParaRP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rtlCol="0" anchor="t" anchorCtr="1">
          <a:noAutofit/>
        </a:bodyPr>
        <a:lstStyle/>
        <a:p>
          <a:pPr marL="0" lvl="0" indent="0" algn="ctr" defTabSz="622300" rtl="0">
            <a:lnSpc>
              <a:spcPct val="90000"/>
            </a:lnSpc>
            <a:spcBef>
              <a:spcPct val="0"/>
            </a:spcBef>
            <a:spcAft>
              <a:spcPct val="35000"/>
            </a:spcAft>
            <a:buNone/>
          </a:pPr>
          <a:r>
            <a:rPr lang="pt-BR" sz="1400" kern="1200" dirty="0">
              <a:latin typeface="Comic Sans MS" panose="030F0702030302020204" pitchFamily="66" charset="0"/>
            </a:rPr>
            <a:t> ENGENHARIA DE PRODUÇÃO E PÓS EM SOFTWARE</a:t>
          </a:r>
        </a:p>
        <a:p>
          <a:pPr marL="0" lvl="0" indent="0" algn="ctr" defTabSz="622300" rtl="0">
            <a:lnSpc>
              <a:spcPct val="90000"/>
            </a:lnSpc>
            <a:spcBef>
              <a:spcPct val="0"/>
            </a:spcBef>
            <a:spcAft>
              <a:spcPct val="35000"/>
            </a:spcAft>
            <a:buNone/>
          </a:pPr>
          <a:r>
            <a:rPr lang="pt-br" sz="1400" kern="1200" dirty="0">
              <a:latin typeface="Comic Sans MS" panose="030F0702030302020204" pitchFamily="66" charset="0"/>
            </a:rPr>
            <a:t>MARKETING DIGITAL</a:t>
          </a:r>
        </a:p>
        <a:p>
          <a:pPr marL="0" lvl="0" indent="0" algn="ctr" defTabSz="622300" rtl="0">
            <a:lnSpc>
              <a:spcPct val="90000"/>
            </a:lnSpc>
            <a:spcBef>
              <a:spcPct val="0"/>
            </a:spcBef>
            <a:spcAft>
              <a:spcPct val="35000"/>
            </a:spcAft>
            <a:buNone/>
          </a:pPr>
          <a:r>
            <a:rPr lang="pt-BR" sz="1400" kern="1200" dirty="0">
              <a:latin typeface="Comic Sans MS" panose="030F0702030302020204" pitchFamily="66" charset="0"/>
            </a:rPr>
            <a:t>MERCADO FINANCEIRO</a:t>
          </a:r>
        </a:p>
        <a:p>
          <a:pPr marL="0" lvl="0" indent="0" algn="ctr" defTabSz="622300" rtl="0">
            <a:lnSpc>
              <a:spcPct val="90000"/>
            </a:lnSpc>
            <a:spcBef>
              <a:spcPct val="0"/>
            </a:spcBef>
            <a:spcAft>
              <a:spcPct val="35000"/>
            </a:spcAft>
            <a:buNone/>
          </a:pPr>
          <a:r>
            <a:rPr lang="pt-BR" sz="1400" kern="1200" dirty="0">
              <a:latin typeface="Comic Sans MS" panose="030F0702030302020204" pitchFamily="66" charset="0"/>
            </a:rPr>
            <a:t>E-COMMERCE E </a:t>
          </a:r>
          <a:r>
            <a:rPr lang="pt-br" sz="1400" kern="1200" dirty="0">
              <a:latin typeface="Comic Sans MS" panose="030F0702030302020204" pitchFamily="66" charset="0"/>
            </a:rPr>
            <a:t>MÍDIA DIGITAL </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pt-BR" sz="1400" b="1" kern="1200" dirty="0">
              <a:latin typeface="Comic Sans MS" panose="030F0702030302020204" pitchFamily="66" charset="0"/>
            </a:rPr>
            <a:t>2023</a:t>
          </a:r>
          <a:endParaRPr lang="pt-br" sz="1400" b="1" kern="1200" dirty="0">
            <a:latin typeface="Comic Sans MS" panose="030F0702030302020204" pitchFamily="66" charset="0"/>
          </a:endParaRP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rtlCol="0" anchor="b" anchorCtr="1">
          <a:noAutofit/>
        </a:bodyPr>
        <a:lstStyle/>
        <a:p>
          <a:pPr marL="0" lvl="0" indent="0" algn="ctr" defTabSz="622300" rtl="0">
            <a:lnSpc>
              <a:spcPct val="90000"/>
            </a:lnSpc>
            <a:spcBef>
              <a:spcPct val="0"/>
            </a:spcBef>
            <a:spcAft>
              <a:spcPct val="35000"/>
            </a:spcAft>
            <a:buNone/>
          </a:pPr>
          <a:r>
            <a:rPr lang="pt-BR" sz="1400" kern="1200" dirty="0">
              <a:latin typeface="Comic Sans MS" panose="030F0702030302020204" pitchFamily="66" charset="0"/>
            </a:rPr>
            <a:t>ATÉ O MOMENTO</a:t>
          </a:r>
          <a:endParaRPr lang="pt-br" sz="1400" kern="1200" dirty="0">
            <a:latin typeface="Comic Sans MS" panose="030F0702030302020204" pitchFamily="66" charset="0"/>
          </a:endParaRP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ECB700D-7E1A-49E2-ABAD-092ACBACD43B}" type="datetime1">
              <a:rPr lang="pt-BR" smtClean="0"/>
              <a:t>21/12/2023</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‹nº›</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F3E3353A-A592-44BD-B6AB-B98E47E0DF51}" type="datetime1">
              <a:rPr lang="pt-BR" smtClean="0"/>
              <a:t>21/12/2023</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‹nº›</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7" name="Retângulo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pt-BR"/>
              <a:t>Clique para editar o título Mestre</a:t>
            </a:r>
            <a:endParaRPr lang="en-US" dirty="0"/>
          </a:p>
        </p:txBody>
      </p:sp>
      <p:sp>
        <p:nvSpPr>
          <p:cNvPr id="3" name="Subtítulo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pt-BR"/>
              <a:t>Clique para editar o estilo do subtítulo Mestre</a:t>
            </a:r>
            <a:endParaRPr lang="en-US" dirty="0"/>
          </a:p>
        </p:txBody>
      </p:sp>
      <p:sp>
        <p:nvSpPr>
          <p:cNvPr id="8" name="Espaço Reservado para Data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00472D23-6933-4398-B088-86D87D4569A8}" type="datetime1">
              <a:rPr lang="pt-BR" smtClean="0"/>
              <a:t>21/12/2023</a:t>
            </a:fld>
            <a:endParaRPr lang="en-US" dirty="0"/>
          </a:p>
        </p:txBody>
      </p:sp>
      <p:sp>
        <p:nvSpPr>
          <p:cNvPr id="9" name="Espaço Reservado para Rodapé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9" name="Título 1"/>
          <p:cNvSpPr>
            <a:spLocks noGrp="1"/>
          </p:cNvSpPr>
          <p:nvPr>
            <p:ph type="title"/>
          </p:nvPr>
        </p:nvSpPr>
        <p:spPr>
          <a:xfrm>
            <a:off x="581192" y="702156"/>
            <a:ext cx="11029616" cy="1013800"/>
          </a:xfrm>
        </p:spPr>
        <p:txBody>
          <a:bodyPr rtlCol="0"/>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C28CAC3A-C360-423D-8EE7-1FC8754818CB}" type="datetime1">
              <a:rPr lang="pt-BR" smtClean="0"/>
              <a:t>21/12/2023</a:t>
            </a:fld>
            <a:endParaRPr lang="en-US" dirty="0"/>
          </a:p>
        </p:txBody>
      </p:sp>
      <p:sp>
        <p:nvSpPr>
          <p:cNvPr id="5" name="Espaço Reservado para Rodapé 4"/>
          <p:cNvSpPr>
            <a:spLocks noGrp="1"/>
          </p:cNvSpPr>
          <p:nvPr>
            <p:ph type="ftr" sz="quarter" idx="11"/>
          </p:nvPr>
        </p:nvSpPr>
        <p:spPr/>
        <p:txBody>
          <a:bodyPr rtlCol="0"/>
          <a:lstStyle/>
          <a:p>
            <a:pPr rtl="0"/>
            <a:endParaRPr lang="en-US" dirty="0"/>
          </a:p>
        </p:txBody>
      </p:sp>
      <p:sp>
        <p:nvSpPr>
          <p:cNvPr id="6" name="Espaço Reservado para o Número do Slide 5"/>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tângulo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a:xfrm>
            <a:off x="774923" y="863600"/>
            <a:ext cx="7161625" cy="4807326"/>
          </a:xfrm>
        </p:spPr>
        <p:txBody>
          <a:bodyPr vert="eaVert" rtlCol="0" anchor="t"/>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Retângulo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tângulo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Espaço Reservado para Data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8BBA3C67-7F45-4D7A-B048-0542E838373B}" type="datetime1">
              <a:rPr lang="pt-BR" smtClean="0"/>
              <a:t>21/12/2023</a:t>
            </a:fld>
            <a:endParaRPr lang="en-US" dirty="0"/>
          </a:p>
        </p:txBody>
      </p:sp>
      <p:sp>
        <p:nvSpPr>
          <p:cNvPr id="12" name="Espaço Reservado para Rodapé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Espaço Reservado para o Número do Slid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581192" y="702156"/>
            <a:ext cx="11029616" cy="1188720"/>
          </a:xfrm>
        </p:spPr>
        <p:txBody>
          <a:bodyPr rtlCol="0"/>
          <a:lstStyle/>
          <a:p>
            <a:pPr rtl="0"/>
            <a:r>
              <a:rPr lang="pt-BR"/>
              <a:t>Clique para editar o título Mestre</a:t>
            </a:r>
            <a:endParaRPr lang="en-US" dirty="0"/>
          </a:p>
        </p:txBody>
      </p:sp>
      <p:sp>
        <p:nvSpPr>
          <p:cNvPr id="3" name="Espaço reservado para conteúdo 2"/>
          <p:cNvSpPr>
            <a:spLocks noGrp="1"/>
          </p:cNvSpPr>
          <p:nvPr>
            <p:ph idx="1"/>
          </p:nvPr>
        </p:nvSpPr>
        <p:spPr>
          <a:xfrm>
            <a:off x="581192" y="2340864"/>
            <a:ext cx="11029615" cy="3634486"/>
          </a:xfrm>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8" name="Espaço Reservado para Data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D6866A0C-EEE8-4DE1-9ECF-51EC9C0B8BE2}" type="datetime1">
              <a:rPr lang="pt-BR" smtClean="0"/>
              <a:t>21/12/2023</a:t>
            </a:fld>
            <a:endParaRPr lang="en-US" dirty="0"/>
          </a:p>
        </p:txBody>
      </p:sp>
      <p:sp>
        <p:nvSpPr>
          <p:cNvPr id="9" name="Espaço Reservado para Rodapé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8" name="Retângulo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7" name="Espaço Reservado para Data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C9F9B11C-AD18-4A04-821E-C5366FCA14C8}" type="datetime1">
              <a:rPr lang="pt-BR" smtClean="0"/>
              <a:t>21/12/2023</a:t>
            </a:fld>
            <a:endParaRPr lang="en-US" dirty="0"/>
          </a:p>
        </p:txBody>
      </p:sp>
      <p:sp>
        <p:nvSpPr>
          <p:cNvPr id="9" name="Espaço Reservado para Rodapé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Espaço reservado para o número do slid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581193" y="2228003"/>
            <a:ext cx="5194767"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16039" y="2228003"/>
            <a:ext cx="5194769" cy="3633047"/>
          </a:xfrm>
        </p:spPr>
        <p:txBody>
          <a:bodyPr rtlCol="0">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B34586AC-0217-4567-B29B-23EE9A9222A5}" type="datetime1">
              <a:rPr lang="pt-BR" smtClean="0"/>
              <a:t>21/12/2023</a:t>
            </a:fld>
            <a:endParaRPr lang="en-US" dirty="0"/>
          </a:p>
        </p:txBody>
      </p:sp>
      <p:sp>
        <p:nvSpPr>
          <p:cNvPr id="6" name="Espaço Reservado para Rodapé 5"/>
          <p:cNvSpPr>
            <a:spLocks noGrp="1"/>
          </p:cNvSpPr>
          <p:nvPr>
            <p:ph type="ftr" sz="quarter" idx="11"/>
          </p:nvPr>
        </p:nvSpPr>
        <p:spPr/>
        <p:txBody>
          <a:bodyPr rtlCol="0"/>
          <a:lstStyle/>
          <a:p>
            <a:pPr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ção">
    <p:spTree>
      <p:nvGrpSpPr>
        <p:cNvPr id="1" name=""/>
        <p:cNvGrpSpPr/>
        <p:nvPr/>
      </p:nvGrpSpPr>
      <p:grpSpPr>
        <a:xfrm>
          <a:off x="0" y="0"/>
          <a:ext cx="0" cy="0"/>
          <a:chOff x="0" y="0"/>
          <a:chExt cx="0" cy="0"/>
        </a:xfrm>
      </p:grpSpPr>
      <p:sp>
        <p:nvSpPr>
          <p:cNvPr id="12" name="Título 1"/>
          <p:cNvSpPr>
            <a:spLocks noGrp="1"/>
          </p:cNvSpPr>
          <p:nvPr>
            <p:ph type="title"/>
          </p:nvPr>
        </p:nvSpPr>
        <p:spPr>
          <a:xfrm>
            <a:off x="581193" y="729658"/>
            <a:ext cx="11029616" cy="988332"/>
          </a:xfrm>
        </p:spPr>
        <p:txBody>
          <a:bodyPr rtlCol="0"/>
          <a:lstStyle/>
          <a:p>
            <a:pPr rtl="0"/>
            <a:r>
              <a:rPr lang="pt-BR"/>
              <a:t>Clique para editar o título Mestre</a:t>
            </a:r>
            <a:endParaRPr lang="en-US" dirty="0"/>
          </a:p>
        </p:txBody>
      </p:sp>
      <p:sp>
        <p:nvSpPr>
          <p:cNvPr id="3" name="Espaço reservado para texto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581194" y="2926052"/>
            <a:ext cx="5194766"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texto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pt-BR"/>
              <a:t>Clique para editar os estilos de texto Mestres</a:t>
            </a:r>
          </a:p>
        </p:txBody>
      </p:sp>
      <p:sp>
        <p:nvSpPr>
          <p:cNvPr id="6" name="Espaço reservado para conteúdo 5"/>
          <p:cNvSpPr>
            <a:spLocks noGrp="1"/>
          </p:cNvSpPr>
          <p:nvPr>
            <p:ph sz="quarter" idx="4"/>
          </p:nvPr>
        </p:nvSpPr>
        <p:spPr>
          <a:xfrm>
            <a:off x="6416037" y="2926052"/>
            <a:ext cx="5194771" cy="2934999"/>
          </a:xfrm>
        </p:spPr>
        <p:txBody>
          <a:bodyPr rtlCol="0" anchor="t">
            <a:normAutofit/>
          </a:body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7" name="Espaço Reservado para Data 6"/>
          <p:cNvSpPr>
            <a:spLocks noGrp="1"/>
          </p:cNvSpPr>
          <p:nvPr>
            <p:ph type="dt" sz="half" idx="10"/>
          </p:nvPr>
        </p:nvSpPr>
        <p:spPr/>
        <p:txBody>
          <a:bodyPr rtlCol="0"/>
          <a:lstStyle/>
          <a:p>
            <a:pPr rtl="0"/>
            <a:fld id="{05EA9A4D-5B4A-4536-B4F3-3781F06B7402}" type="datetime1">
              <a:rPr lang="pt-BR" smtClean="0"/>
              <a:t>21/12/2023</a:t>
            </a:fld>
            <a:endParaRPr lang="en-US" dirty="0"/>
          </a:p>
        </p:txBody>
      </p:sp>
      <p:sp>
        <p:nvSpPr>
          <p:cNvPr id="8" name="Espaço Reservado para Rodapé 7"/>
          <p:cNvSpPr>
            <a:spLocks noGrp="1"/>
          </p:cNvSpPr>
          <p:nvPr>
            <p:ph type="ftr" sz="quarter" idx="11"/>
          </p:nvPr>
        </p:nvSpPr>
        <p:spPr/>
        <p:txBody>
          <a:bodyPr rtlCol="0"/>
          <a:lstStyle/>
          <a:p>
            <a:pPr rtl="0"/>
            <a:endParaRPr lang="en-US" dirty="0"/>
          </a:p>
        </p:txBody>
      </p:sp>
      <p:sp>
        <p:nvSpPr>
          <p:cNvPr id="9" name="Espaço Reservado para o Número do Slide 8"/>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8" name="Título 1"/>
          <p:cNvSpPr>
            <a:spLocks noGrp="1"/>
          </p:cNvSpPr>
          <p:nvPr>
            <p:ph type="title"/>
          </p:nvPr>
        </p:nvSpPr>
        <p:spPr>
          <a:xfrm>
            <a:off x="575894" y="729658"/>
            <a:ext cx="11029616" cy="988332"/>
          </a:xfrm>
        </p:spPr>
        <p:txBody>
          <a:bodyPr rtlCol="0"/>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45D2EFA0-DD31-4334-BD97-CA68CA1EAF7D}" type="datetime1">
              <a:rPr lang="pt-BR" smtClean="0"/>
              <a:t>21/12/2023</a:t>
            </a:fld>
            <a:endParaRPr lang="en-US" dirty="0"/>
          </a:p>
        </p:txBody>
      </p:sp>
      <p:sp>
        <p:nvSpPr>
          <p:cNvPr id="4" name="Espaço Reservado para Rodapé 3"/>
          <p:cNvSpPr>
            <a:spLocks noGrp="1"/>
          </p:cNvSpPr>
          <p:nvPr>
            <p:ph type="ftr" sz="quarter" idx="11"/>
          </p:nvPr>
        </p:nvSpPr>
        <p:spPr/>
        <p:txBody>
          <a:bodyPr rtlCol="0"/>
          <a:lstStyle/>
          <a:p>
            <a:pPr rtl="0"/>
            <a:endParaRPr lang="en-US" dirty="0"/>
          </a:p>
        </p:txBody>
      </p:sp>
      <p:sp>
        <p:nvSpPr>
          <p:cNvPr id="5" name="Espaço Reservado para o Número do Slide 4"/>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3422C804-0B7D-49A4-9AA4-17093ACFAE26}" type="datetime1">
              <a:rPr lang="pt-BR" smtClean="0"/>
              <a:t>21/12/2023</a:t>
            </a:fld>
            <a:endParaRPr lang="en-US" dirty="0"/>
          </a:p>
        </p:txBody>
      </p:sp>
      <p:sp>
        <p:nvSpPr>
          <p:cNvPr id="3" name="Espaço Reservado para Rodapé 2"/>
          <p:cNvSpPr>
            <a:spLocks noGrp="1"/>
          </p:cNvSpPr>
          <p:nvPr>
            <p:ph type="ftr" sz="quarter" idx="11"/>
          </p:nvPr>
        </p:nvSpPr>
        <p:spPr/>
        <p:txBody>
          <a:bodyPr rtlCol="0"/>
          <a:lstStyle/>
          <a:p>
            <a:pPr rtl="0"/>
            <a:endParaRPr lang="en-US" dirty="0"/>
          </a:p>
        </p:txBody>
      </p:sp>
      <p:sp>
        <p:nvSpPr>
          <p:cNvPr id="4" name="Espaço reservado para o número do slide 3"/>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Retângulo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hasCustomPrompt="1"/>
          </p:nvPr>
        </p:nvSpPr>
        <p:spPr>
          <a:xfrm>
            <a:off x="767857" y="933450"/>
            <a:ext cx="3031852" cy="1722419"/>
          </a:xfrm>
        </p:spPr>
        <p:txBody>
          <a:bodyPr rtlCol="0" anchor="b">
            <a:normAutofit/>
          </a:bodyPr>
          <a:lstStyle>
            <a:lvl1pPr algn="l">
              <a:defRPr sz="2400" b="0">
                <a:solidFill>
                  <a:srgbClr val="FFFFFF"/>
                </a:solidFill>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8" name="Espaço Reservado para Data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F26C5998-667C-4083-8EAC-8B78C6E30EC5}" type="datetime1">
              <a:rPr lang="pt-BR" smtClean="0"/>
              <a:t>21/12/2023</a:t>
            </a:fld>
            <a:endParaRPr lang="en-US" dirty="0"/>
          </a:p>
        </p:txBody>
      </p:sp>
      <p:sp>
        <p:nvSpPr>
          <p:cNvPr id="10" name="Espaço Reservado para Rodapé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Espaço Reservado para o Número do Slid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rtl="0"/>
              <a:t>‹nº›</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pt-BR"/>
              <a:t>Clique para editar o título Mestre</a:t>
            </a:r>
            <a:endParaRPr lang="en-US" dirty="0"/>
          </a:p>
        </p:txBody>
      </p:sp>
      <p:sp>
        <p:nvSpPr>
          <p:cNvPr id="3" name="Espaço Reservado para Imagem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pt-BR"/>
              <a:t>Clique no ícone para adicionar uma imagem</a:t>
            </a:r>
            <a:endParaRPr lang="en-US" dirty="0"/>
          </a:p>
        </p:txBody>
      </p:sp>
      <p:sp>
        <p:nvSpPr>
          <p:cNvPr id="4" name="Espaço reservado para texto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a:t>Clique para editar os estilos de texto Mestres</a:t>
            </a:r>
          </a:p>
        </p:txBody>
      </p:sp>
      <p:sp>
        <p:nvSpPr>
          <p:cNvPr id="5" name="Espaço Reservado para Data 4"/>
          <p:cNvSpPr>
            <a:spLocks noGrp="1"/>
          </p:cNvSpPr>
          <p:nvPr>
            <p:ph type="dt" sz="half" idx="10"/>
          </p:nvPr>
        </p:nvSpPr>
        <p:spPr/>
        <p:txBody>
          <a:bodyPr rtlCol="0"/>
          <a:lstStyle/>
          <a:p>
            <a:pPr rtl="0"/>
            <a:fld id="{9CBC8F94-10C4-4E0E-B702-FA76FB225505}" type="datetime1">
              <a:rPr lang="pt-BR" smtClean="0"/>
              <a:t>21/12/2023</a:t>
            </a:fld>
            <a:endParaRPr lang="en-US" dirty="0"/>
          </a:p>
        </p:txBody>
      </p:sp>
      <p:sp>
        <p:nvSpPr>
          <p:cNvPr id="6" name="Espaço Reservado para Rodapé 5"/>
          <p:cNvSpPr>
            <a:spLocks noGrp="1"/>
          </p:cNvSpPr>
          <p:nvPr>
            <p:ph type="ftr" sz="quarter" idx="11"/>
          </p:nvPr>
        </p:nvSpPr>
        <p:spPr/>
        <p:txBody>
          <a:bodyPr rtlCol="0"/>
          <a:lstStyle/>
          <a:p>
            <a:pPr algn="l" rtl="0"/>
            <a:endParaRPr lang="en-US" dirty="0"/>
          </a:p>
        </p:txBody>
      </p:sp>
      <p:sp>
        <p:nvSpPr>
          <p:cNvPr id="7" name="Espaço Reservado para o Número do Slide 6"/>
          <p:cNvSpPr>
            <a:spLocks noGrp="1"/>
          </p:cNvSpPr>
          <p:nvPr>
            <p:ph type="sldNum" sz="quarter" idx="12"/>
          </p:nvPr>
        </p:nvSpPr>
        <p:spPr/>
        <p:txBody>
          <a:bodyPr rtlCol="0"/>
          <a:lstStyle/>
          <a:p>
            <a:pPr rtl="0"/>
            <a:fld id="{3A98EE3D-8CD1-4C3F-BD1C-C98C9596463C}" type="slidenum">
              <a:rPr lang="en-US" smtClean="0"/>
              <a:t>‹nº›</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ACCDFDDD-D174-442B-974C-2E7F8D4F71ED}" type="datetime1">
              <a:rPr lang="pt-BR" smtClean="0"/>
              <a:t>21/12/2023</a:t>
            </a:fld>
            <a:endParaRPr lang="en-US" dirty="0"/>
          </a:p>
        </p:txBody>
      </p:sp>
      <p:sp>
        <p:nvSpPr>
          <p:cNvPr id="5" name="Espaço Reservado para Rodapé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‹nº›</a:t>
            </a:fld>
            <a:endParaRPr lang="en-US" dirty="0"/>
          </a:p>
        </p:txBody>
      </p:sp>
      <p:sp>
        <p:nvSpPr>
          <p:cNvPr id="9" name="Retângulo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tângulo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tângulo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pngall.com/media-png/download/53028"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pixabay.com/es/gr%C3%A1fico-ascendente-gr%C3%A1ficos-de-barras-1173935/"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nmajimena.com/estrategia-de-marketing-efectiva/"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essoasegestao.blogspot.com/2012/01/leonidas-hegenberg.html"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one-green-square-rounded-number-1-39418/"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ngall.com/2-number-png/"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vgsilh.com/009688/image/33766.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en/four-rounded-rectangle-number-4-38562/"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tângulo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ítulo 1">
            <a:extLst>
              <a:ext uri="{FF2B5EF4-FFF2-40B4-BE49-F238E27FC236}">
                <a16:creationId xmlns:a16="http://schemas.microsoft.com/office/drawing/2014/main" id="{1C21E816-31F5-48BB-BD02-D15F2F18B48A}"/>
              </a:ext>
            </a:extLst>
          </p:cNvPr>
          <p:cNvSpPr>
            <a:spLocks noGrp="1"/>
          </p:cNvSpPr>
          <p:nvPr>
            <p:ph type="ctrTitle"/>
          </p:nvPr>
        </p:nvSpPr>
        <p:spPr>
          <a:xfrm>
            <a:off x="446535" y="1020431"/>
            <a:ext cx="11128206" cy="1475013"/>
          </a:xfrm>
        </p:spPr>
        <p:txBody>
          <a:bodyPr rtlCol="0">
            <a:normAutofit fontScale="90000"/>
          </a:bodyPr>
          <a:lstStyle/>
          <a:p>
            <a:pPr rtl="0"/>
            <a:r>
              <a:rPr lang="pt-BR" dirty="0"/>
              <a:t>D</a:t>
            </a:r>
            <a:r>
              <a:rPr lang="pt-br" dirty="0"/>
              <a:t>ANIEL HONÓRIO JÚNIOR</a:t>
            </a:r>
            <a:br>
              <a:rPr lang="pt-br" dirty="0"/>
            </a:br>
            <a:br>
              <a:rPr lang="pt-BR" dirty="0"/>
            </a:br>
            <a:endParaRPr lang="pt-br" dirty="0"/>
          </a:p>
        </p:txBody>
      </p:sp>
      <p:sp>
        <p:nvSpPr>
          <p:cNvPr id="3" name="Subtítulo 2">
            <a:extLst>
              <a:ext uri="{FF2B5EF4-FFF2-40B4-BE49-F238E27FC236}">
                <a16:creationId xmlns:a16="http://schemas.microsoft.com/office/drawing/2014/main" id="{835D6E6B-3353-491C-A3C6-F278D6CED8B3}"/>
              </a:ext>
            </a:extLst>
          </p:cNvPr>
          <p:cNvSpPr>
            <a:spLocks noGrp="1"/>
          </p:cNvSpPr>
          <p:nvPr>
            <p:ph type="subTitle" idx="1"/>
          </p:nvPr>
        </p:nvSpPr>
        <p:spPr>
          <a:xfrm>
            <a:off x="446534" y="2786993"/>
            <a:ext cx="11262866" cy="468233"/>
          </a:xfrm>
        </p:spPr>
        <p:txBody>
          <a:bodyPr rtlCol="0">
            <a:normAutofit fontScale="70000" lnSpcReduction="20000"/>
          </a:bodyPr>
          <a:lstStyle/>
          <a:p>
            <a:pPr rtl="0"/>
            <a:r>
              <a:rPr lang="pt-br" sz="2300" b="1" dirty="0" err="1">
                <a:solidFill>
                  <a:schemeClr val="tx1"/>
                </a:solidFill>
                <a:latin typeface="Comic Sans MS" panose="030F0702030302020204" pitchFamily="66" charset="0"/>
              </a:rPr>
              <a:t>AssESSORIA</a:t>
            </a:r>
            <a:r>
              <a:rPr lang="pt-br" sz="2300" b="1" dirty="0">
                <a:solidFill>
                  <a:schemeClr val="tx1"/>
                </a:solidFill>
                <a:latin typeface="Comic Sans MS" panose="030F0702030302020204" pitchFamily="66" charset="0"/>
              </a:rPr>
              <a:t> EM MARKETING E VENDAS (PRESENCIAL E INTERNET) </a:t>
            </a:r>
            <a:r>
              <a:rPr lang="pt-br" sz="1400" b="1" dirty="0">
                <a:solidFill>
                  <a:schemeClr val="tx1"/>
                </a:solidFill>
                <a:latin typeface="Comic Sans MS" panose="030F0702030302020204" pitchFamily="66" charset="0"/>
              </a:rPr>
              <a:t>                         </a:t>
            </a:r>
            <a:r>
              <a:rPr lang="pt-br" sz="2000" b="1" dirty="0">
                <a:solidFill>
                  <a:schemeClr val="tx1"/>
                </a:solidFill>
                <a:latin typeface="Comic Sans MS" panose="030F0702030302020204" pitchFamily="66" charset="0"/>
              </a:rPr>
              <a:t>ME  32.344.719/0001-36</a:t>
            </a:r>
            <a:endParaRPr lang="pt-br" sz="1400" b="1" dirty="0">
              <a:solidFill>
                <a:schemeClr val="tx1"/>
              </a:solidFill>
              <a:latin typeface="Comic Sans MS" panose="030F0702030302020204" pitchFamily="66" charset="0"/>
            </a:endParaRPr>
          </a:p>
        </p:txBody>
      </p:sp>
      <p:sp>
        <p:nvSpPr>
          <p:cNvPr id="20" name="Retângulo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tângulo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tângulo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8" name="Subtítulo 2">
            <a:extLst>
              <a:ext uri="{FF2B5EF4-FFF2-40B4-BE49-F238E27FC236}">
                <a16:creationId xmlns:a16="http://schemas.microsoft.com/office/drawing/2014/main" id="{38BED5CC-2CF6-5BB6-E576-EB59FA59610D}"/>
              </a:ext>
            </a:extLst>
          </p:cNvPr>
          <p:cNvSpPr txBox="1">
            <a:spLocks/>
          </p:cNvSpPr>
          <p:nvPr/>
        </p:nvSpPr>
        <p:spPr>
          <a:xfrm>
            <a:off x="966341" y="1775241"/>
            <a:ext cx="10675730" cy="468233"/>
          </a:xfrm>
          <a:prstGeom prst="rect">
            <a:avLst/>
          </a:prstGeom>
        </p:spPr>
        <p:txBody>
          <a:bodyPr vert="horz" lIns="91440" tIns="45720" rIns="91440" bIns="45720" rtlCol="0" anchor="t">
            <a:normAutofit/>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pt-br" dirty="0">
                <a:solidFill>
                  <a:schemeClr val="tx1"/>
                </a:solidFill>
              </a:rPr>
              <a:t>                                                        engproducao.honorio@gmail.com                                                                              </a:t>
            </a:r>
          </a:p>
        </p:txBody>
      </p:sp>
      <p:pic>
        <p:nvPicPr>
          <p:cNvPr id="12" name="Picture 2" descr="Gmail: E-mail do Google na App Store">
            <a:extLst>
              <a:ext uri="{FF2B5EF4-FFF2-40B4-BE49-F238E27FC236}">
                <a16:creationId xmlns:a16="http://schemas.microsoft.com/office/drawing/2014/main" id="{B03E6440-FB1B-935D-C38C-17CB9189B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2407" y="1757937"/>
            <a:ext cx="1178412" cy="491528"/>
          </a:xfrm>
          <a:prstGeom prst="rect">
            <a:avLst/>
          </a:prstGeom>
          <a:noFill/>
          <a:extLst>
            <a:ext uri="{909E8E84-426E-40DD-AFC4-6F175D3DCCD1}">
              <a14:hiddenFill xmlns:a14="http://schemas.microsoft.com/office/drawing/2010/main">
                <a:solidFill>
                  <a:srgbClr val="FFFFFF"/>
                </a:solidFill>
              </a14:hiddenFill>
            </a:ext>
          </a:extLst>
        </p:spPr>
      </p:pic>
      <p:pic>
        <p:nvPicPr>
          <p:cNvPr id="21" name="Imagem 20">
            <a:extLst>
              <a:ext uri="{FF2B5EF4-FFF2-40B4-BE49-F238E27FC236}">
                <a16:creationId xmlns:a16="http://schemas.microsoft.com/office/drawing/2014/main" id="{52CA1156-ADC9-4D2F-A968-0F3312F6E2F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3515875"/>
            <a:ext cx="12192000" cy="3334955"/>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0B5289-A7B6-8010-D67B-53B8F707F808}"/>
              </a:ext>
            </a:extLst>
          </p:cNvPr>
          <p:cNvSpPr>
            <a:spLocks noGrp="1"/>
          </p:cNvSpPr>
          <p:nvPr>
            <p:ph type="title"/>
          </p:nvPr>
        </p:nvSpPr>
        <p:spPr>
          <a:xfrm>
            <a:off x="581192" y="1523790"/>
            <a:ext cx="11029616" cy="1188720"/>
          </a:xfrm>
        </p:spPr>
        <p:txBody>
          <a:bodyPr>
            <a:normAutofit fontScale="90000"/>
          </a:bodyPr>
          <a:lstStyle/>
          <a:p>
            <a:r>
              <a:rPr lang="pt-BR" sz="2700" b="1" i="0" dirty="0">
                <a:solidFill>
                  <a:schemeClr val="tx1"/>
                </a:solidFill>
                <a:effectLst/>
                <a:latin typeface="Comic Sans MS" panose="030F0702030302020204" pitchFamily="66" charset="0"/>
              </a:rPr>
              <a:t>Para replicar o</a:t>
            </a:r>
            <a:r>
              <a:rPr lang="pt-BR" sz="2700" b="1" dirty="0">
                <a:solidFill>
                  <a:schemeClr val="tx1"/>
                </a:solidFill>
                <a:latin typeface="Comic Sans MS" panose="030F0702030302020204" pitchFamily="66" charset="0"/>
              </a:rPr>
              <a:t>que fazemos na sua empresa, você precisaria de no mínimo, 6 funcionários:</a:t>
            </a:r>
            <a:br>
              <a:rPr lang="pt-BR" sz="2200" b="1" dirty="0">
                <a:solidFill>
                  <a:schemeClr val="tx1"/>
                </a:solidFill>
                <a:latin typeface="Comic Sans MS" panose="030F0702030302020204" pitchFamily="66" charset="0"/>
              </a:rPr>
            </a:br>
            <a:r>
              <a:rPr lang="pt-BR" b="1" i="0" dirty="0">
                <a:solidFill>
                  <a:srgbClr val="FFFFFF"/>
                </a:solidFill>
                <a:effectLst/>
                <a:latin typeface="proxima-nova"/>
              </a:rPr>
              <a:t>você</a:t>
            </a:r>
            <a:br>
              <a:rPr lang="pt-BR" b="1" i="0" dirty="0">
                <a:solidFill>
                  <a:srgbClr val="FFFFFF"/>
                </a:solidFill>
                <a:effectLst/>
                <a:latin typeface="proxima-nova"/>
              </a:rPr>
            </a:br>
            <a:r>
              <a:rPr lang="pt-BR" b="1" i="0" dirty="0">
                <a:solidFill>
                  <a:srgbClr val="FFFFFF"/>
                </a:solidFill>
                <a:effectLst/>
                <a:latin typeface="proxima-nova"/>
              </a:rPr>
              <a:t>precisaria de no mínimo, 4 funcionários:</a:t>
            </a:r>
            <a:br>
              <a:rPr lang="pt-BR" b="1" i="0" dirty="0">
                <a:solidFill>
                  <a:srgbClr val="FFFFFF"/>
                </a:solidFill>
                <a:effectLst/>
                <a:latin typeface="proxima-nova"/>
              </a:rPr>
            </a:br>
            <a:endParaRPr lang="pt-BR" dirty="0"/>
          </a:p>
        </p:txBody>
      </p:sp>
      <p:sp>
        <p:nvSpPr>
          <p:cNvPr id="3" name="Espaço Reservado para Conteúdo 2">
            <a:extLst>
              <a:ext uri="{FF2B5EF4-FFF2-40B4-BE49-F238E27FC236}">
                <a16:creationId xmlns:a16="http://schemas.microsoft.com/office/drawing/2014/main" id="{2DA00D71-ACFD-B5A5-A9F5-60F473D9E90A}"/>
              </a:ext>
            </a:extLst>
          </p:cNvPr>
          <p:cNvSpPr>
            <a:spLocks noGrp="1"/>
          </p:cNvSpPr>
          <p:nvPr>
            <p:ph idx="1"/>
          </p:nvPr>
        </p:nvSpPr>
        <p:spPr>
          <a:xfrm>
            <a:off x="1" y="1802296"/>
            <a:ext cx="12192000" cy="4929808"/>
          </a:xfrm>
        </p:spPr>
        <p:txBody>
          <a:bodyPr>
            <a:noAutofit/>
          </a:bodyPr>
          <a:lstStyle/>
          <a:p>
            <a:r>
              <a:rPr lang="pt-BR" sz="2000" dirty="0">
                <a:solidFill>
                  <a:schemeClr val="tx1"/>
                </a:solidFill>
                <a:latin typeface="Comic Sans MS" panose="030F0702030302020204" pitchFamily="66" charset="0"/>
              </a:rPr>
              <a:t>1 </a:t>
            </a:r>
            <a:r>
              <a:rPr lang="pt-BR" sz="2000" dirty="0" err="1">
                <a:solidFill>
                  <a:schemeClr val="tx1"/>
                </a:solidFill>
                <a:latin typeface="Comic Sans MS" panose="030F0702030302020204" pitchFamily="66" charset="0"/>
              </a:rPr>
              <a:t>copywrite</a:t>
            </a:r>
            <a:r>
              <a:rPr lang="pt-BR" sz="2000" dirty="0">
                <a:solidFill>
                  <a:schemeClr val="tx1"/>
                </a:solidFill>
                <a:latin typeface="Comic Sans MS" panose="030F0702030302020204" pitchFamily="66" charset="0"/>
              </a:rPr>
              <a:t>: R</a:t>
            </a:r>
            <a:r>
              <a:rPr lang="pt-BR" sz="2000" b="0" i="0" dirty="0">
                <a:solidFill>
                  <a:schemeClr val="tx1"/>
                </a:solidFill>
                <a:effectLst/>
                <a:latin typeface="Comic Sans MS" panose="030F0702030302020204" pitchFamily="66" charset="0"/>
              </a:rPr>
              <a:t>esponsável pelo desenvolvimento do texto (</a:t>
            </a:r>
            <a:r>
              <a:rPr lang="pt-BR" sz="2000" b="0" i="0" dirty="0" err="1">
                <a:solidFill>
                  <a:schemeClr val="tx1"/>
                </a:solidFill>
                <a:effectLst/>
                <a:latin typeface="Comic Sans MS" panose="030F0702030302020204" pitchFamily="66" charset="0"/>
              </a:rPr>
              <a:t>copy</a:t>
            </a:r>
            <a:r>
              <a:rPr lang="pt-BR" sz="2000" b="0" i="0" dirty="0">
                <a:solidFill>
                  <a:schemeClr val="tx1"/>
                </a:solidFill>
                <a:effectLst/>
                <a:latin typeface="Comic Sans MS" panose="030F0702030302020204" pitchFamily="66" charset="0"/>
              </a:rPr>
              <a:t>) R$ 500,00 por horas.</a:t>
            </a:r>
            <a:endParaRPr lang="pt-BR" sz="2000" dirty="0">
              <a:solidFill>
                <a:schemeClr val="tx1"/>
              </a:solidFill>
              <a:latin typeface="Comic Sans MS" panose="030F0702030302020204" pitchFamily="66" charset="0"/>
            </a:endParaRPr>
          </a:p>
          <a:p>
            <a:r>
              <a:rPr lang="pt-BR" sz="2000" dirty="0">
                <a:solidFill>
                  <a:schemeClr val="tx1"/>
                </a:solidFill>
                <a:latin typeface="Comic Sans MS" panose="030F0702030302020204" pitchFamily="66" charset="0"/>
              </a:rPr>
              <a:t>1 Designer: </a:t>
            </a:r>
            <a:r>
              <a:rPr lang="pt-BR" sz="2000" b="0" i="0" dirty="0">
                <a:solidFill>
                  <a:schemeClr val="tx1"/>
                </a:solidFill>
                <a:effectLst/>
                <a:latin typeface="Comic Sans MS" panose="030F0702030302020204" pitchFamily="66" charset="0"/>
              </a:rPr>
              <a:t>Produz e gerencia recursos de texto, imagem e som R$ 2.250,00 mês.</a:t>
            </a:r>
            <a:endParaRPr lang="pt-BR" sz="2000" dirty="0">
              <a:solidFill>
                <a:schemeClr val="tx1"/>
              </a:solidFill>
              <a:latin typeface="Comic Sans MS" panose="030F0702030302020204" pitchFamily="66" charset="0"/>
            </a:endParaRPr>
          </a:p>
          <a:p>
            <a:r>
              <a:rPr lang="pt-BR" sz="2000" dirty="0">
                <a:solidFill>
                  <a:schemeClr val="tx1"/>
                </a:solidFill>
                <a:latin typeface="Comic Sans MS" panose="030F0702030302020204" pitchFamily="66" charset="0"/>
              </a:rPr>
              <a:t>Gestor de Tráfego: S</a:t>
            </a:r>
            <a:r>
              <a:rPr lang="pt-BR" sz="2000" b="0" i="0" dirty="0">
                <a:solidFill>
                  <a:schemeClr val="tx1"/>
                </a:solidFill>
                <a:effectLst/>
                <a:latin typeface="Comic Sans MS" panose="030F0702030302020204" pitchFamily="66" charset="0"/>
              </a:rPr>
              <a:t>erá o responsável pela compra de cliques pagos ou orgânicos R$ 4.150,00 mês.</a:t>
            </a:r>
            <a:endParaRPr lang="pt-BR" sz="2000" dirty="0">
              <a:solidFill>
                <a:schemeClr val="tx1"/>
              </a:solidFill>
              <a:latin typeface="Comic Sans MS" panose="030F0702030302020204" pitchFamily="66" charset="0"/>
            </a:endParaRPr>
          </a:p>
          <a:p>
            <a:r>
              <a:rPr lang="pt-BR" sz="2000" dirty="0">
                <a:solidFill>
                  <a:schemeClr val="tx1"/>
                </a:solidFill>
                <a:latin typeface="Comic Sans MS" panose="030F0702030302020204" pitchFamily="66" charset="0"/>
              </a:rPr>
              <a:t>Analista de </a:t>
            </a:r>
            <a:r>
              <a:rPr lang="pt-BR" sz="2000" dirty="0" err="1">
                <a:solidFill>
                  <a:schemeClr val="tx1"/>
                </a:solidFill>
                <a:latin typeface="Comic Sans MS" panose="030F0702030302020204" pitchFamily="66" charset="0"/>
              </a:rPr>
              <a:t>Bussiness</a:t>
            </a:r>
            <a:r>
              <a:rPr lang="pt-BR" sz="2000" dirty="0">
                <a:solidFill>
                  <a:schemeClr val="tx1"/>
                </a:solidFill>
                <a:latin typeface="Comic Sans MS" panose="030F0702030302020204" pitchFamily="66" charset="0"/>
              </a:rPr>
              <a:t> </a:t>
            </a:r>
            <a:r>
              <a:rPr lang="pt-BR" sz="2000" dirty="0" err="1">
                <a:solidFill>
                  <a:schemeClr val="tx1"/>
                </a:solidFill>
                <a:latin typeface="Comic Sans MS" panose="030F0702030302020204" pitchFamily="66" charset="0"/>
              </a:rPr>
              <a:t>Intelligenc</a:t>
            </a:r>
            <a:r>
              <a:rPr lang="pt-BR" sz="2000" dirty="0">
                <a:solidFill>
                  <a:schemeClr val="tx1"/>
                </a:solidFill>
                <a:latin typeface="Comic Sans MS" panose="030F0702030302020204" pitchFamily="66" charset="0"/>
              </a:rPr>
              <a:t>: A</a:t>
            </a:r>
            <a:r>
              <a:rPr lang="pt-BR" sz="2000" b="0" i="0" dirty="0">
                <a:solidFill>
                  <a:schemeClr val="tx1"/>
                </a:solidFill>
                <a:effectLst/>
                <a:latin typeface="Comic Sans MS" panose="030F0702030302020204" pitchFamily="66" charset="0"/>
              </a:rPr>
              <a:t>nalisa o banco de dados dos funil utilizados R$ 6.479,00 mês.</a:t>
            </a:r>
            <a:endParaRPr lang="pt-BR" sz="2000" dirty="0">
              <a:solidFill>
                <a:schemeClr val="tx1"/>
              </a:solidFill>
              <a:latin typeface="Comic Sans MS" panose="030F0702030302020204" pitchFamily="66" charset="0"/>
            </a:endParaRPr>
          </a:p>
          <a:p>
            <a:r>
              <a:rPr lang="pt-BR" sz="2000" dirty="0">
                <a:solidFill>
                  <a:schemeClr val="tx1"/>
                </a:solidFill>
                <a:latin typeface="Comic Sans MS" panose="030F0702030302020204" pitchFamily="66" charset="0"/>
              </a:rPr>
              <a:t>Treinador de vendas:</a:t>
            </a:r>
            <a:r>
              <a:rPr lang="pt-BR" sz="2000" b="0" i="0" dirty="0">
                <a:solidFill>
                  <a:schemeClr val="tx1"/>
                </a:solidFill>
                <a:effectLst/>
                <a:latin typeface="Comic Sans MS" panose="030F0702030302020204" pitchFamily="66" charset="0"/>
              </a:rPr>
              <a:t> Desenvolvimento técnico e comportamental R$ 4.130,00 mês.</a:t>
            </a:r>
            <a:endParaRPr lang="pt-BR" sz="2000" dirty="0">
              <a:solidFill>
                <a:schemeClr val="tx1"/>
              </a:solidFill>
              <a:latin typeface="Comic Sans MS" panose="030F0702030302020204" pitchFamily="66" charset="0"/>
            </a:endParaRPr>
          </a:p>
          <a:p>
            <a:r>
              <a:rPr lang="pt-BR" sz="2000" dirty="0">
                <a:solidFill>
                  <a:schemeClr val="tx1"/>
                </a:solidFill>
                <a:latin typeface="Comic Sans MS" panose="030F0702030302020204" pitchFamily="66" charset="0"/>
              </a:rPr>
              <a:t>Gestor de Mídia social: G</a:t>
            </a:r>
            <a:r>
              <a:rPr lang="pt-BR" sz="2000" b="0" i="0" dirty="0">
                <a:solidFill>
                  <a:schemeClr val="tx1"/>
                </a:solidFill>
                <a:effectLst/>
                <a:latin typeface="Comic Sans MS" panose="030F0702030302020204" pitchFamily="66" charset="0"/>
              </a:rPr>
              <a:t>era resultados que aumentem a comunidade digital R$ 3.112,00 mês.</a:t>
            </a:r>
          </a:p>
          <a:p>
            <a:pPr marL="0" indent="0">
              <a:buNone/>
            </a:pPr>
            <a:endParaRPr lang="pt-BR" sz="2000" dirty="0">
              <a:solidFill>
                <a:schemeClr val="tx1"/>
              </a:solidFill>
              <a:latin typeface="Comic Sans MS" panose="030F0702030302020204" pitchFamily="66" charset="0"/>
            </a:endParaRPr>
          </a:p>
        </p:txBody>
      </p:sp>
      <p:sp>
        <p:nvSpPr>
          <p:cNvPr id="5" name="Rectangle 2">
            <a:extLst>
              <a:ext uri="{FF2B5EF4-FFF2-40B4-BE49-F238E27FC236}">
                <a16:creationId xmlns:a16="http://schemas.microsoft.com/office/drawing/2014/main" id="{88BFB151-03CF-0A34-2302-5F2D38854662}"/>
              </a:ext>
            </a:extLst>
          </p:cNvPr>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4489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62972-3449-42D1-8185-B4BEFD52AB44}"/>
              </a:ext>
            </a:extLst>
          </p:cNvPr>
          <p:cNvSpPr>
            <a:spLocks noGrp="1"/>
          </p:cNvSpPr>
          <p:nvPr>
            <p:ph type="title"/>
          </p:nvPr>
        </p:nvSpPr>
        <p:spPr>
          <a:xfrm>
            <a:off x="581192" y="2636978"/>
            <a:ext cx="11029616" cy="1188720"/>
          </a:xfrm>
        </p:spPr>
        <p:txBody>
          <a:bodyPr rtlCol="0">
            <a:normAutofit fontScale="90000"/>
          </a:bodyPr>
          <a:lstStyle/>
          <a:p>
            <a:pPr rtl="0"/>
            <a:r>
              <a:rPr lang="pt-BR" b="1" dirty="0">
                <a:solidFill>
                  <a:srgbClr val="FF0000"/>
                </a:solidFill>
                <a:latin typeface="Comic Sans MS" panose="030F0702030302020204" pitchFamily="66" charset="0"/>
              </a:rPr>
              <a:t>                </a:t>
            </a:r>
            <a:br>
              <a:rPr lang="pt-BR" b="1" dirty="0">
                <a:solidFill>
                  <a:srgbClr val="FF0000"/>
                </a:solidFill>
                <a:latin typeface="Comic Sans MS" panose="030F0702030302020204" pitchFamily="66" charset="0"/>
              </a:rPr>
            </a:br>
            <a:br>
              <a:rPr lang="pt-BR" b="1" dirty="0">
                <a:solidFill>
                  <a:srgbClr val="FF0000"/>
                </a:solidFill>
                <a:latin typeface="Comic Sans MS" panose="030F0702030302020204" pitchFamily="66" charset="0"/>
              </a:rPr>
            </a:br>
            <a:br>
              <a:rPr lang="pt-BR" b="1" dirty="0">
                <a:solidFill>
                  <a:srgbClr val="FF0000"/>
                </a:solidFill>
                <a:latin typeface="Comic Sans MS" panose="030F0702030302020204" pitchFamily="66" charset="0"/>
              </a:rPr>
            </a:br>
            <a:br>
              <a:rPr lang="pt-BR" b="1" dirty="0">
                <a:solidFill>
                  <a:srgbClr val="FF0000"/>
                </a:solidFill>
                <a:latin typeface="Comic Sans MS" panose="030F0702030302020204" pitchFamily="66" charset="0"/>
              </a:rPr>
            </a:br>
            <a:br>
              <a:rPr lang="pt-BR" b="1" dirty="0">
                <a:solidFill>
                  <a:srgbClr val="FF0000"/>
                </a:solidFill>
                <a:latin typeface="Comic Sans MS" panose="030F0702030302020204" pitchFamily="66" charset="0"/>
              </a:rPr>
            </a:br>
            <a:br>
              <a:rPr lang="pt-BR" b="1" dirty="0">
                <a:solidFill>
                  <a:srgbClr val="FF0000"/>
                </a:solidFill>
                <a:latin typeface="Comic Sans MS" panose="030F0702030302020204" pitchFamily="66" charset="0"/>
              </a:rPr>
            </a:br>
            <a:br>
              <a:rPr lang="pt-BR" b="1" dirty="0">
                <a:solidFill>
                  <a:srgbClr val="FF0000"/>
                </a:solidFill>
                <a:latin typeface="Comic Sans MS" panose="030F0702030302020204" pitchFamily="66" charset="0"/>
              </a:rPr>
            </a:br>
            <a:br>
              <a:rPr lang="pt-BR" b="1" dirty="0">
                <a:solidFill>
                  <a:srgbClr val="FF0000"/>
                </a:solidFill>
                <a:latin typeface="Comic Sans MS" panose="030F0702030302020204" pitchFamily="66" charset="0"/>
              </a:rPr>
            </a:br>
            <a:r>
              <a:rPr lang="pt-BR" b="1" dirty="0">
                <a:solidFill>
                  <a:srgbClr val="FF0000"/>
                </a:solidFill>
                <a:latin typeface="Comic Sans MS" panose="030F0702030302020204" pitchFamily="66" charset="0"/>
              </a:rPr>
              <a:t>               E</a:t>
            </a:r>
            <a:r>
              <a:rPr lang="pt-br" b="1" dirty="0">
                <a:solidFill>
                  <a:srgbClr val="FF0000"/>
                </a:solidFill>
                <a:latin typeface="Comic Sans MS" panose="030F0702030302020204" pitchFamily="66" charset="0"/>
              </a:rPr>
              <a:t>XPERIÊNCIA NO RAMO EMPRESARIAL</a:t>
            </a:r>
            <a:br>
              <a:rPr lang="pt-br" dirty="0">
                <a:latin typeface="Comic Sans MS" panose="030F0702030302020204" pitchFamily="66" charset="0"/>
              </a:rPr>
            </a:br>
            <a:br>
              <a:rPr lang="pt-BR" dirty="0">
                <a:latin typeface="Comic Sans MS" panose="030F0702030302020204" pitchFamily="66" charset="0"/>
              </a:rPr>
            </a:br>
            <a:br>
              <a:rPr lang="pt-BR" dirty="0">
                <a:latin typeface="Comic Sans MS" panose="030F0702030302020204" pitchFamily="66" charset="0"/>
              </a:rPr>
            </a:br>
            <a:br>
              <a:rPr lang="pt-BR" dirty="0">
                <a:latin typeface="Comic Sans MS" panose="030F0702030302020204" pitchFamily="66" charset="0"/>
              </a:rPr>
            </a:br>
            <a:br>
              <a:rPr lang="pt-BR" dirty="0">
                <a:latin typeface="Comic Sans MS" panose="030F0702030302020204" pitchFamily="66" charset="0"/>
              </a:rPr>
            </a:br>
            <a:endParaRPr lang="pt-br" dirty="0">
              <a:latin typeface="Comic Sans MS" panose="030F0702030302020204" pitchFamily="66" charset="0"/>
            </a:endParaRPr>
          </a:p>
        </p:txBody>
      </p:sp>
      <p:graphicFrame>
        <p:nvGraphicFramePr>
          <p:cNvPr id="4" name="Espaço Reservado para Conteúdo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61387146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14CD20A8-C379-6071-0C0B-4C5BD884AFD9}"/>
              </a:ext>
            </a:extLst>
          </p:cNvPr>
          <p:cNvSpPr>
            <a:spLocks noGrp="1"/>
          </p:cNvSpPr>
          <p:nvPr>
            <p:ph idx="1"/>
          </p:nvPr>
        </p:nvSpPr>
        <p:spPr>
          <a:xfrm>
            <a:off x="581192" y="2897454"/>
            <a:ext cx="11029615" cy="3634486"/>
          </a:xfrm>
        </p:spPr>
        <p:txBody>
          <a:bodyPr>
            <a:normAutofit lnSpcReduction="10000"/>
          </a:bodyPr>
          <a:lstStyle/>
          <a:p>
            <a:pPr marL="0" indent="0">
              <a:buNone/>
            </a:pPr>
            <a:r>
              <a:rPr lang="pt-BR" sz="2200" b="0" i="0" dirty="0">
                <a:solidFill>
                  <a:srgbClr val="333333"/>
                </a:solidFill>
                <a:effectLst/>
                <a:latin typeface="Comic Sans MS" panose="030F0702030302020204" pitchFamily="66" charset="0"/>
              </a:rPr>
              <a:t>Existimos para empresas que compreendem que </a:t>
            </a:r>
            <a:r>
              <a:rPr lang="pt-BR" sz="2200" b="1" i="0" dirty="0">
                <a:solidFill>
                  <a:srgbClr val="333333"/>
                </a:solidFill>
                <a:effectLst/>
                <a:latin typeface="Comic Sans MS" panose="030F0702030302020204" pitchFamily="66" charset="0"/>
              </a:rPr>
              <a:t>Evoluir é essencial para crescer</a:t>
            </a:r>
            <a:r>
              <a:rPr lang="pt-BR" sz="2200" b="0" i="0" dirty="0">
                <a:solidFill>
                  <a:srgbClr val="333333"/>
                </a:solidFill>
                <a:effectLst/>
                <a:latin typeface="Comic Sans MS" panose="030F0702030302020204" pitchFamily="66" charset="0"/>
              </a:rPr>
              <a:t>.</a:t>
            </a:r>
            <a:endParaRPr lang="pt-BR" sz="2200" dirty="0">
              <a:latin typeface="Comic Sans MS" panose="030F0702030302020204" pitchFamily="66" charset="0"/>
            </a:endParaRPr>
          </a:p>
          <a:p>
            <a:pPr marL="0" indent="0">
              <a:buNone/>
            </a:pPr>
            <a:endParaRPr lang="pt-BR" sz="2200" dirty="0">
              <a:latin typeface="Comic Sans MS" panose="030F0702030302020204" pitchFamily="66" charset="0"/>
            </a:endParaRPr>
          </a:p>
          <a:p>
            <a:pPr marL="0" indent="0" algn="just">
              <a:buNone/>
            </a:pPr>
            <a:r>
              <a:rPr lang="pt-BR" sz="2200" dirty="0">
                <a:latin typeface="Comic Sans MS" panose="030F0702030302020204" pitchFamily="66" charset="0"/>
              </a:rPr>
              <a:t>Minha evolução: Acabamento em funilaria, balconista, repositor de estoque, açougueiro, entregador de lanche, garçom, vendedor interno, vendedor de biscoito, vendedor de folheados, vendas na internet (mídias), vendas e compras de ações, vendas e compras de criptomoedas, vendas no e-commerce, vendedor externo.</a:t>
            </a:r>
          </a:p>
          <a:p>
            <a:pPr marL="0" indent="0" algn="just">
              <a:buNone/>
            </a:pPr>
            <a:endParaRPr lang="pt-BR" sz="2200" dirty="0">
              <a:latin typeface="Comic Sans MS" panose="030F0702030302020204" pitchFamily="66" charset="0"/>
            </a:endParaRPr>
          </a:p>
          <a:p>
            <a:pPr marL="0" indent="0" algn="just">
              <a:buNone/>
            </a:pPr>
            <a:r>
              <a:rPr lang="pt-BR" sz="2200" dirty="0">
                <a:latin typeface="Comic Sans MS" panose="030F0702030302020204" pitchFamily="66" charset="0"/>
              </a:rPr>
              <a:t>Há mais de </a:t>
            </a:r>
            <a:r>
              <a:rPr lang="pt-BR" sz="2200" b="1" dirty="0">
                <a:latin typeface="Comic Sans MS" panose="030F0702030302020204" pitchFamily="66" charset="0"/>
              </a:rPr>
              <a:t>9 anos</a:t>
            </a:r>
            <a:r>
              <a:rPr lang="pt-BR" sz="2200" dirty="0">
                <a:latin typeface="Comic Sans MS" panose="030F0702030302020204" pitchFamily="66" charset="0"/>
              </a:rPr>
              <a:t>, ajudando nossos clientes a crescer de forma consistente.</a:t>
            </a:r>
            <a:br>
              <a:rPr lang="pt-BR" dirty="0">
                <a:latin typeface="Comic Sans MS" panose="030F0702030302020204" pitchFamily="66" charset="0"/>
              </a:rPr>
            </a:br>
            <a:endParaRPr lang="pt-BR" dirty="0">
              <a:latin typeface="Comic Sans MS" panose="030F0702030302020204" pitchFamily="66" charset="0"/>
            </a:endParaRPr>
          </a:p>
        </p:txBody>
      </p:sp>
      <p:pic>
        <p:nvPicPr>
          <p:cNvPr id="9" name="Imagem 8">
            <a:extLst>
              <a:ext uri="{FF2B5EF4-FFF2-40B4-BE49-F238E27FC236}">
                <a16:creationId xmlns:a16="http://schemas.microsoft.com/office/drawing/2014/main" id="{4A0DD7B1-E579-CC3B-DAFA-095F4E36FE8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310683" y="455544"/>
            <a:ext cx="3570634" cy="2380423"/>
          </a:xfrm>
          <a:prstGeom prst="rect">
            <a:avLst/>
          </a:prstGeom>
        </p:spPr>
      </p:pic>
    </p:spTree>
    <p:extLst>
      <p:ext uri="{BB962C8B-B14F-4D97-AF65-F5344CB8AC3E}">
        <p14:creationId xmlns:p14="http://schemas.microsoft.com/office/powerpoint/2010/main" val="3347235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Conteúdo 6">
            <a:extLst>
              <a:ext uri="{FF2B5EF4-FFF2-40B4-BE49-F238E27FC236}">
                <a16:creationId xmlns:a16="http://schemas.microsoft.com/office/drawing/2014/main" id="{02474CC7-379A-B3C7-619F-6036F8AECDEA}"/>
              </a:ext>
            </a:extLst>
          </p:cNvPr>
          <p:cNvSpPr txBox="1">
            <a:spLocks/>
          </p:cNvSpPr>
          <p:nvPr/>
        </p:nvSpPr>
        <p:spPr>
          <a:xfrm>
            <a:off x="462478" y="1988988"/>
            <a:ext cx="7290044" cy="3634486"/>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just">
              <a:buFont typeface="Wingdings 2" panose="05020102010507070707" pitchFamily="18" charset="2"/>
              <a:buNone/>
            </a:pPr>
            <a:r>
              <a:rPr lang="pt-BR" sz="2400" b="0" i="0" dirty="0">
                <a:solidFill>
                  <a:srgbClr val="333333"/>
                </a:solidFill>
                <a:effectLst/>
                <a:latin typeface="Source Sans Pro" panose="020B0503030403020204" pitchFamily="34" charset="0"/>
              </a:rPr>
              <a:t>Planejar, criar, divulgar diferenciais competitivos com o objetivo de gerar crescimento consistente a empresas e negócios, com o compromisso de alcançar resultados ao menor investimento possível. De forma bem posicionada no mercado da sua cidade ou na mídia.</a:t>
            </a:r>
            <a:br>
              <a:rPr lang="pt-BR" dirty="0">
                <a:latin typeface="Comic Sans MS" panose="030F0702030302020204" pitchFamily="66" charset="0"/>
              </a:rPr>
            </a:br>
            <a:endParaRPr lang="pt-BR" dirty="0">
              <a:latin typeface="Comic Sans MS" panose="030F0702030302020204" pitchFamily="66" charset="0"/>
            </a:endParaRPr>
          </a:p>
          <a:p>
            <a:pPr marL="0" indent="0" algn="just">
              <a:buFont typeface="Wingdings 2" panose="05020102010507070707" pitchFamily="18" charset="2"/>
              <a:buNone/>
            </a:pPr>
            <a:r>
              <a:rPr lang="pt-BR" sz="2400" dirty="0">
                <a:solidFill>
                  <a:srgbClr val="333333"/>
                </a:solidFill>
                <a:latin typeface="Source Sans Pro" panose="020B0503030403020204" pitchFamily="34" charset="0"/>
              </a:rPr>
              <a:t>Esse projeto de </a:t>
            </a:r>
            <a:r>
              <a:rPr lang="pt-BR" sz="2400" b="1" dirty="0">
                <a:solidFill>
                  <a:srgbClr val="333333"/>
                </a:solidFill>
                <a:latin typeface="Source Sans Pro" panose="020B0503030403020204" pitchFamily="34" charset="0"/>
              </a:rPr>
              <a:t>assessoria de marketing e vendas presencial </a:t>
            </a:r>
            <a:r>
              <a:rPr lang="pt-BR" sz="2400" dirty="0">
                <a:solidFill>
                  <a:srgbClr val="333333"/>
                </a:solidFill>
                <a:latin typeface="Source Sans Pro" panose="020B0503030403020204" pitchFamily="34" charset="0"/>
              </a:rPr>
              <a:t>já ajudou mais de 150 empresas a venderem mais através de treinamentos, posicionamento na internet, argumentos de vendas, conceitos e direcionamento de produtos. </a:t>
            </a:r>
          </a:p>
        </p:txBody>
      </p:sp>
      <p:pic>
        <p:nvPicPr>
          <p:cNvPr id="16" name="Espaço Reservado para Conteúdo 15">
            <a:extLst>
              <a:ext uri="{FF2B5EF4-FFF2-40B4-BE49-F238E27FC236}">
                <a16:creationId xmlns:a16="http://schemas.microsoft.com/office/drawing/2014/main" id="{CECD9B3E-C3E2-07BF-F538-1D4EACB1F38D}"/>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175247" y="2029441"/>
            <a:ext cx="3633787" cy="3633787"/>
          </a:xfrm>
        </p:spPr>
      </p:pic>
      <p:sp>
        <p:nvSpPr>
          <p:cNvPr id="18" name="Título 1">
            <a:extLst>
              <a:ext uri="{FF2B5EF4-FFF2-40B4-BE49-F238E27FC236}">
                <a16:creationId xmlns:a16="http://schemas.microsoft.com/office/drawing/2014/main" id="{E5523090-8DDF-78E2-627D-178CA4E11FEB}"/>
              </a:ext>
            </a:extLst>
          </p:cNvPr>
          <p:cNvSpPr>
            <a:spLocks noGrp="1"/>
          </p:cNvSpPr>
          <p:nvPr>
            <p:ph type="title"/>
          </p:nvPr>
        </p:nvSpPr>
        <p:spPr>
          <a:xfrm>
            <a:off x="1162384" y="2385188"/>
            <a:ext cx="11029616" cy="1188720"/>
          </a:xfrm>
        </p:spPr>
        <p:txBody>
          <a:bodyPr rtlCol="0">
            <a:normAutofit fontScale="90000"/>
          </a:bodyPr>
          <a:lstStyle/>
          <a:p>
            <a:pPr rtl="0"/>
            <a:r>
              <a:rPr lang="pt-BR" b="1" dirty="0">
                <a:solidFill>
                  <a:srgbClr val="FF0000"/>
                </a:solidFill>
                <a:latin typeface="Comic Sans MS" panose="030F0702030302020204" pitchFamily="66" charset="0"/>
              </a:rPr>
              <a:t>                </a:t>
            </a:r>
            <a:br>
              <a:rPr lang="pt-BR" b="1" dirty="0">
                <a:solidFill>
                  <a:srgbClr val="FF0000"/>
                </a:solidFill>
                <a:latin typeface="Comic Sans MS" panose="030F0702030302020204" pitchFamily="66" charset="0"/>
              </a:rPr>
            </a:br>
            <a:br>
              <a:rPr lang="pt-BR" b="1" dirty="0">
                <a:solidFill>
                  <a:srgbClr val="FF0000"/>
                </a:solidFill>
                <a:latin typeface="Comic Sans MS" panose="030F0702030302020204" pitchFamily="66" charset="0"/>
              </a:rPr>
            </a:br>
            <a:br>
              <a:rPr lang="pt-BR" b="1" dirty="0">
                <a:solidFill>
                  <a:srgbClr val="FF0000"/>
                </a:solidFill>
                <a:latin typeface="Comic Sans MS" panose="030F0702030302020204" pitchFamily="66" charset="0"/>
              </a:rPr>
            </a:br>
            <a:br>
              <a:rPr lang="pt-BR" b="1" dirty="0">
                <a:solidFill>
                  <a:srgbClr val="FF0000"/>
                </a:solidFill>
                <a:latin typeface="Comic Sans MS" panose="030F0702030302020204" pitchFamily="66" charset="0"/>
              </a:rPr>
            </a:br>
            <a:br>
              <a:rPr lang="pt-BR" b="1" dirty="0">
                <a:solidFill>
                  <a:srgbClr val="FF0000"/>
                </a:solidFill>
                <a:latin typeface="Comic Sans MS" panose="030F0702030302020204" pitchFamily="66" charset="0"/>
              </a:rPr>
            </a:br>
            <a:br>
              <a:rPr lang="pt-BR" b="1" dirty="0">
                <a:solidFill>
                  <a:srgbClr val="FF0000"/>
                </a:solidFill>
                <a:latin typeface="Comic Sans MS" panose="030F0702030302020204" pitchFamily="66" charset="0"/>
              </a:rPr>
            </a:br>
            <a:br>
              <a:rPr lang="pt-BR" b="1" dirty="0">
                <a:solidFill>
                  <a:srgbClr val="FF0000"/>
                </a:solidFill>
                <a:latin typeface="Comic Sans MS" panose="030F0702030302020204" pitchFamily="66" charset="0"/>
              </a:rPr>
            </a:br>
            <a:br>
              <a:rPr lang="pt-BR" b="1" dirty="0">
                <a:solidFill>
                  <a:srgbClr val="FF0000"/>
                </a:solidFill>
                <a:latin typeface="Comic Sans MS" panose="030F0702030302020204" pitchFamily="66" charset="0"/>
              </a:rPr>
            </a:br>
            <a:r>
              <a:rPr lang="pt-BR" b="1" dirty="0">
                <a:solidFill>
                  <a:srgbClr val="FF0000"/>
                </a:solidFill>
                <a:latin typeface="Comic Sans MS" panose="030F0702030302020204" pitchFamily="66" charset="0"/>
              </a:rPr>
              <a:t>               missão</a:t>
            </a:r>
            <a:br>
              <a:rPr lang="pt-br" dirty="0">
                <a:latin typeface="Comic Sans MS" panose="030F0702030302020204" pitchFamily="66" charset="0"/>
              </a:rPr>
            </a:br>
            <a:br>
              <a:rPr lang="pt-BR" dirty="0">
                <a:latin typeface="Comic Sans MS" panose="030F0702030302020204" pitchFamily="66" charset="0"/>
              </a:rPr>
            </a:br>
            <a:br>
              <a:rPr lang="pt-BR" dirty="0">
                <a:latin typeface="Comic Sans MS" panose="030F0702030302020204" pitchFamily="66" charset="0"/>
              </a:rPr>
            </a:br>
            <a:br>
              <a:rPr lang="pt-BR" dirty="0">
                <a:latin typeface="Comic Sans MS" panose="030F0702030302020204" pitchFamily="66" charset="0"/>
              </a:rPr>
            </a:br>
            <a:br>
              <a:rPr lang="pt-BR" dirty="0">
                <a:latin typeface="Comic Sans MS" panose="030F0702030302020204" pitchFamily="66" charset="0"/>
              </a:rPr>
            </a:br>
            <a:endParaRPr lang="pt-br" dirty="0">
              <a:latin typeface="Comic Sans MS" panose="030F0702030302020204" pitchFamily="66" charset="0"/>
            </a:endParaRPr>
          </a:p>
        </p:txBody>
      </p:sp>
    </p:spTree>
    <p:extLst>
      <p:ext uri="{BB962C8B-B14F-4D97-AF65-F5344CB8AC3E}">
        <p14:creationId xmlns:p14="http://schemas.microsoft.com/office/powerpoint/2010/main" val="232755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9804AA-A23D-3679-3BEF-4D80111C5D5B}"/>
              </a:ext>
            </a:extLst>
          </p:cNvPr>
          <p:cNvSpPr>
            <a:spLocks noGrp="1"/>
          </p:cNvSpPr>
          <p:nvPr>
            <p:ph type="title"/>
          </p:nvPr>
        </p:nvSpPr>
        <p:spPr/>
        <p:txBody>
          <a:bodyPr>
            <a:normAutofit/>
          </a:bodyPr>
          <a:lstStyle/>
          <a:p>
            <a:pPr algn="ctr"/>
            <a:r>
              <a:rPr lang="pt-BR" sz="4000" b="1" dirty="0">
                <a:latin typeface="Comic Sans MS" panose="030F0702030302020204" pitchFamily="66" charset="0"/>
              </a:rPr>
              <a:t>Qual sua necessidade hoje?</a:t>
            </a:r>
          </a:p>
        </p:txBody>
      </p:sp>
      <p:pic>
        <p:nvPicPr>
          <p:cNvPr id="6" name="Espaço Reservado para Conteúdo 5">
            <a:extLst>
              <a:ext uri="{FF2B5EF4-FFF2-40B4-BE49-F238E27FC236}">
                <a16:creationId xmlns:a16="http://schemas.microsoft.com/office/drawing/2014/main" id="{4276048B-7F43-545E-69D7-1C2806C820D8}"/>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48001" y="2341563"/>
            <a:ext cx="6215270" cy="4618722"/>
          </a:xfrm>
        </p:spPr>
      </p:pic>
    </p:spTree>
    <p:extLst>
      <p:ext uri="{BB962C8B-B14F-4D97-AF65-F5344CB8AC3E}">
        <p14:creationId xmlns:p14="http://schemas.microsoft.com/office/powerpoint/2010/main" val="125994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6E54BE6-B481-6289-0D09-B3D94E6251CF}"/>
              </a:ext>
            </a:extLst>
          </p:cNvPr>
          <p:cNvSpPr>
            <a:spLocks noGrp="1"/>
          </p:cNvSpPr>
          <p:nvPr>
            <p:ph idx="1"/>
          </p:nvPr>
        </p:nvSpPr>
        <p:spPr>
          <a:xfrm>
            <a:off x="397565" y="914402"/>
            <a:ext cx="11213242" cy="5943598"/>
          </a:xfrm>
        </p:spPr>
        <p:txBody>
          <a:bodyPr>
            <a:normAutofit fontScale="25000" lnSpcReduction="20000"/>
          </a:bodyPr>
          <a:lstStyle/>
          <a:p>
            <a:pPr marL="0" indent="0" algn="ctr">
              <a:buNone/>
            </a:pPr>
            <a:endParaRPr lang="pt-BR" sz="2800" b="0" i="0" u="none" strike="noStrike" dirty="0">
              <a:solidFill>
                <a:srgbClr val="083350"/>
              </a:solidFill>
              <a:effectLst/>
              <a:latin typeface="Comic Sans MS" panose="030F0702030302020204" pitchFamily="66" charset="0"/>
            </a:endParaRPr>
          </a:p>
          <a:p>
            <a:pPr marL="0" indent="0">
              <a:buNone/>
            </a:pPr>
            <a:endParaRPr lang="pt-BR" sz="2800" dirty="0">
              <a:solidFill>
                <a:srgbClr val="083350"/>
              </a:solidFill>
              <a:latin typeface="Comic Sans MS" panose="030F0702030302020204" pitchFamily="66" charset="0"/>
            </a:endParaRPr>
          </a:p>
          <a:p>
            <a:pPr marL="0" indent="0">
              <a:buNone/>
            </a:pPr>
            <a:r>
              <a:rPr lang="pt-BR" sz="5600" b="0" i="0" u="none" strike="noStrike" cap="all" dirty="0">
                <a:solidFill>
                  <a:srgbClr val="083350"/>
                </a:solidFill>
                <a:effectLst/>
                <a:latin typeface="Comic Sans MS" panose="030F0702030302020204" pitchFamily="66" charset="0"/>
              </a:rPr>
              <a:t>                    </a:t>
            </a:r>
            <a:r>
              <a:rPr lang="pt-BR" sz="9600" b="1" i="0" u="none" strike="noStrike" cap="all" dirty="0">
                <a:solidFill>
                  <a:srgbClr val="083350"/>
                </a:solidFill>
                <a:effectLst/>
                <a:latin typeface="Comic Sans MS" panose="030F0702030302020204" pitchFamily="66" charset="0"/>
              </a:rPr>
              <a:t>DIAGNÓSTICO</a:t>
            </a:r>
            <a:endParaRPr lang="pt-BR" sz="5600" b="1" i="0" u="none" strike="noStrike" cap="all" dirty="0">
              <a:solidFill>
                <a:srgbClr val="083350"/>
              </a:solidFill>
              <a:effectLst/>
              <a:latin typeface="Comic Sans MS" panose="030F0702030302020204" pitchFamily="66" charset="0"/>
            </a:endParaRPr>
          </a:p>
          <a:p>
            <a:pPr marL="0" indent="0">
              <a:buNone/>
            </a:pPr>
            <a:endParaRPr lang="pt-BR" sz="2800" b="0" i="0" u="none" strike="noStrike" cap="all" dirty="0">
              <a:solidFill>
                <a:srgbClr val="083350"/>
              </a:solidFill>
              <a:effectLst/>
              <a:latin typeface="Comic Sans MS" panose="030F0702030302020204" pitchFamily="66" charset="0"/>
            </a:endParaRPr>
          </a:p>
          <a:p>
            <a:pPr marL="0" indent="0">
              <a:buNone/>
            </a:pPr>
            <a:endParaRPr lang="pt-BR" sz="2800" b="0" i="0" u="none" strike="noStrike" cap="all" dirty="0">
              <a:solidFill>
                <a:srgbClr val="083350"/>
              </a:solidFill>
              <a:effectLst/>
              <a:latin typeface="Comic Sans MS" panose="030F0702030302020204" pitchFamily="66" charset="0"/>
            </a:endParaRPr>
          </a:p>
          <a:p>
            <a:pPr marL="0" indent="0">
              <a:buNone/>
            </a:pPr>
            <a:r>
              <a:rPr lang="pt-BR" sz="8000" dirty="0">
                <a:solidFill>
                  <a:srgbClr val="333333"/>
                </a:solidFill>
                <a:latin typeface="Comic Sans MS" panose="030F0702030302020204" pitchFamily="66" charset="0"/>
              </a:rPr>
              <a:t>Será realizado uma análise em todos os processos de marketing para identificar problemas e oportunidades com análise de seus ativos de vendas ou conteúdos, como:</a:t>
            </a:r>
          </a:p>
          <a:p>
            <a:pPr marL="0" indent="0">
              <a:buNone/>
            </a:pPr>
            <a:endParaRPr lang="pt-BR" sz="6200" dirty="0">
              <a:solidFill>
                <a:srgbClr val="0070C0"/>
              </a:solidFill>
              <a:latin typeface="Comic Sans MS" panose="030F0702030302020204" pitchFamily="66" charset="0"/>
            </a:endParaRPr>
          </a:p>
          <a:p>
            <a:pPr algn="l">
              <a:buFont typeface="Arial" panose="020B0604020202020204" pitchFamily="34" charset="0"/>
              <a:buChar char="•"/>
            </a:pPr>
            <a:r>
              <a:rPr lang="pt-BR" sz="7200" b="0" i="0" u="none" strike="noStrike" dirty="0">
                <a:solidFill>
                  <a:srgbClr val="0070C0"/>
                </a:solidFill>
                <a:effectLst/>
                <a:latin typeface="Comic Sans MS" panose="030F0702030302020204" pitchFamily="66" charset="0"/>
              </a:rPr>
              <a:t>Geração e Conversão de Leads; </a:t>
            </a:r>
          </a:p>
          <a:p>
            <a:pPr>
              <a:buFont typeface="Arial" panose="020B0604020202020204" pitchFamily="34" charset="0"/>
              <a:buChar char="•"/>
            </a:pPr>
            <a:r>
              <a:rPr lang="pt-BR" sz="7200" b="0" i="0" u="none" strike="noStrike" dirty="0">
                <a:solidFill>
                  <a:srgbClr val="0070C0"/>
                </a:solidFill>
                <a:effectLst/>
                <a:latin typeface="Comic Sans MS" panose="030F0702030302020204" pitchFamily="66" charset="0"/>
              </a:rPr>
              <a:t>Perfil ideal de cliente;</a:t>
            </a:r>
          </a:p>
          <a:p>
            <a:pPr>
              <a:buFont typeface="Arial" panose="020B0604020202020204" pitchFamily="34" charset="0"/>
              <a:buChar char="•"/>
            </a:pPr>
            <a:r>
              <a:rPr lang="pt-BR" sz="7200" b="0" i="0" u="none" strike="noStrike" dirty="0">
                <a:solidFill>
                  <a:srgbClr val="0070C0"/>
                </a:solidFill>
                <a:effectLst/>
                <a:latin typeface="Comic Sans MS" panose="030F0702030302020204" pitchFamily="66" charset="0"/>
              </a:rPr>
              <a:t>Análise de funil de vendas e marketing;</a:t>
            </a:r>
          </a:p>
          <a:p>
            <a:pPr>
              <a:buFont typeface="Arial" panose="020B0604020202020204" pitchFamily="34" charset="0"/>
              <a:buChar char="•"/>
            </a:pPr>
            <a:r>
              <a:rPr lang="pt-BR" sz="7200" b="0" i="0" u="none" strike="noStrike" dirty="0">
                <a:solidFill>
                  <a:srgbClr val="0070C0"/>
                </a:solidFill>
                <a:effectLst/>
                <a:latin typeface="Comic Sans MS" panose="030F0702030302020204" pitchFamily="66" charset="0"/>
              </a:rPr>
              <a:t>Tecnologias utilizadas;</a:t>
            </a:r>
          </a:p>
          <a:p>
            <a:pPr>
              <a:buFont typeface="Arial" panose="020B0604020202020204" pitchFamily="34" charset="0"/>
              <a:buChar char="•"/>
            </a:pPr>
            <a:r>
              <a:rPr lang="pt-BR" sz="7200" b="0" i="0" u="none" strike="noStrike" dirty="0">
                <a:solidFill>
                  <a:srgbClr val="0070C0"/>
                </a:solidFill>
                <a:effectLst/>
                <a:latin typeface="Comic Sans MS" panose="030F0702030302020204" pitchFamily="66" charset="0"/>
              </a:rPr>
              <a:t>Conteúdos utilizados para vendas;</a:t>
            </a:r>
          </a:p>
          <a:p>
            <a:pPr algn="l">
              <a:buFont typeface="Arial" panose="020B0604020202020204" pitchFamily="34" charset="0"/>
              <a:buChar char="•"/>
            </a:pPr>
            <a:r>
              <a:rPr lang="pt-BR" sz="7200" b="0" i="0" u="none" strike="noStrike" dirty="0">
                <a:solidFill>
                  <a:srgbClr val="0070C0"/>
                </a:solidFill>
                <a:effectLst/>
                <a:latin typeface="Comic Sans MS" panose="030F0702030302020204" pitchFamily="66" charset="0"/>
              </a:rPr>
              <a:t>Padrão de Conteúdos; </a:t>
            </a:r>
          </a:p>
          <a:p>
            <a:pPr algn="l">
              <a:buFont typeface="Arial" panose="020B0604020202020204" pitchFamily="34" charset="0"/>
              <a:buChar char="•"/>
            </a:pPr>
            <a:r>
              <a:rPr lang="pt-BR" sz="7200" b="0" i="0" u="none" strike="noStrike" dirty="0">
                <a:solidFill>
                  <a:srgbClr val="0070C0"/>
                </a:solidFill>
                <a:effectLst/>
                <a:latin typeface="Comic Sans MS" panose="030F0702030302020204" pitchFamily="66" charset="0"/>
              </a:rPr>
              <a:t>Social Media (orgânica e paga); </a:t>
            </a:r>
          </a:p>
          <a:p>
            <a:pPr algn="l">
              <a:buFont typeface="Arial" panose="020B0604020202020204" pitchFamily="34" charset="0"/>
              <a:buChar char="•"/>
            </a:pPr>
            <a:r>
              <a:rPr lang="pt-BR" sz="7200" dirty="0">
                <a:solidFill>
                  <a:srgbClr val="0070C0"/>
                </a:solidFill>
                <a:latin typeface="Comic Sans MS" panose="030F0702030302020204" pitchFamily="66" charset="0"/>
              </a:rPr>
              <a:t>WhatsApp</a:t>
            </a:r>
            <a:r>
              <a:rPr lang="pt-BR" sz="7200" b="0" i="0" u="none" strike="noStrike" dirty="0">
                <a:solidFill>
                  <a:srgbClr val="0070C0"/>
                </a:solidFill>
                <a:effectLst/>
                <a:latin typeface="Comic Sans MS" panose="030F0702030302020204" pitchFamily="66" charset="0"/>
              </a:rPr>
              <a:t> Marketing; </a:t>
            </a:r>
          </a:p>
          <a:p>
            <a:pPr algn="l">
              <a:buFont typeface="Arial" panose="020B0604020202020204" pitchFamily="34" charset="0"/>
              <a:buChar char="•"/>
            </a:pPr>
            <a:r>
              <a:rPr lang="pt-BR" sz="7200" b="0" i="0" u="none" strike="noStrike" dirty="0">
                <a:solidFill>
                  <a:srgbClr val="0070C0"/>
                </a:solidFill>
                <a:effectLst/>
                <a:latin typeface="Comic Sans MS" panose="030F0702030302020204" pitchFamily="66" charset="0"/>
              </a:rPr>
              <a:t>Métricas e Análise; </a:t>
            </a:r>
          </a:p>
          <a:p>
            <a:pPr algn="l">
              <a:buFont typeface="Arial" panose="020B0604020202020204" pitchFamily="34" charset="0"/>
              <a:buChar char="•"/>
            </a:pPr>
            <a:r>
              <a:rPr lang="pt-BR" sz="7200" b="0" i="0" u="none" strike="noStrike" dirty="0">
                <a:solidFill>
                  <a:srgbClr val="0070C0"/>
                </a:solidFill>
                <a:effectLst/>
                <a:latin typeface="Comic Sans MS" panose="030F0702030302020204" pitchFamily="66" charset="0"/>
              </a:rPr>
              <a:t>Estratégias; </a:t>
            </a:r>
          </a:p>
          <a:p>
            <a:pPr algn="l">
              <a:buFont typeface="Arial" panose="020B0604020202020204" pitchFamily="34" charset="0"/>
              <a:buChar char="•"/>
            </a:pPr>
            <a:r>
              <a:rPr lang="pt-BR" sz="7200" b="0" i="0" u="none" strike="noStrike" dirty="0">
                <a:solidFill>
                  <a:srgbClr val="0070C0"/>
                </a:solidFill>
                <a:effectLst/>
                <a:latin typeface="Comic Sans MS" panose="030F0702030302020204" pitchFamily="66" charset="0"/>
              </a:rPr>
              <a:t>Campanhas.</a:t>
            </a:r>
          </a:p>
          <a:p>
            <a:pPr marL="0" indent="0">
              <a:buNone/>
            </a:pPr>
            <a:endParaRPr lang="pt-BR" b="0" i="0" u="none" strike="noStrike" cap="all" dirty="0">
              <a:solidFill>
                <a:srgbClr val="083350"/>
              </a:solidFill>
              <a:effectLst/>
              <a:latin typeface="Poppins" panose="00000500000000000000" pitchFamily="2" charset="0"/>
            </a:endParaRPr>
          </a:p>
          <a:p>
            <a:pPr marL="0" indent="0">
              <a:buNone/>
            </a:pPr>
            <a:endParaRPr lang="pt-BR" b="0" i="0" u="none" strike="noStrike" dirty="0">
              <a:solidFill>
                <a:srgbClr val="083350"/>
              </a:solidFill>
              <a:effectLst/>
              <a:latin typeface="Poppins" panose="00000500000000000000" pitchFamily="2" charset="0"/>
            </a:endParaRPr>
          </a:p>
          <a:p>
            <a:endParaRPr lang="pt-BR" dirty="0"/>
          </a:p>
        </p:txBody>
      </p:sp>
      <p:pic>
        <p:nvPicPr>
          <p:cNvPr id="9" name="Imagem 8">
            <a:extLst>
              <a:ext uri="{FF2B5EF4-FFF2-40B4-BE49-F238E27FC236}">
                <a16:creationId xmlns:a16="http://schemas.microsoft.com/office/drawing/2014/main" id="{DDE6EEF6-B432-B1B8-A1B0-1E83719C6FE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6068" y="742126"/>
            <a:ext cx="788753" cy="788753"/>
          </a:xfrm>
          <a:prstGeom prst="rect">
            <a:avLst/>
          </a:prstGeom>
        </p:spPr>
      </p:pic>
    </p:spTree>
    <p:extLst>
      <p:ext uri="{BB962C8B-B14F-4D97-AF65-F5344CB8AC3E}">
        <p14:creationId xmlns:p14="http://schemas.microsoft.com/office/powerpoint/2010/main" val="52807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E1B6A8-5510-85EF-3568-F9E4302A73B5}"/>
              </a:ext>
            </a:extLst>
          </p:cNvPr>
          <p:cNvSpPr>
            <a:spLocks noGrp="1"/>
          </p:cNvSpPr>
          <p:nvPr>
            <p:ph type="title"/>
          </p:nvPr>
        </p:nvSpPr>
        <p:spPr/>
        <p:txBody>
          <a:bodyPr/>
          <a:lstStyle/>
          <a:p>
            <a:r>
              <a:rPr lang="pt-BR" dirty="0"/>
              <a:t>        </a:t>
            </a:r>
            <a:r>
              <a:rPr lang="pt-BR" sz="2200" b="1" dirty="0">
                <a:latin typeface="Comic Sans MS" panose="030F0702030302020204" pitchFamily="66" charset="0"/>
              </a:rPr>
              <a:t>RECOMENDAÇÃO</a:t>
            </a:r>
          </a:p>
        </p:txBody>
      </p:sp>
      <p:pic>
        <p:nvPicPr>
          <p:cNvPr id="6" name="Espaço Reservado para Conteúdo 5">
            <a:extLst>
              <a:ext uri="{FF2B5EF4-FFF2-40B4-BE49-F238E27FC236}">
                <a16:creationId xmlns:a16="http://schemas.microsoft.com/office/drawing/2014/main" id="{E61D51F6-3C79-AEA4-DA00-BCD28B12DD8B}"/>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9974" y="1296516"/>
            <a:ext cx="432744" cy="647321"/>
          </a:xfrm>
        </p:spPr>
      </p:pic>
      <p:sp>
        <p:nvSpPr>
          <p:cNvPr id="8" name="Título 1">
            <a:extLst>
              <a:ext uri="{FF2B5EF4-FFF2-40B4-BE49-F238E27FC236}">
                <a16:creationId xmlns:a16="http://schemas.microsoft.com/office/drawing/2014/main" id="{60745E92-C894-1356-FAA7-1760519D753A}"/>
              </a:ext>
            </a:extLst>
          </p:cNvPr>
          <p:cNvSpPr txBox="1">
            <a:spLocks/>
          </p:cNvSpPr>
          <p:nvPr/>
        </p:nvSpPr>
        <p:spPr>
          <a:xfrm>
            <a:off x="581192" y="3441337"/>
            <a:ext cx="10921695" cy="3171499"/>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pt-BR" sz="2100" b="0" i="0" dirty="0">
                <a:solidFill>
                  <a:schemeClr val="tx1"/>
                </a:solidFill>
                <a:effectLst/>
                <a:latin typeface="Comic Sans MS" panose="030F0702030302020204" pitchFamily="66" charset="0"/>
              </a:rPr>
              <a:t>Após o diagnóstico, recomendamos as soluções e estratégias mais adequadas à sua empresa, com orientação e execução das ações necessárias para desenvolver o planejamento e alcançar os resultados projetados.</a:t>
            </a:r>
          </a:p>
          <a:p>
            <a:pPr algn="just"/>
            <a:endParaRPr lang="pt-BR" sz="2100" dirty="0">
              <a:solidFill>
                <a:schemeClr val="tx1"/>
              </a:solidFill>
              <a:latin typeface="Comic Sans MS" panose="030F0702030302020204" pitchFamily="66" charset="0"/>
            </a:endParaRPr>
          </a:p>
          <a:p>
            <a:pPr algn="just"/>
            <a:r>
              <a:rPr lang="pt-BR" sz="2100" b="0" i="0" u="none" strike="noStrike" dirty="0">
                <a:solidFill>
                  <a:srgbClr val="00B0F0"/>
                </a:solidFill>
                <a:effectLst/>
                <a:latin typeface="Comic Sans MS" panose="030F0702030302020204" pitchFamily="66" charset="0"/>
              </a:rPr>
              <a:t>Conteúdo de vendas;</a:t>
            </a:r>
          </a:p>
          <a:p>
            <a:pPr algn="just"/>
            <a:r>
              <a:rPr lang="pt-BR" sz="2100" b="0" i="0" u="none" strike="noStrike" dirty="0">
                <a:solidFill>
                  <a:srgbClr val="00B0F0"/>
                </a:solidFill>
                <a:effectLst/>
                <a:latin typeface="Comic Sans MS" panose="030F0702030302020204" pitchFamily="66" charset="0"/>
              </a:rPr>
              <a:t>Criação de manuais de vendas;</a:t>
            </a:r>
          </a:p>
          <a:p>
            <a:pPr algn="just"/>
            <a:r>
              <a:rPr lang="pt-BR" sz="2100" dirty="0">
                <a:solidFill>
                  <a:srgbClr val="00B0F0"/>
                </a:solidFill>
                <a:latin typeface="Comic Sans MS" panose="030F0702030302020204" pitchFamily="66" charset="0"/>
              </a:rPr>
              <a:t>Precificação;</a:t>
            </a:r>
          </a:p>
          <a:p>
            <a:pPr algn="just"/>
            <a:r>
              <a:rPr lang="pt-BR" sz="2100" dirty="0">
                <a:solidFill>
                  <a:srgbClr val="00B0F0"/>
                </a:solidFill>
                <a:latin typeface="Comic Sans MS" panose="030F0702030302020204" pitchFamily="66" charset="0"/>
              </a:rPr>
              <a:t>Margem de lucro;</a:t>
            </a:r>
          </a:p>
          <a:p>
            <a:pPr algn="just"/>
            <a:r>
              <a:rPr lang="pt-BR" sz="2100" dirty="0">
                <a:solidFill>
                  <a:srgbClr val="00B0F0"/>
                </a:solidFill>
                <a:latin typeface="Comic Sans MS" panose="030F0702030302020204" pitchFamily="66" charset="0"/>
              </a:rPr>
              <a:t>Atendimento;</a:t>
            </a:r>
          </a:p>
          <a:p>
            <a:pPr algn="just"/>
            <a:r>
              <a:rPr lang="pt-BR" sz="2100" dirty="0">
                <a:solidFill>
                  <a:srgbClr val="00B0F0"/>
                </a:solidFill>
                <a:latin typeface="Comic Sans MS" panose="030F0702030302020204" pitchFamily="66" charset="0"/>
              </a:rPr>
              <a:t>Mensagens salvas;</a:t>
            </a:r>
          </a:p>
          <a:p>
            <a:pPr algn="just"/>
            <a:r>
              <a:rPr lang="pt-BR" sz="2100" dirty="0">
                <a:solidFill>
                  <a:srgbClr val="00B0F0"/>
                </a:solidFill>
                <a:latin typeface="Comic Sans MS" panose="030F0702030302020204" pitchFamily="66" charset="0"/>
              </a:rPr>
              <a:t>Posicionamento de produto ou serviço;</a:t>
            </a:r>
          </a:p>
          <a:p>
            <a:pPr algn="just"/>
            <a:r>
              <a:rPr lang="pt-BR" sz="2100" dirty="0">
                <a:solidFill>
                  <a:srgbClr val="00B0F0"/>
                </a:solidFill>
                <a:latin typeface="Comic Sans MS" panose="030F0702030302020204" pitchFamily="66" charset="0"/>
              </a:rPr>
              <a:t>Ganhar na compra.</a:t>
            </a:r>
          </a:p>
          <a:p>
            <a:pPr algn="just"/>
            <a:endParaRPr lang="pt-BR" sz="2100"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246321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E1B6A8-5510-85EF-3568-F9E4302A73B5}"/>
              </a:ext>
            </a:extLst>
          </p:cNvPr>
          <p:cNvSpPr>
            <a:spLocks noGrp="1"/>
          </p:cNvSpPr>
          <p:nvPr>
            <p:ph type="title"/>
          </p:nvPr>
        </p:nvSpPr>
        <p:spPr/>
        <p:txBody>
          <a:bodyPr/>
          <a:lstStyle/>
          <a:p>
            <a:r>
              <a:rPr lang="pt-BR" dirty="0"/>
              <a:t>        </a:t>
            </a:r>
            <a:r>
              <a:rPr lang="pt-BR" sz="2200" b="1" dirty="0">
                <a:latin typeface="Comic Sans MS" panose="030F0702030302020204" pitchFamily="66" charset="0"/>
              </a:rPr>
              <a:t>TREINAMENTO</a:t>
            </a:r>
          </a:p>
        </p:txBody>
      </p:sp>
      <p:sp>
        <p:nvSpPr>
          <p:cNvPr id="8" name="Título 1">
            <a:extLst>
              <a:ext uri="{FF2B5EF4-FFF2-40B4-BE49-F238E27FC236}">
                <a16:creationId xmlns:a16="http://schemas.microsoft.com/office/drawing/2014/main" id="{60745E92-C894-1356-FAA7-1760519D753A}"/>
              </a:ext>
            </a:extLst>
          </p:cNvPr>
          <p:cNvSpPr txBox="1">
            <a:spLocks/>
          </p:cNvSpPr>
          <p:nvPr/>
        </p:nvSpPr>
        <p:spPr>
          <a:xfrm>
            <a:off x="581192" y="2473970"/>
            <a:ext cx="11029616" cy="3820813"/>
          </a:xfrm>
          <a:prstGeom prst="rect">
            <a:avLst/>
          </a:prstGeom>
        </p:spPr>
        <p:txBody>
          <a:bodyPr vert="horz" lIns="91440" tIns="45720" rIns="91440" bIns="45720" rtlCol="0" anchor="b">
            <a:normAutofit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pt-BR" sz="2200" b="0" i="0" dirty="0">
                <a:solidFill>
                  <a:srgbClr val="333333"/>
                </a:solidFill>
                <a:effectLst/>
                <a:latin typeface="Comic Sans MS" panose="030F0702030302020204" pitchFamily="66" charset="0"/>
              </a:rPr>
              <a:t>Aprimoramos o seu time para que ele evolua profissionalmente com treinamentos de processos de marketing E VENDAS.</a:t>
            </a:r>
          </a:p>
          <a:p>
            <a:pPr algn="just"/>
            <a:endParaRPr lang="pt-BR" dirty="0">
              <a:solidFill>
                <a:srgbClr val="333333"/>
              </a:solidFill>
              <a:latin typeface="Comic Sans MS" panose="030F0702030302020204" pitchFamily="66" charset="0"/>
            </a:endParaRPr>
          </a:p>
          <a:p>
            <a:pPr algn="just">
              <a:buFont typeface="Arial" panose="020B0604020202020204" pitchFamily="34" charset="0"/>
              <a:buChar char="•"/>
            </a:pPr>
            <a:r>
              <a:rPr lang="pt-BR" sz="2400" b="0" i="0" u="none" strike="noStrike" dirty="0">
                <a:solidFill>
                  <a:schemeClr val="accent2">
                    <a:lumMod val="75000"/>
                  </a:schemeClr>
                </a:solidFill>
                <a:effectLst/>
                <a:latin typeface="Comic Sans MS" panose="030F0702030302020204" pitchFamily="66" charset="0"/>
              </a:rPr>
              <a:t>Produção de Conteúdo (como fazer);</a:t>
            </a:r>
          </a:p>
          <a:p>
            <a:pPr algn="just">
              <a:buFont typeface="Arial" panose="020B0604020202020204" pitchFamily="34" charset="0"/>
              <a:buChar char="•"/>
            </a:pPr>
            <a:r>
              <a:rPr lang="pt-BR" sz="2400" b="0" i="0" u="none" strike="noStrike" dirty="0">
                <a:solidFill>
                  <a:schemeClr val="accent2">
                    <a:lumMod val="75000"/>
                  </a:schemeClr>
                </a:solidFill>
                <a:effectLst/>
                <a:latin typeface="Comic Sans MS" panose="030F0702030302020204" pitchFamily="66" charset="0"/>
              </a:rPr>
              <a:t>Tecnologia (como e qual utilizar);</a:t>
            </a:r>
          </a:p>
          <a:p>
            <a:pPr algn="just">
              <a:buFont typeface="Arial" panose="020B0604020202020204" pitchFamily="34" charset="0"/>
              <a:buChar char="•"/>
            </a:pPr>
            <a:r>
              <a:rPr lang="pt-BR" sz="2400" b="0" i="0" u="none" strike="noStrike" dirty="0">
                <a:solidFill>
                  <a:schemeClr val="accent2">
                    <a:lumMod val="75000"/>
                  </a:schemeClr>
                </a:solidFill>
                <a:effectLst/>
                <a:latin typeface="Comic Sans MS" panose="030F0702030302020204" pitchFamily="66" charset="0"/>
              </a:rPr>
              <a:t>Práticas de Social Media;</a:t>
            </a:r>
          </a:p>
          <a:p>
            <a:pPr algn="just">
              <a:buFont typeface="Arial" panose="020B0604020202020204" pitchFamily="34" charset="0"/>
              <a:buChar char="•"/>
            </a:pPr>
            <a:r>
              <a:rPr lang="pt-BR" sz="2400" b="0" i="0" u="none" strike="noStrike" dirty="0">
                <a:solidFill>
                  <a:schemeClr val="accent2">
                    <a:lumMod val="75000"/>
                  </a:schemeClr>
                </a:solidFill>
                <a:effectLst/>
                <a:latin typeface="Comic Sans MS" panose="030F0702030302020204" pitchFamily="66" charset="0"/>
              </a:rPr>
              <a:t>Marketing Digital;</a:t>
            </a:r>
          </a:p>
          <a:p>
            <a:pPr algn="just">
              <a:buFont typeface="Arial" panose="020B0604020202020204" pitchFamily="34" charset="0"/>
              <a:buChar char="•"/>
            </a:pPr>
            <a:r>
              <a:rPr lang="pt-BR" sz="2400" dirty="0">
                <a:solidFill>
                  <a:schemeClr val="accent2">
                    <a:lumMod val="75000"/>
                  </a:schemeClr>
                </a:solidFill>
                <a:latin typeface="Comic Sans MS" panose="030F0702030302020204" pitchFamily="66" charset="0"/>
              </a:rPr>
              <a:t>configuração DE PLATAFORMAS;</a:t>
            </a:r>
          </a:p>
          <a:p>
            <a:pPr algn="just">
              <a:buFont typeface="Arial" panose="020B0604020202020204" pitchFamily="34" charset="0"/>
              <a:buChar char="•"/>
            </a:pPr>
            <a:r>
              <a:rPr lang="pt-BR" sz="2400" b="0" i="0" u="none" strike="noStrike" dirty="0">
                <a:solidFill>
                  <a:schemeClr val="accent2">
                    <a:lumMod val="75000"/>
                  </a:schemeClr>
                </a:solidFill>
                <a:effectLst/>
                <a:latin typeface="Comic Sans MS" panose="030F0702030302020204" pitchFamily="66" charset="0"/>
              </a:rPr>
              <a:t>PALESTAS DE CORES;</a:t>
            </a:r>
          </a:p>
          <a:p>
            <a:pPr algn="just">
              <a:buFont typeface="Arial" panose="020B0604020202020204" pitchFamily="34" charset="0"/>
              <a:buChar char="•"/>
            </a:pPr>
            <a:r>
              <a:rPr lang="pt-BR" sz="2400" dirty="0">
                <a:solidFill>
                  <a:schemeClr val="accent2">
                    <a:lumMod val="75000"/>
                  </a:schemeClr>
                </a:solidFill>
                <a:latin typeface="Comic Sans MS" panose="030F0702030302020204" pitchFamily="66" charset="0"/>
              </a:rPr>
              <a:t>Treinamento para lideranças de vendas.</a:t>
            </a:r>
          </a:p>
          <a:p>
            <a:pPr algn="just">
              <a:buFont typeface="Arial" panose="020B0604020202020204" pitchFamily="34" charset="0"/>
              <a:buChar char="•"/>
            </a:pPr>
            <a:r>
              <a:rPr lang="pt-BR" sz="2400" b="0" i="0" u="none" strike="noStrike" dirty="0">
                <a:solidFill>
                  <a:schemeClr val="accent2">
                    <a:lumMod val="75000"/>
                  </a:schemeClr>
                </a:solidFill>
                <a:effectLst/>
                <a:latin typeface="Comic Sans MS" panose="030F0702030302020204" pitchFamily="66" charset="0"/>
              </a:rPr>
              <a:t>POSICIONAMENTO NOS 4 CANAIS DE VENDAS.</a:t>
            </a:r>
          </a:p>
          <a:p>
            <a:pPr algn="just"/>
            <a:endParaRPr lang="pt-BR" sz="3600" dirty="0">
              <a:solidFill>
                <a:schemeClr val="accent1">
                  <a:lumMod val="75000"/>
                </a:schemeClr>
              </a:solidFill>
              <a:latin typeface="Comic Sans MS" panose="030F0702030302020204" pitchFamily="66" charset="0"/>
            </a:endParaRPr>
          </a:p>
        </p:txBody>
      </p:sp>
      <p:pic>
        <p:nvPicPr>
          <p:cNvPr id="7" name="Espaço Reservado para Conteúdo 6">
            <a:extLst>
              <a:ext uri="{FF2B5EF4-FFF2-40B4-BE49-F238E27FC236}">
                <a16:creationId xmlns:a16="http://schemas.microsoft.com/office/drawing/2014/main" id="{4B234A29-0980-6C0F-9F72-C8F08D9C352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9329" y="1096397"/>
            <a:ext cx="566376" cy="794479"/>
          </a:xfrm>
        </p:spPr>
      </p:pic>
    </p:spTree>
    <p:extLst>
      <p:ext uri="{BB962C8B-B14F-4D97-AF65-F5344CB8AC3E}">
        <p14:creationId xmlns:p14="http://schemas.microsoft.com/office/powerpoint/2010/main" val="3539227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40F358-D8AD-A000-F896-AD4953D33A96}"/>
              </a:ext>
            </a:extLst>
          </p:cNvPr>
          <p:cNvSpPr>
            <a:spLocks noGrp="1"/>
          </p:cNvSpPr>
          <p:nvPr>
            <p:ph type="title"/>
          </p:nvPr>
        </p:nvSpPr>
        <p:spPr/>
        <p:txBody>
          <a:bodyPr/>
          <a:lstStyle/>
          <a:p>
            <a:r>
              <a:rPr lang="pt-BR" dirty="0"/>
              <a:t>       EXECUÇÃO  </a:t>
            </a:r>
          </a:p>
        </p:txBody>
      </p:sp>
      <p:pic>
        <p:nvPicPr>
          <p:cNvPr id="6" name="Espaço Reservado para Conteúdo 5">
            <a:extLst>
              <a:ext uri="{FF2B5EF4-FFF2-40B4-BE49-F238E27FC236}">
                <a16:creationId xmlns:a16="http://schemas.microsoft.com/office/drawing/2014/main" id="{DA709EEA-649F-70E1-3D28-A02EF020054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1192" y="1077361"/>
            <a:ext cx="569460" cy="813515"/>
          </a:xfrm>
        </p:spPr>
      </p:pic>
      <p:sp>
        <p:nvSpPr>
          <p:cNvPr id="7" name="Título 1">
            <a:extLst>
              <a:ext uri="{FF2B5EF4-FFF2-40B4-BE49-F238E27FC236}">
                <a16:creationId xmlns:a16="http://schemas.microsoft.com/office/drawing/2014/main" id="{0E835C82-7594-B21A-A57F-EB9A457F7E72}"/>
              </a:ext>
            </a:extLst>
          </p:cNvPr>
          <p:cNvSpPr txBox="1">
            <a:spLocks/>
          </p:cNvSpPr>
          <p:nvPr/>
        </p:nvSpPr>
        <p:spPr>
          <a:xfrm>
            <a:off x="614322" y="1692091"/>
            <a:ext cx="11029616" cy="4967125"/>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pt-BR" sz="2400" b="0" i="0" dirty="0">
                <a:solidFill>
                  <a:schemeClr val="accent2">
                    <a:lumMod val="75000"/>
                  </a:schemeClr>
                </a:solidFill>
                <a:effectLst/>
                <a:latin typeface="Comic Sans MS" panose="030F0702030302020204" pitchFamily="66" charset="0"/>
              </a:rPr>
              <a:t>Executamos qualquer ação apontada no projeto que esteja fora do alcance de sua empresa como:</a:t>
            </a:r>
          </a:p>
          <a:p>
            <a:endParaRPr lang="pt-BR" dirty="0">
              <a:solidFill>
                <a:srgbClr val="333333"/>
              </a:solidFill>
              <a:latin typeface="Source Sans Pro" panose="020B0503030403020204" pitchFamily="34" charset="0"/>
            </a:endParaRPr>
          </a:p>
          <a:p>
            <a:pPr algn="l">
              <a:buFont typeface="Arial" panose="020B0604020202020204" pitchFamily="34" charset="0"/>
              <a:buChar char="•"/>
            </a:pPr>
            <a:r>
              <a:rPr lang="pt-BR" sz="2200" b="0" i="0" u="none" strike="noStrike" dirty="0">
                <a:solidFill>
                  <a:srgbClr val="333333"/>
                </a:solidFill>
                <a:effectLst/>
                <a:latin typeface="Comic Sans MS" panose="030F0702030302020204" pitchFamily="66" charset="0"/>
              </a:rPr>
              <a:t>Marketing Digital; </a:t>
            </a:r>
          </a:p>
          <a:p>
            <a:pPr algn="l">
              <a:buFont typeface="Arial" panose="020B0604020202020204" pitchFamily="34" charset="0"/>
              <a:buChar char="•"/>
            </a:pPr>
            <a:r>
              <a:rPr lang="pt-BR" sz="2200" dirty="0">
                <a:solidFill>
                  <a:srgbClr val="333333"/>
                </a:solidFill>
                <a:latin typeface="Comic Sans MS" panose="030F0702030302020204" pitchFamily="66" charset="0"/>
              </a:rPr>
              <a:t>CONFIGURAÇÃO DE PLATAFORMAS;</a:t>
            </a:r>
            <a:r>
              <a:rPr lang="pt-BR" sz="2200" b="0" i="0" u="none" strike="noStrike" dirty="0">
                <a:solidFill>
                  <a:srgbClr val="333333"/>
                </a:solidFill>
                <a:effectLst/>
                <a:latin typeface="Comic Sans MS" panose="030F0702030302020204" pitchFamily="66" charset="0"/>
              </a:rPr>
              <a:t> </a:t>
            </a:r>
          </a:p>
          <a:p>
            <a:pPr algn="l">
              <a:buFont typeface="Arial" panose="020B0604020202020204" pitchFamily="34" charset="0"/>
              <a:buChar char="•"/>
            </a:pPr>
            <a:r>
              <a:rPr lang="pt-BR" sz="2200" b="0" i="0" u="none" strike="noStrike" dirty="0">
                <a:solidFill>
                  <a:srgbClr val="333333"/>
                </a:solidFill>
                <a:effectLst/>
                <a:latin typeface="Comic Sans MS" panose="030F0702030302020204" pitchFamily="66" charset="0"/>
              </a:rPr>
              <a:t>Criação de Conteúdo; </a:t>
            </a:r>
          </a:p>
          <a:p>
            <a:pPr algn="l">
              <a:buFont typeface="Arial" panose="020B0604020202020204" pitchFamily="34" charset="0"/>
              <a:buChar char="•"/>
            </a:pPr>
            <a:r>
              <a:rPr lang="pt-BR" sz="2200" b="0" i="0" u="none" strike="noStrike" dirty="0">
                <a:solidFill>
                  <a:srgbClr val="333333"/>
                </a:solidFill>
                <a:effectLst/>
                <a:latin typeface="Comic Sans MS" panose="030F0702030302020204" pitchFamily="66" charset="0"/>
              </a:rPr>
              <a:t>PADR</a:t>
            </a:r>
            <a:r>
              <a:rPr lang="pt-BR" sz="2200" dirty="0">
                <a:solidFill>
                  <a:srgbClr val="333333"/>
                </a:solidFill>
                <a:latin typeface="Comic Sans MS" panose="030F0702030302020204" pitchFamily="66" charset="0"/>
              </a:rPr>
              <a:t>ÕES DE POSTAGENS (FOTO, LEGENDAS E VÍDEOS)</a:t>
            </a:r>
            <a:r>
              <a:rPr lang="pt-BR" sz="2200" b="0" i="0" u="none" strike="noStrike" dirty="0">
                <a:solidFill>
                  <a:srgbClr val="333333"/>
                </a:solidFill>
                <a:effectLst/>
                <a:latin typeface="Comic Sans MS" panose="030F0702030302020204" pitchFamily="66" charset="0"/>
              </a:rPr>
              <a:t>; </a:t>
            </a:r>
          </a:p>
          <a:p>
            <a:pPr algn="l">
              <a:buFont typeface="Arial" panose="020B0604020202020204" pitchFamily="34" charset="0"/>
              <a:buChar char="•"/>
            </a:pPr>
            <a:r>
              <a:rPr lang="pt-BR" sz="2200" b="0" i="0" u="none" strike="noStrike" dirty="0">
                <a:solidFill>
                  <a:srgbClr val="333333"/>
                </a:solidFill>
                <a:effectLst/>
                <a:latin typeface="Comic Sans MS" panose="030F0702030302020204" pitchFamily="66" charset="0"/>
              </a:rPr>
              <a:t>Desenvolvimento de Design; </a:t>
            </a:r>
          </a:p>
          <a:p>
            <a:pPr algn="l">
              <a:buFont typeface="Arial" panose="020B0604020202020204" pitchFamily="34" charset="0"/>
              <a:buChar char="•"/>
            </a:pPr>
            <a:r>
              <a:rPr lang="pt-BR" sz="2200" b="0" i="0" u="none" strike="noStrike" dirty="0">
                <a:solidFill>
                  <a:srgbClr val="333333"/>
                </a:solidFill>
                <a:effectLst/>
                <a:latin typeface="Comic Sans MS" panose="030F0702030302020204" pitchFamily="66" charset="0"/>
              </a:rPr>
              <a:t>implementação de plataformas de marketing; </a:t>
            </a:r>
          </a:p>
          <a:p>
            <a:pPr algn="l">
              <a:buFont typeface="Arial" panose="020B0604020202020204" pitchFamily="34" charset="0"/>
              <a:buChar char="•"/>
            </a:pPr>
            <a:r>
              <a:rPr lang="pt-BR" sz="2200" b="0" i="0" u="none" strike="noStrike" dirty="0">
                <a:solidFill>
                  <a:srgbClr val="333333"/>
                </a:solidFill>
                <a:effectLst/>
                <a:latin typeface="Comic Sans MS" panose="030F0702030302020204" pitchFamily="66" charset="0"/>
              </a:rPr>
              <a:t>Planejamento (EX: ESTRATÉGIAS DE SAZONALIDADES, ETC);</a:t>
            </a:r>
          </a:p>
          <a:p>
            <a:pPr algn="l">
              <a:buFont typeface="Arial" panose="020B0604020202020204" pitchFamily="34" charset="0"/>
              <a:buChar char="•"/>
            </a:pPr>
            <a:r>
              <a:rPr lang="pt-BR" sz="2200" dirty="0">
                <a:solidFill>
                  <a:srgbClr val="333333"/>
                </a:solidFill>
                <a:latin typeface="Comic Sans MS" panose="030F0702030302020204" pitchFamily="66" charset="0"/>
              </a:rPr>
              <a:t>TRÁFEGO PAGO E ORGÂNICO;</a:t>
            </a:r>
          </a:p>
          <a:p>
            <a:pPr algn="l">
              <a:buFont typeface="Arial" panose="020B0604020202020204" pitchFamily="34" charset="0"/>
              <a:buChar char="•"/>
            </a:pPr>
            <a:r>
              <a:rPr lang="pt-BR" sz="2200" b="0" i="0" u="none" strike="noStrike" dirty="0">
                <a:solidFill>
                  <a:srgbClr val="333333"/>
                </a:solidFill>
                <a:effectLst/>
                <a:latin typeface="Comic Sans MS" panose="030F0702030302020204" pitchFamily="66" charset="0"/>
              </a:rPr>
              <a:t>Estudo de produtos e mercados.</a:t>
            </a:r>
          </a:p>
          <a:p>
            <a:endParaRPr lang="pt-BR" dirty="0"/>
          </a:p>
        </p:txBody>
      </p:sp>
    </p:spTree>
    <p:extLst>
      <p:ext uri="{BB962C8B-B14F-4D97-AF65-F5344CB8AC3E}">
        <p14:creationId xmlns:p14="http://schemas.microsoft.com/office/powerpoint/2010/main" val="12924887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23_TF33552983" id="{3F923CBD-04A0-41B3-B873-EF426160762E}" vid="{54083136-2BEC-4495-B8B7-3CA1817B37D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{48EFF02C-A27D-477B-8A36-073659E6B53D}tf33552983_win32</Template>
  <TotalTime>1833</TotalTime>
  <Words>665</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10</vt:i4>
      </vt:variant>
    </vt:vector>
  </HeadingPairs>
  <TitlesOfParts>
    <vt:vector size="20" baseType="lpstr">
      <vt:lpstr>Arial</vt:lpstr>
      <vt:lpstr>Calibri</vt:lpstr>
      <vt:lpstr>Comic Sans MS</vt:lpstr>
      <vt:lpstr>Franklin Gothic Book</vt:lpstr>
      <vt:lpstr>Franklin Gothic Demi</vt:lpstr>
      <vt:lpstr>Poppins</vt:lpstr>
      <vt:lpstr>proxima-nova</vt:lpstr>
      <vt:lpstr>Source Sans Pro</vt:lpstr>
      <vt:lpstr>Wingdings 2</vt:lpstr>
      <vt:lpstr>DividendVTI</vt:lpstr>
      <vt:lpstr>DANIEL HONÓRIO JÚNIOR  </vt:lpstr>
      <vt:lpstr>                                       EXPERIÊNCIA NO RAMO EMPRESARIAL     </vt:lpstr>
      <vt:lpstr>Apresentação do PowerPoint</vt:lpstr>
      <vt:lpstr>                                       missão     </vt:lpstr>
      <vt:lpstr>Qual sua necessidade hoje?</vt:lpstr>
      <vt:lpstr>Apresentação do PowerPoint</vt:lpstr>
      <vt:lpstr>        RECOMENDAÇÃO</vt:lpstr>
      <vt:lpstr>        TREINAMENTO</vt:lpstr>
      <vt:lpstr>       EXECUÇÃO  </vt:lpstr>
      <vt:lpstr>Para replicar oque fazemos na sua empresa, você precisaria de no mínimo, 6 funcionários: você precisaria de no mínimo, 4 funcionários: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DANIEL HONÓRIO JÚNIOR  </dc:title>
  <dc:creator>Débora Teodoro Honório</dc:creator>
  <cp:lastModifiedBy>Daniel Junior - NOVA QUIMICA</cp:lastModifiedBy>
  <cp:revision>4</cp:revision>
  <dcterms:created xsi:type="dcterms:W3CDTF">2023-07-20T13:26:19Z</dcterms:created>
  <dcterms:modified xsi:type="dcterms:W3CDTF">2023-12-21T03:23:09Z</dcterms:modified>
</cp:coreProperties>
</file>