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2" r:id="rId1"/>
  </p:sldMasterIdLst>
  <p:notesMasterIdLst>
    <p:notesMasterId r:id="rId9"/>
  </p:notesMasterIdLst>
  <p:handoutMasterIdLst>
    <p:handoutMasterId r:id="rId10"/>
  </p:handout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8"/>
    <p:restoredTop sz="83617"/>
  </p:normalViewPr>
  <p:slideViewPr>
    <p:cSldViewPr snapToGrid="0" snapToObjects="1">
      <p:cViewPr varScale="1">
        <p:scale>
          <a:sx n="101" d="100"/>
          <a:sy n="101" d="100"/>
        </p:scale>
        <p:origin x="624"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C2296E-BE29-4067-9267-C642BB7052E4}"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27B2A31-8347-4A49-B6A8-EAC1EA0CA187}">
      <dgm:prSet custT="1"/>
      <dgm:spPr/>
      <dgm:t>
        <a:bodyPr/>
        <a:lstStyle/>
        <a:p>
          <a:pPr>
            <a:lnSpc>
              <a:spcPct val="100000"/>
            </a:lnSpc>
          </a:pPr>
          <a:r>
            <a:rPr lang="en-US" sz="1800" b="0" i="0" dirty="0"/>
            <a:t>GE aims to leverage Large Language Models (LLMs) for multimodal time series data analysis tasks.</a:t>
          </a:r>
          <a:endParaRPr lang="en-US" sz="1800" dirty="0"/>
        </a:p>
      </dgm:t>
    </dgm:pt>
    <dgm:pt modelId="{BBF9BF30-DE9F-4495-8AD0-878A2C990020}" type="parTrans" cxnId="{D963BDBC-30D3-43C5-9A59-7251D9031F2A}">
      <dgm:prSet/>
      <dgm:spPr/>
      <dgm:t>
        <a:bodyPr/>
        <a:lstStyle/>
        <a:p>
          <a:endParaRPr lang="en-US"/>
        </a:p>
      </dgm:t>
    </dgm:pt>
    <dgm:pt modelId="{A82C4AD1-FDD2-449D-976D-1460CFF50785}" type="sibTrans" cxnId="{D963BDBC-30D3-43C5-9A59-7251D9031F2A}">
      <dgm:prSet/>
      <dgm:spPr/>
      <dgm:t>
        <a:bodyPr/>
        <a:lstStyle/>
        <a:p>
          <a:endParaRPr lang="en-US"/>
        </a:p>
      </dgm:t>
    </dgm:pt>
    <dgm:pt modelId="{E717310C-617D-45DE-B5F7-7DE73A30B671}">
      <dgm:prSet custT="1"/>
      <dgm:spPr/>
      <dgm:t>
        <a:bodyPr/>
        <a:lstStyle/>
        <a:p>
          <a:pPr>
            <a:lnSpc>
              <a:spcPct val="100000"/>
            </a:lnSpc>
          </a:pPr>
          <a:r>
            <a:rPr lang="en-US" sz="1800" b="0" i="0" dirty="0"/>
            <a:t>Goal: </a:t>
          </a:r>
          <a:r>
            <a:rPr lang="en-US" sz="1800" b="0" i="0" dirty="0">
              <a:solidFill>
                <a:srgbClr val="92D050"/>
              </a:solidFill>
            </a:rPr>
            <a:t>replace traditional coding </a:t>
          </a:r>
          <a:r>
            <a:rPr lang="en-US" sz="1800" b="0" i="0" dirty="0"/>
            <a:t>with </a:t>
          </a:r>
          <a:r>
            <a:rPr lang="en-US" sz="1800" b="0" i="0" dirty="0">
              <a:solidFill>
                <a:srgbClr val="00B050"/>
              </a:solidFill>
            </a:rPr>
            <a:t>natural language queries interaction using LLMs</a:t>
          </a:r>
          <a:r>
            <a:rPr lang="en-US" sz="1800" b="0" i="0" dirty="0"/>
            <a:t>.</a:t>
          </a:r>
          <a:endParaRPr lang="en-US" sz="1800" dirty="0"/>
        </a:p>
      </dgm:t>
    </dgm:pt>
    <dgm:pt modelId="{38671CA8-AE00-4AE8-B2B5-ACF9CEC4D3A9}" type="parTrans" cxnId="{48B01D5A-4060-4F79-8620-69DD55A0DD7F}">
      <dgm:prSet/>
      <dgm:spPr/>
      <dgm:t>
        <a:bodyPr/>
        <a:lstStyle/>
        <a:p>
          <a:endParaRPr lang="en-US"/>
        </a:p>
      </dgm:t>
    </dgm:pt>
    <dgm:pt modelId="{69AA34CD-95FB-4190-AFDE-6045BF02C373}" type="sibTrans" cxnId="{48B01D5A-4060-4F79-8620-69DD55A0DD7F}">
      <dgm:prSet/>
      <dgm:spPr/>
      <dgm:t>
        <a:bodyPr/>
        <a:lstStyle/>
        <a:p>
          <a:endParaRPr lang="en-US"/>
        </a:p>
      </dgm:t>
    </dgm:pt>
    <dgm:pt modelId="{E503E864-E128-4C43-A7B5-1F0145E1EB6C}">
      <dgm:prSet custT="1"/>
      <dgm:spPr/>
      <dgm:t>
        <a:bodyPr/>
        <a:lstStyle/>
        <a:p>
          <a:pPr>
            <a:lnSpc>
              <a:spcPct val="100000"/>
            </a:lnSpc>
          </a:pPr>
          <a:r>
            <a:rPr lang="en-US" sz="1800" b="0" i="0" dirty="0"/>
            <a:t>The project evaluates LLM capabilities in </a:t>
          </a:r>
          <a:r>
            <a:rPr lang="en-US" sz="1800" b="0" i="0" dirty="0">
              <a:solidFill>
                <a:srgbClr val="00B0F0"/>
              </a:solidFill>
            </a:rPr>
            <a:t>3 time series tasks</a:t>
          </a:r>
          <a:r>
            <a:rPr lang="en-US" sz="1800" b="0" i="0" dirty="0"/>
            <a:t>: threshold exceedance, slope calculation, and forecasting.</a:t>
          </a:r>
          <a:endParaRPr lang="en-US" sz="1800" dirty="0"/>
        </a:p>
      </dgm:t>
    </dgm:pt>
    <dgm:pt modelId="{749CFC31-5EAC-47C9-99B5-6F6D2EF00ADD}" type="parTrans" cxnId="{3A5EA764-2912-4806-9DF5-7560325B3868}">
      <dgm:prSet/>
      <dgm:spPr/>
      <dgm:t>
        <a:bodyPr/>
        <a:lstStyle/>
        <a:p>
          <a:endParaRPr lang="en-US"/>
        </a:p>
      </dgm:t>
    </dgm:pt>
    <dgm:pt modelId="{CA85D088-3884-40C1-A87A-4775A5DD5F6D}" type="sibTrans" cxnId="{3A5EA764-2912-4806-9DF5-7560325B3868}">
      <dgm:prSet/>
      <dgm:spPr/>
      <dgm:t>
        <a:bodyPr/>
        <a:lstStyle/>
        <a:p>
          <a:endParaRPr lang="en-US"/>
        </a:p>
      </dgm:t>
    </dgm:pt>
    <dgm:pt modelId="{8A3EB0CE-6A7C-4B9F-B63E-7D0880F87C4A}">
      <dgm:prSet custT="1"/>
      <dgm:spPr/>
      <dgm:t>
        <a:bodyPr/>
        <a:lstStyle/>
        <a:p>
          <a:pPr>
            <a:lnSpc>
              <a:spcPct val="100000"/>
            </a:lnSpc>
          </a:pPr>
          <a:r>
            <a:rPr lang="en-US" sz="1800" b="0" i="0" dirty="0">
              <a:solidFill>
                <a:srgbClr val="FF0000"/>
              </a:solidFill>
            </a:rPr>
            <a:t>Model Accuracy, Efficiency, Usability, and Privacy</a:t>
          </a:r>
          <a:endParaRPr lang="en-US" sz="1800" dirty="0">
            <a:solidFill>
              <a:srgbClr val="FF0000"/>
            </a:solidFill>
          </a:endParaRPr>
        </a:p>
      </dgm:t>
    </dgm:pt>
    <dgm:pt modelId="{30788545-5B02-47B7-83B2-0E5C29AAA914}" type="parTrans" cxnId="{608093EA-B2E0-4444-919E-EA9268ED699E}">
      <dgm:prSet/>
      <dgm:spPr/>
      <dgm:t>
        <a:bodyPr/>
        <a:lstStyle/>
        <a:p>
          <a:endParaRPr lang="en-US"/>
        </a:p>
      </dgm:t>
    </dgm:pt>
    <dgm:pt modelId="{01765CF4-8D49-4270-B8EC-476CEB9BC5F5}" type="sibTrans" cxnId="{608093EA-B2E0-4444-919E-EA9268ED699E}">
      <dgm:prSet/>
      <dgm:spPr/>
      <dgm:t>
        <a:bodyPr/>
        <a:lstStyle/>
        <a:p>
          <a:endParaRPr lang="en-US"/>
        </a:p>
      </dgm:t>
    </dgm:pt>
    <dgm:pt modelId="{D713C2CF-A3B7-4BD1-80D9-F8530882883A}" type="pres">
      <dgm:prSet presAssocID="{8FC2296E-BE29-4067-9267-C642BB7052E4}" presName="root" presStyleCnt="0">
        <dgm:presLayoutVars>
          <dgm:dir/>
          <dgm:resizeHandles val="exact"/>
        </dgm:presLayoutVars>
      </dgm:prSet>
      <dgm:spPr/>
    </dgm:pt>
    <dgm:pt modelId="{B6F62F72-7412-4051-A874-437BB9872E79}" type="pres">
      <dgm:prSet presAssocID="{427B2A31-8347-4A49-B6A8-EAC1EA0CA187}" presName="compNode" presStyleCnt="0"/>
      <dgm:spPr/>
    </dgm:pt>
    <dgm:pt modelId="{633A1D92-AC9F-4ADF-80DF-3138966AFBAC}" type="pres">
      <dgm:prSet presAssocID="{427B2A31-8347-4A49-B6A8-EAC1EA0CA187}" presName="iconRect" presStyleLbl="node1" presStyleIdx="0" presStyleCnt="4" custLinFactNeighborX="7085" custLinFactNeighborY="260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1F5647-7817-47D5-9A0B-654F6E3D5FAA}" type="pres">
      <dgm:prSet presAssocID="{427B2A31-8347-4A49-B6A8-EAC1EA0CA187}" presName="spaceRect" presStyleCnt="0"/>
      <dgm:spPr/>
    </dgm:pt>
    <dgm:pt modelId="{BF32126A-565A-4B0C-858C-737C8B07DAA7}" type="pres">
      <dgm:prSet presAssocID="{427B2A31-8347-4A49-B6A8-EAC1EA0CA187}" presName="textRect" presStyleLbl="revTx" presStyleIdx="0" presStyleCnt="4" custScaleX="135172" custScaleY="122435">
        <dgm:presLayoutVars>
          <dgm:chMax val="1"/>
          <dgm:chPref val="1"/>
        </dgm:presLayoutVars>
      </dgm:prSet>
      <dgm:spPr/>
    </dgm:pt>
    <dgm:pt modelId="{69F7E8CA-573D-4E5E-ACEF-AACA81C16556}" type="pres">
      <dgm:prSet presAssocID="{A82C4AD1-FDD2-449D-976D-1460CFF50785}" presName="sibTrans" presStyleCnt="0"/>
      <dgm:spPr/>
    </dgm:pt>
    <dgm:pt modelId="{9056C89D-4EBF-4A7A-B946-9C83B7F6E354}" type="pres">
      <dgm:prSet presAssocID="{E717310C-617D-45DE-B5F7-7DE73A30B671}" presName="compNode" presStyleCnt="0"/>
      <dgm:spPr/>
    </dgm:pt>
    <dgm:pt modelId="{E69686F2-7A0E-4BEC-B310-4EA5146D9D4E}" type="pres">
      <dgm:prSet presAssocID="{E717310C-617D-45DE-B5F7-7DE73A30B671}" presName="iconRect" presStyleLbl="node1" presStyleIdx="1" presStyleCnt="4" custLinFactNeighborY="959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64F3261B-3961-42BB-B91B-371F367F28A9}" type="pres">
      <dgm:prSet presAssocID="{E717310C-617D-45DE-B5F7-7DE73A30B671}" presName="spaceRect" presStyleCnt="0"/>
      <dgm:spPr/>
    </dgm:pt>
    <dgm:pt modelId="{0212467E-F5FF-44D5-B6CC-8BE704021601}" type="pres">
      <dgm:prSet presAssocID="{E717310C-617D-45DE-B5F7-7DE73A30B671}" presName="textRect" presStyleLbl="revTx" presStyleIdx="1" presStyleCnt="4" custScaleX="158368" custScaleY="114601">
        <dgm:presLayoutVars>
          <dgm:chMax val="1"/>
          <dgm:chPref val="1"/>
        </dgm:presLayoutVars>
      </dgm:prSet>
      <dgm:spPr/>
    </dgm:pt>
    <dgm:pt modelId="{D0EF0F06-DF7F-41A0-A83C-ABF8AFF9414F}" type="pres">
      <dgm:prSet presAssocID="{69AA34CD-95FB-4190-AFDE-6045BF02C373}" presName="sibTrans" presStyleCnt="0"/>
      <dgm:spPr/>
    </dgm:pt>
    <dgm:pt modelId="{676BE829-3AFA-4130-BA14-04C9B9B99389}" type="pres">
      <dgm:prSet presAssocID="{E503E864-E128-4C43-A7B5-1F0145E1EB6C}" presName="compNode" presStyleCnt="0"/>
      <dgm:spPr/>
    </dgm:pt>
    <dgm:pt modelId="{CB7E489F-FA5D-4BA3-AB4B-DBEEDCC8DF4A}" type="pres">
      <dgm:prSet presAssocID="{E503E864-E128-4C43-A7B5-1F0145E1EB6C}" presName="iconRect" presStyleLbl="node1" presStyleIdx="2" presStyleCnt="4" custLinFactNeighborX="-25506" custLinFactNeighborY="-1983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AE4B4962-DFCA-4406-806D-7A78A398E3EA}" type="pres">
      <dgm:prSet presAssocID="{E503E864-E128-4C43-A7B5-1F0145E1EB6C}" presName="spaceRect" presStyleCnt="0"/>
      <dgm:spPr/>
    </dgm:pt>
    <dgm:pt modelId="{11E81BFD-5FD8-43E8-8480-F1BC7538CFF7}" type="pres">
      <dgm:prSet presAssocID="{E503E864-E128-4C43-A7B5-1F0145E1EB6C}" presName="textRect" presStyleLbl="revTx" presStyleIdx="2" presStyleCnt="4" custScaleX="161183" custScaleY="141157" custLinFactNeighborX="-4070">
        <dgm:presLayoutVars>
          <dgm:chMax val="1"/>
          <dgm:chPref val="1"/>
        </dgm:presLayoutVars>
      </dgm:prSet>
      <dgm:spPr/>
    </dgm:pt>
    <dgm:pt modelId="{C1DED109-4EFF-4530-8864-4458E28ABF09}" type="pres">
      <dgm:prSet presAssocID="{CA85D088-3884-40C1-A87A-4775A5DD5F6D}" presName="sibTrans" presStyleCnt="0"/>
      <dgm:spPr/>
    </dgm:pt>
    <dgm:pt modelId="{88640BF9-13A8-47E8-812B-5500A9BE9BEB}" type="pres">
      <dgm:prSet presAssocID="{8A3EB0CE-6A7C-4B9F-B63E-7D0880F87C4A}" presName="compNode" presStyleCnt="0"/>
      <dgm:spPr/>
    </dgm:pt>
    <dgm:pt modelId="{DB36C926-7A0B-44D7-826F-F7386123A806}" type="pres">
      <dgm:prSet presAssocID="{8A3EB0CE-6A7C-4B9F-B63E-7D0880F87C4A}" presName="iconRect" presStyleLbl="node1" presStyleIdx="3" presStyleCnt="4" custLinFactNeighborY="-2372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47901357-45EC-4B29-A237-93BE6C887C8E}" type="pres">
      <dgm:prSet presAssocID="{8A3EB0CE-6A7C-4B9F-B63E-7D0880F87C4A}" presName="spaceRect" presStyleCnt="0"/>
      <dgm:spPr/>
    </dgm:pt>
    <dgm:pt modelId="{4D563FB0-0CF4-4342-A84E-B95A40680878}" type="pres">
      <dgm:prSet presAssocID="{8A3EB0CE-6A7C-4B9F-B63E-7D0880F87C4A}" presName="textRect" presStyleLbl="revTx" presStyleIdx="3" presStyleCnt="4" custScaleX="118771" custScaleY="127846">
        <dgm:presLayoutVars>
          <dgm:chMax val="1"/>
          <dgm:chPref val="1"/>
        </dgm:presLayoutVars>
      </dgm:prSet>
      <dgm:spPr/>
    </dgm:pt>
  </dgm:ptLst>
  <dgm:cxnLst>
    <dgm:cxn modelId="{1E0CA84A-B153-1F4F-AB9D-E817E177B7F6}" type="presOf" srcId="{8A3EB0CE-6A7C-4B9F-B63E-7D0880F87C4A}" destId="{4D563FB0-0CF4-4342-A84E-B95A40680878}" srcOrd="0" destOrd="0" presId="urn:microsoft.com/office/officeart/2018/2/layout/IconLabelList"/>
    <dgm:cxn modelId="{48B01D5A-4060-4F79-8620-69DD55A0DD7F}" srcId="{8FC2296E-BE29-4067-9267-C642BB7052E4}" destId="{E717310C-617D-45DE-B5F7-7DE73A30B671}" srcOrd="1" destOrd="0" parTransId="{38671CA8-AE00-4AE8-B2B5-ACF9CEC4D3A9}" sibTransId="{69AA34CD-95FB-4190-AFDE-6045BF02C373}"/>
    <dgm:cxn modelId="{3A5EA764-2912-4806-9DF5-7560325B3868}" srcId="{8FC2296E-BE29-4067-9267-C642BB7052E4}" destId="{E503E864-E128-4C43-A7B5-1F0145E1EB6C}" srcOrd="2" destOrd="0" parTransId="{749CFC31-5EAC-47C9-99B5-6F6D2EF00ADD}" sibTransId="{CA85D088-3884-40C1-A87A-4775A5DD5F6D}"/>
    <dgm:cxn modelId="{9A49308F-616F-8643-8BBD-1C1F2B980E2B}" type="presOf" srcId="{8FC2296E-BE29-4067-9267-C642BB7052E4}" destId="{D713C2CF-A3B7-4BD1-80D9-F8530882883A}" srcOrd="0" destOrd="0" presId="urn:microsoft.com/office/officeart/2018/2/layout/IconLabelList"/>
    <dgm:cxn modelId="{1E5D8C9B-2C0D-D54A-94C6-1128598EDE73}" type="presOf" srcId="{E717310C-617D-45DE-B5F7-7DE73A30B671}" destId="{0212467E-F5FF-44D5-B6CC-8BE704021601}" srcOrd="0" destOrd="0" presId="urn:microsoft.com/office/officeart/2018/2/layout/IconLabelList"/>
    <dgm:cxn modelId="{9C6E5CA6-6AB0-0C49-AF1A-FFBBBCB4A59D}" type="presOf" srcId="{E503E864-E128-4C43-A7B5-1F0145E1EB6C}" destId="{11E81BFD-5FD8-43E8-8480-F1BC7538CFF7}" srcOrd="0" destOrd="0" presId="urn:microsoft.com/office/officeart/2018/2/layout/IconLabelList"/>
    <dgm:cxn modelId="{D963BDBC-30D3-43C5-9A59-7251D9031F2A}" srcId="{8FC2296E-BE29-4067-9267-C642BB7052E4}" destId="{427B2A31-8347-4A49-B6A8-EAC1EA0CA187}" srcOrd="0" destOrd="0" parTransId="{BBF9BF30-DE9F-4495-8AD0-878A2C990020}" sibTransId="{A82C4AD1-FDD2-449D-976D-1460CFF50785}"/>
    <dgm:cxn modelId="{DFC4D5E8-C9C2-3740-8D6F-3C6E70BECBFA}" type="presOf" srcId="{427B2A31-8347-4A49-B6A8-EAC1EA0CA187}" destId="{BF32126A-565A-4B0C-858C-737C8B07DAA7}" srcOrd="0" destOrd="0" presId="urn:microsoft.com/office/officeart/2018/2/layout/IconLabelList"/>
    <dgm:cxn modelId="{608093EA-B2E0-4444-919E-EA9268ED699E}" srcId="{8FC2296E-BE29-4067-9267-C642BB7052E4}" destId="{8A3EB0CE-6A7C-4B9F-B63E-7D0880F87C4A}" srcOrd="3" destOrd="0" parTransId="{30788545-5B02-47B7-83B2-0E5C29AAA914}" sibTransId="{01765CF4-8D49-4270-B8EC-476CEB9BC5F5}"/>
    <dgm:cxn modelId="{E6059691-521D-0641-AC98-DCBB4E187329}" type="presParOf" srcId="{D713C2CF-A3B7-4BD1-80D9-F8530882883A}" destId="{B6F62F72-7412-4051-A874-437BB9872E79}" srcOrd="0" destOrd="0" presId="urn:microsoft.com/office/officeart/2018/2/layout/IconLabelList"/>
    <dgm:cxn modelId="{F2AB9ADF-BE3D-5441-87A8-4096556DDC6E}" type="presParOf" srcId="{B6F62F72-7412-4051-A874-437BB9872E79}" destId="{633A1D92-AC9F-4ADF-80DF-3138966AFBAC}" srcOrd="0" destOrd="0" presId="urn:microsoft.com/office/officeart/2018/2/layout/IconLabelList"/>
    <dgm:cxn modelId="{0E46E50F-BAB4-BC47-8621-2D5F33E6FB4B}" type="presParOf" srcId="{B6F62F72-7412-4051-A874-437BB9872E79}" destId="{411F5647-7817-47D5-9A0B-654F6E3D5FAA}" srcOrd="1" destOrd="0" presId="urn:microsoft.com/office/officeart/2018/2/layout/IconLabelList"/>
    <dgm:cxn modelId="{D3D1B743-1F40-D840-92EA-68CB0CEC0116}" type="presParOf" srcId="{B6F62F72-7412-4051-A874-437BB9872E79}" destId="{BF32126A-565A-4B0C-858C-737C8B07DAA7}" srcOrd="2" destOrd="0" presId="urn:microsoft.com/office/officeart/2018/2/layout/IconLabelList"/>
    <dgm:cxn modelId="{13BF7ACF-B794-414F-AF45-D5535D30F312}" type="presParOf" srcId="{D713C2CF-A3B7-4BD1-80D9-F8530882883A}" destId="{69F7E8CA-573D-4E5E-ACEF-AACA81C16556}" srcOrd="1" destOrd="0" presId="urn:microsoft.com/office/officeart/2018/2/layout/IconLabelList"/>
    <dgm:cxn modelId="{150F8E2E-4BFC-B64C-A0E0-459F9A31A790}" type="presParOf" srcId="{D713C2CF-A3B7-4BD1-80D9-F8530882883A}" destId="{9056C89D-4EBF-4A7A-B946-9C83B7F6E354}" srcOrd="2" destOrd="0" presId="urn:microsoft.com/office/officeart/2018/2/layout/IconLabelList"/>
    <dgm:cxn modelId="{D0FA45B8-DE65-5E4A-9243-D3610BAC930F}" type="presParOf" srcId="{9056C89D-4EBF-4A7A-B946-9C83B7F6E354}" destId="{E69686F2-7A0E-4BEC-B310-4EA5146D9D4E}" srcOrd="0" destOrd="0" presId="urn:microsoft.com/office/officeart/2018/2/layout/IconLabelList"/>
    <dgm:cxn modelId="{8C91000A-47E0-5A40-AB79-56B186557E0C}" type="presParOf" srcId="{9056C89D-4EBF-4A7A-B946-9C83B7F6E354}" destId="{64F3261B-3961-42BB-B91B-371F367F28A9}" srcOrd="1" destOrd="0" presId="urn:microsoft.com/office/officeart/2018/2/layout/IconLabelList"/>
    <dgm:cxn modelId="{B287AC5A-CFE1-894C-B5C9-B3DB4464B0A3}" type="presParOf" srcId="{9056C89D-4EBF-4A7A-B946-9C83B7F6E354}" destId="{0212467E-F5FF-44D5-B6CC-8BE704021601}" srcOrd="2" destOrd="0" presId="urn:microsoft.com/office/officeart/2018/2/layout/IconLabelList"/>
    <dgm:cxn modelId="{EE3DA7B8-79B7-764D-B062-E60D5AB1B364}" type="presParOf" srcId="{D713C2CF-A3B7-4BD1-80D9-F8530882883A}" destId="{D0EF0F06-DF7F-41A0-A83C-ABF8AFF9414F}" srcOrd="3" destOrd="0" presId="urn:microsoft.com/office/officeart/2018/2/layout/IconLabelList"/>
    <dgm:cxn modelId="{21EC1BF3-034B-5940-9FAB-BB8FE1065B57}" type="presParOf" srcId="{D713C2CF-A3B7-4BD1-80D9-F8530882883A}" destId="{676BE829-3AFA-4130-BA14-04C9B9B99389}" srcOrd="4" destOrd="0" presId="urn:microsoft.com/office/officeart/2018/2/layout/IconLabelList"/>
    <dgm:cxn modelId="{957D0B4E-9A5D-284A-8594-C2A43BD976A8}" type="presParOf" srcId="{676BE829-3AFA-4130-BA14-04C9B9B99389}" destId="{CB7E489F-FA5D-4BA3-AB4B-DBEEDCC8DF4A}" srcOrd="0" destOrd="0" presId="urn:microsoft.com/office/officeart/2018/2/layout/IconLabelList"/>
    <dgm:cxn modelId="{B0687DC8-C971-1544-9507-F2DBC48E28E6}" type="presParOf" srcId="{676BE829-3AFA-4130-BA14-04C9B9B99389}" destId="{AE4B4962-DFCA-4406-806D-7A78A398E3EA}" srcOrd="1" destOrd="0" presId="urn:microsoft.com/office/officeart/2018/2/layout/IconLabelList"/>
    <dgm:cxn modelId="{0C371C08-4355-184C-B81B-83FE66E7CEF5}" type="presParOf" srcId="{676BE829-3AFA-4130-BA14-04C9B9B99389}" destId="{11E81BFD-5FD8-43E8-8480-F1BC7538CFF7}" srcOrd="2" destOrd="0" presId="urn:microsoft.com/office/officeart/2018/2/layout/IconLabelList"/>
    <dgm:cxn modelId="{6D84E7B5-1391-EC4B-BD32-FAD125E9B115}" type="presParOf" srcId="{D713C2CF-A3B7-4BD1-80D9-F8530882883A}" destId="{C1DED109-4EFF-4530-8864-4458E28ABF09}" srcOrd="5" destOrd="0" presId="urn:microsoft.com/office/officeart/2018/2/layout/IconLabelList"/>
    <dgm:cxn modelId="{873DF32F-3503-3843-BC9B-6521C27872EB}" type="presParOf" srcId="{D713C2CF-A3B7-4BD1-80D9-F8530882883A}" destId="{88640BF9-13A8-47E8-812B-5500A9BE9BEB}" srcOrd="6" destOrd="0" presId="urn:microsoft.com/office/officeart/2018/2/layout/IconLabelList"/>
    <dgm:cxn modelId="{D2C94F8C-026C-264D-98BB-228B866AD7E7}" type="presParOf" srcId="{88640BF9-13A8-47E8-812B-5500A9BE9BEB}" destId="{DB36C926-7A0B-44D7-826F-F7386123A806}" srcOrd="0" destOrd="0" presId="urn:microsoft.com/office/officeart/2018/2/layout/IconLabelList"/>
    <dgm:cxn modelId="{8BA9CFC2-B9A1-6B45-918B-0D4C3B693D83}" type="presParOf" srcId="{88640BF9-13A8-47E8-812B-5500A9BE9BEB}" destId="{47901357-45EC-4B29-A237-93BE6C887C8E}" srcOrd="1" destOrd="0" presId="urn:microsoft.com/office/officeart/2018/2/layout/IconLabelList"/>
    <dgm:cxn modelId="{054C25F8-3D52-4640-A976-738CFFD043EC}" type="presParOf" srcId="{88640BF9-13A8-47E8-812B-5500A9BE9BEB}" destId="{4D563FB0-0CF4-4342-A84E-B95A4068087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BFDEE-A143-4F0C-8D47-22E63FCF0D30}" type="doc">
      <dgm:prSet loTypeId="urn:microsoft.com/office/officeart/2016/7/layout/RepeatingBendingProcessNew" loCatId="process" qsTypeId="urn:microsoft.com/office/officeart/2005/8/quickstyle/simple4" qsCatId="simple" csTypeId="urn:microsoft.com/office/officeart/2005/8/colors/accent3_2" csCatId="accent3" phldr="1"/>
      <dgm:spPr/>
      <dgm:t>
        <a:bodyPr/>
        <a:lstStyle/>
        <a:p>
          <a:endParaRPr lang="en-US"/>
        </a:p>
      </dgm:t>
    </dgm:pt>
    <dgm:pt modelId="{191661B9-E5B1-45E4-BC0C-3EAB96336EBE}">
      <dgm:prSet custT="1"/>
      <dgm:spPr/>
      <dgm:t>
        <a:bodyPr/>
        <a:lstStyle/>
        <a:p>
          <a:r>
            <a:rPr lang="en-US" sz="2000" baseline="0" dirty="0">
              <a:solidFill>
                <a:srgbClr val="FFFF00"/>
              </a:solidFill>
            </a:rPr>
            <a:t>Key Performance Indicators (KPIs):</a:t>
          </a:r>
          <a:endParaRPr lang="en-US" sz="2000" dirty="0">
            <a:solidFill>
              <a:srgbClr val="FFFF00"/>
            </a:solidFill>
          </a:endParaRPr>
        </a:p>
      </dgm:t>
    </dgm:pt>
    <dgm:pt modelId="{7673EF39-51B9-46FF-8868-5A6BB4B381C7}" type="parTrans" cxnId="{F7EA3627-D551-4242-AE96-5764A1C0AF3A}">
      <dgm:prSet/>
      <dgm:spPr/>
      <dgm:t>
        <a:bodyPr/>
        <a:lstStyle/>
        <a:p>
          <a:endParaRPr lang="en-US"/>
        </a:p>
      </dgm:t>
    </dgm:pt>
    <dgm:pt modelId="{1A08F355-C447-4A3E-AE73-750939AF1322}" type="sibTrans" cxnId="{F7EA3627-D551-4242-AE96-5764A1C0AF3A}">
      <dgm:prSet/>
      <dgm:spPr/>
      <dgm:t>
        <a:bodyPr/>
        <a:lstStyle/>
        <a:p>
          <a:endParaRPr lang="en-US"/>
        </a:p>
      </dgm:t>
    </dgm:pt>
    <dgm:pt modelId="{5117413A-86BD-4664-A738-E841BDC08508}">
      <dgm:prSet/>
      <dgm:spPr/>
      <dgm:t>
        <a:bodyPr/>
        <a:lstStyle/>
        <a:p>
          <a:r>
            <a:rPr lang="en-US" baseline="0" dirty="0"/>
            <a:t>MAE, RMSE, MAPE for </a:t>
          </a:r>
          <a:r>
            <a:rPr lang="en-US" baseline="0" dirty="0">
              <a:solidFill>
                <a:srgbClr val="0070C0"/>
              </a:solidFill>
            </a:rPr>
            <a:t>forecasting</a:t>
          </a:r>
          <a:r>
            <a:rPr lang="en-US" baseline="0" dirty="0"/>
            <a:t> tasks; </a:t>
          </a:r>
        </a:p>
        <a:p>
          <a:r>
            <a:rPr lang="en-US" baseline="0" dirty="0"/>
            <a:t>MAE, MSE for </a:t>
          </a:r>
          <a:r>
            <a:rPr lang="en-US" baseline="0" dirty="0">
              <a:solidFill>
                <a:srgbClr val="0070C0"/>
              </a:solidFill>
            </a:rPr>
            <a:t>slope calculation</a:t>
          </a:r>
          <a:r>
            <a:rPr lang="en-US" baseline="0" dirty="0"/>
            <a:t>;</a:t>
          </a:r>
        </a:p>
        <a:p>
          <a:r>
            <a:rPr lang="en-US" baseline="0" dirty="0"/>
            <a:t>Precision/Recall/Accuracy for </a:t>
          </a:r>
          <a:r>
            <a:rPr lang="en-US" baseline="0" dirty="0">
              <a:solidFill>
                <a:srgbClr val="0070C0"/>
              </a:solidFill>
            </a:rPr>
            <a:t>threshold exceedance</a:t>
          </a:r>
          <a:r>
            <a:rPr lang="en-US" baseline="0" dirty="0"/>
            <a:t>;</a:t>
          </a:r>
          <a:endParaRPr lang="en-US" dirty="0"/>
        </a:p>
      </dgm:t>
    </dgm:pt>
    <dgm:pt modelId="{0EB52A85-5151-44AD-8D94-8BE841F1C532}" type="parTrans" cxnId="{C187F408-1CC9-47CC-AFBF-7348E0471445}">
      <dgm:prSet/>
      <dgm:spPr/>
      <dgm:t>
        <a:bodyPr/>
        <a:lstStyle/>
        <a:p>
          <a:endParaRPr lang="en-US"/>
        </a:p>
      </dgm:t>
    </dgm:pt>
    <dgm:pt modelId="{4CDA4AE3-5A63-4232-9F59-55435865B7FE}" type="sibTrans" cxnId="{C187F408-1CC9-47CC-AFBF-7348E0471445}">
      <dgm:prSet/>
      <dgm:spPr/>
      <dgm:t>
        <a:bodyPr/>
        <a:lstStyle/>
        <a:p>
          <a:endParaRPr lang="en-US"/>
        </a:p>
      </dgm:t>
    </dgm:pt>
    <dgm:pt modelId="{E6FDC9FE-E420-473F-9CF7-303395C25C0C}">
      <dgm:prSet custT="1"/>
      <dgm:spPr/>
      <dgm:t>
        <a:bodyPr/>
        <a:lstStyle/>
        <a:p>
          <a:r>
            <a:rPr lang="en-US" sz="1800" baseline="0" dirty="0">
              <a:solidFill>
                <a:srgbClr val="FF2F92"/>
              </a:solidFill>
            </a:rPr>
            <a:t>Computational efficiency and usability </a:t>
          </a:r>
          <a:r>
            <a:rPr lang="en-US" sz="1800" baseline="0" dirty="0"/>
            <a:t>of LLMs in an industrial workflow.</a:t>
          </a:r>
          <a:endParaRPr lang="en-US" sz="1800" dirty="0"/>
        </a:p>
      </dgm:t>
    </dgm:pt>
    <dgm:pt modelId="{69636BF5-66A1-4061-94A3-93CF2A67DAFE}" type="parTrans" cxnId="{714FBD28-5DF1-44D9-A320-4E89139B5F69}">
      <dgm:prSet/>
      <dgm:spPr/>
      <dgm:t>
        <a:bodyPr/>
        <a:lstStyle/>
        <a:p>
          <a:endParaRPr lang="en-US"/>
        </a:p>
      </dgm:t>
    </dgm:pt>
    <dgm:pt modelId="{D77CDA26-3146-44B0-8859-B01F67FA6E8D}" type="sibTrans" cxnId="{714FBD28-5DF1-44D9-A320-4E89139B5F69}">
      <dgm:prSet/>
      <dgm:spPr/>
      <dgm:t>
        <a:bodyPr/>
        <a:lstStyle/>
        <a:p>
          <a:endParaRPr lang="en-US"/>
        </a:p>
      </dgm:t>
    </dgm:pt>
    <dgm:pt modelId="{8278933D-7E51-45E2-8CB1-75E811440012}">
      <dgm:prSet custT="1"/>
      <dgm:spPr/>
      <dgm:t>
        <a:bodyPr/>
        <a:lstStyle/>
        <a:p>
          <a:r>
            <a:rPr lang="en-US" sz="2000" baseline="0" dirty="0">
              <a:solidFill>
                <a:srgbClr val="FFFF00"/>
              </a:solidFill>
            </a:rPr>
            <a:t>Business impact:</a:t>
          </a:r>
          <a:endParaRPr lang="en-US" sz="2000" dirty="0">
            <a:solidFill>
              <a:srgbClr val="FFFF00"/>
            </a:solidFill>
          </a:endParaRPr>
        </a:p>
      </dgm:t>
    </dgm:pt>
    <dgm:pt modelId="{78F2BA33-C376-438F-88A5-932D0C577AE8}" type="parTrans" cxnId="{E0DBAA4A-3807-4F32-BD51-D1EE8443B9ED}">
      <dgm:prSet/>
      <dgm:spPr/>
      <dgm:t>
        <a:bodyPr/>
        <a:lstStyle/>
        <a:p>
          <a:endParaRPr lang="en-US"/>
        </a:p>
      </dgm:t>
    </dgm:pt>
    <dgm:pt modelId="{8D19474C-5F0D-4429-A854-FC1510359526}" type="sibTrans" cxnId="{E0DBAA4A-3807-4F32-BD51-D1EE8443B9ED}">
      <dgm:prSet/>
      <dgm:spPr/>
      <dgm:t>
        <a:bodyPr/>
        <a:lstStyle/>
        <a:p>
          <a:endParaRPr lang="en-US"/>
        </a:p>
      </dgm:t>
    </dgm:pt>
    <dgm:pt modelId="{B43A971C-8271-4FB4-B9C0-5BCA22D1B2AF}">
      <dgm:prSet custT="1"/>
      <dgm:spPr/>
      <dgm:t>
        <a:bodyPr/>
        <a:lstStyle/>
        <a:p>
          <a:r>
            <a:rPr lang="en-US" sz="1800" dirty="0"/>
            <a:t>Explore</a:t>
          </a:r>
          <a:r>
            <a:rPr lang="en-US" sz="1800" baseline="0" dirty="0"/>
            <a:t> the usage of </a:t>
          </a:r>
          <a:r>
            <a:rPr lang="en-US" sz="1800" baseline="0" dirty="0">
              <a:solidFill>
                <a:srgbClr val="FF0000"/>
              </a:solidFill>
            </a:rPr>
            <a:t>fore-front LLMs models &amp; techniques</a:t>
          </a:r>
          <a:r>
            <a:rPr lang="en-US" sz="1800" baseline="0" dirty="0"/>
            <a:t> in time series analysis tasks</a:t>
          </a:r>
          <a:endParaRPr lang="en-US" sz="1800" dirty="0"/>
        </a:p>
      </dgm:t>
    </dgm:pt>
    <dgm:pt modelId="{DF7AE109-32CB-49A8-9134-87C46532BDCF}" type="parTrans" cxnId="{146213C0-92D4-48A0-8399-9CE4FED7CFCF}">
      <dgm:prSet/>
      <dgm:spPr/>
      <dgm:t>
        <a:bodyPr/>
        <a:lstStyle/>
        <a:p>
          <a:endParaRPr lang="en-US"/>
        </a:p>
      </dgm:t>
    </dgm:pt>
    <dgm:pt modelId="{57D8E505-2904-4035-9F15-9122C3D0FEB6}" type="sibTrans" cxnId="{146213C0-92D4-48A0-8399-9CE4FED7CFCF}">
      <dgm:prSet/>
      <dgm:spPr/>
      <dgm:t>
        <a:bodyPr/>
        <a:lstStyle/>
        <a:p>
          <a:endParaRPr lang="en-US"/>
        </a:p>
      </dgm:t>
    </dgm:pt>
    <dgm:pt modelId="{B9F16E59-6BB7-438A-BCDA-789493DFF5ED}">
      <dgm:prSet custT="1"/>
      <dgm:spPr/>
      <dgm:t>
        <a:bodyPr/>
        <a:lstStyle/>
        <a:p>
          <a:r>
            <a:rPr lang="en-US" sz="1800" baseline="0" dirty="0">
              <a:solidFill>
                <a:srgbClr val="FF0000"/>
              </a:solidFill>
            </a:rPr>
            <a:t>Reduce manual effort in coding</a:t>
          </a:r>
          <a:r>
            <a:rPr lang="en-US" sz="1800" baseline="0" dirty="0"/>
            <a:t> in industrial applications.</a:t>
          </a:r>
          <a:endParaRPr lang="en-US" sz="1800" dirty="0"/>
        </a:p>
      </dgm:t>
    </dgm:pt>
    <dgm:pt modelId="{A31BCB3A-9D41-4B19-B6D1-35E7AB1615C2}" type="parTrans" cxnId="{DBDC6925-CDDA-408E-8407-D6DD988C4E18}">
      <dgm:prSet/>
      <dgm:spPr/>
      <dgm:t>
        <a:bodyPr/>
        <a:lstStyle/>
        <a:p>
          <a:endParaRPr lang="en-US"/>
        </a:p>
      </dgm:t>
    </dgm:pt>
    <dgm:pt modelId="{74C52AA6-326C-47E8-A023-D89B1719D920}" type="sibTrans" cxnId="{DBDC6925-CDDA-408E-8407-D6DD988C4E18}">
      <dgm:prSet/>
      <dgm:spPr/>
      <dgm:t>
        <a:bodyPr/>
        <a:lstStyle/>
        <a:p>
          <a:endParaRPr lang="en-US"/>
        </a:p>
      </dgm:t>
    </dgm:pt>
    <dgm:pt modelId="{317C81BB-2035-1C48-8E87-E657033AF944}" type="pres">
      <dgm:prSet presAssocID="{68CBFDEE-A143-4F0C-8D47-22E63FCF0D30}" presName="Name0" presStyleCnt="0">
        <dgm:presLayoutVars>
          <dgm:dir/>
          <dgm:resizeHandles val="exact"/>
        </dgm:presLayoutVars>
      </dgm:prSet>
      <dgm:spPr/>
    </dgm:pt>
    <dgm:pt modelId="{5C7263B9-C2E8-F44D-96F1-E5FD9F7BE771}" type="pres">
      <dgm:prSet presAssocID="{191661B9-E5B1-45E4-BC0C-3EAB96336EBE}" presName="node" presStyleLbl="node1" presStyleIdx="0" presStyleCnt="6" custLinFactNeighborX="-460" custLinFactNeighborY="1002">
        <dgm:presLayoutVars>
          <dgm:bulletEnabled val="1"/>
        </dgm:presLayoutVars>
      </dgm:prSet>
      <dgm:spPr/>
    </dgm:pt>
    <dgm:pt modelId="{6F30F90B-6C92-714A-A699-7209514F7EDC}" type="pres">
      <dgm:prSet presAssocID="{1A08F355-C447-4A3E-AE73-750939AF1322}" presName="sibTrans" presStyleLbl="sibTrans1D1" presStyleIdx="0" presStyleCnt="5"/>
      <dgm:spPr/>
    </dgm:pt>
    <dgm:pt modelId="{BDA915E5-1A8A-7D4F-8682-F262C04A363D}" type="pres">
      <dgm:prSet presAssocID="{1A08F355-C447-4A3E-AE73-750939AF1322}" presName="connectorText" presStyleLbl="sibTrans1D1" presStyleIdx="0" presStyleCnt="5"/>
      <dgm:spPr/>
    </dgm:pt>
    <dgm:pt modelId="{B81D48E9-0D3B-4B46-A642-C7ED8E7CDDB4}" type="pres">
      <dgm:prSet presAssocID="{5117413A-86BD-4664-A738-E841BDC08508}" presName="node" presStyleLbl="node1" presStyleIdx="1" presStyleCnt="6">
        <dgm:presLayoutVars>
          <dgm:bulletEnabled val="1"/>
        </dgm:presLayoutVars>
      </dgm:prSet>
      <dgm:spPr/>
    </dgm:pt>
    <dgm:pt modelId="{7000449D-E7E0-9742-BBD2-DC1745B187C6}" type="pres">
      <dgm:prSet presAssocID="{4CDA4AE3-5A63-4232-9F59-55435865B7FE}" presName="sibTrans" presStyleLbl="sibTrans1D1" presStyleIdx="1" presStyleCnt="5"/>
      <dgm:spPr/>
    </dgm:pt>
    <dgm:pt modelId="{2339EB36-8F04-5040-98F2-FE141173A2CA}" type="pres">
      <dgm:prSet presAssocID="{4CDA4AE3-5A63-4232-9F59-55435865B7FE}" presName="connectorText" presStyleLbl="sibTrans1D1" presStyleIdx="1" presStyleCnt="5"/>
      <dgm:spPr/>
    </dgm:pt>
    <dgm:pt modelId="{950DEF6D-AA73-514D-B884-5ADA157E91E7}" type="pres">
      <dgm:prSet presAssocID="{E6FDC9FE-E420-473F-9CF7-303395C25C0C}" presName="node" presStyleLbl="node1" presStyleIdx="2" presStyleCnt="6">
        <dgm:presLayoutVars>
          <dgm:bulletEnabled val="1"/>
        </dgm:presLayoutVars>
      </dgm:prSet>
      <dgm:spPr/>
    </dgm:pt>
    <dgm:pt modelId="{5752A50A-4A0D-DD4B-9EF7-778B2F36F046}" type="pres">
      <dgm:prSet presAssocID="{D77CDA26-3146-44B0-8859-B01F67FA6E8D}" presName="sibTrans" presStyleLbl="sibTrans1D1" presStyleIdx="2" presStyleCnt="5"/>
      <dgm:spPr/>
    </dgm:pt>
    <dgm:pt modelId="{1078C27F-AFDF-3D4D-B204-A225F1B21DB6}" type="pres">
      <dgm:prSet presAssocID="{D77CDA26-3146-44B0-8859-B01F67FA6E8D}" presName="connectorText" presStyleLbl="sibTrans1D1" presStyleIdx="2" presStyleCnt="5"/>
      <dgm:spPr/>
    </dgm:pt>
    <dgm:pt modelId="{AA0697D5-5662-B843-9805-C6FE7441F692}" type="pres">
      <dgm:prSet presAssocID="{8278933D-7E51-45E2-8CB1-75E811440012}" presName="node" presStyleLbl="node1" presStyleIdx="3" presStyleCnt="6">
        <dgm:presLayoutVars>
          <dgm:bulletEnabled val="1"/>
        </dgm:presLayoutVars>
      </dgm:prSet>
      <dgm:spPr/>
    </dgm:pt>
    <dgm:pt modelId="{470F48C6-2AE3-F947-97C3-BE3DDA108564}" type="pres">
      <dgm:prSet presAssocID="{8D19474C-5F0D-4429-A854-FC1510359526}" presName="sibTrans" presStyleLbl="sibTrans1D1" presStyleIdx="3" presStyleCnt="5"/>
      <dgm:spPr/>
    </dgm:pt>
    <dgm:pt modelId="{00382708-974D-F94A-BADD-B9D4A5532D83}" type="pres">
      <dgm:prSet presAssocID="{8D19474C-5F0D-4429-A854-FC1510359526}" presName="connectorText" presStyleLbl="sibTrans1D1" presStyleIdx="3" presStyleCnt="5"/>
      <dgm:spPr/>
    </dgm:pt>
    <dgm:pt modelId="{1DA9FD23-5DE8-DD40-B98A-1CA991B9B149}" type="pres">
      <dgm:prSet presAssocID="{B43A971C-8271-4FB4-B9C0-5BCA22D1B2AF}" presName="node" presStyleLbl="node1" presStyleIdx="4" presStyleCnt="6">
        <dgm:presLayoutVars>
          <dgm:bulletEnabled val="1"/>
        </dgm:presLayoutVars>
      </dgm:prSet>
      <dgm:spPr/>
    </dgm:pt>
    <dgm:pt modelId="{CA1575DF-93C6-CE42-8E40-4695E2523B8A}" type="pres">
      <dgm:prSet presAssocID="{57D8E505-2904-4035-9F15-9122C3D0FEB6}" presName="sibTrans" presStyleLbl="sibTrans1D1" presStyleIdx="4" presStyleCnt="5"/>
      <dgm:spPr/>
    </dgm:pt>
    <dgm:pt modelId="{547F1709-670B-7148-A3A3-5A96CCCFBA55}" type="pres">
      <dgm:prSet presAssocID="{57D8E505-2904-4035-9F15-9122C3D0FEB6}" presName="connectorText" presStyleLbl="sibTrans1D1" presStyleIdx="4" presStyleCnt="5"/>
      <dgm:spPr/>
    </dgm:pt>
    <dgm:pt modelId="{087E7CE2-2209-2546-9207-89E3C63ED13E}" type="pres">
      <dgm:prSet presAssocID="{B9F16E59-6BB7-438A-BCDA-789493DFF5ED}" presName="node" presStyleLbl="node1" presStyleIdx="5" presStyleCnt="6">
        <dgm:presLayoutVars>
          <dgm:bulletEnabled val="1"/>
        </dgm:presLayoutVars>
      </dgm:prSet>
      <dgm:spPr/>
    </dgm:pt>
  </dgm:ptLst>
  <dgm:cxnLst>
    <dgm:cxn modelId="{C187F408-1CC9-47CC-AFBF-7348E0471445}" srcId="{68CBFDEE-A143-4F0C-8D47-22E63FCF0D30}" destId="{5117413A-86BD-4664-A738-E841BDC08508}" srcOrd="1" destOrd="0" parTransId="{0EB52A85-5151-44AD-8D94-8BE841F1C532}" sibTransId="{4CDA4AE3-5A63-4232-9F59-55435865B7FE}"/>
    <dgm:cxn modelId="{33D68B0C-BFD4-9F40-96BC-094A24DE1082}" type="presOf" srcId="{4CDA4AE3-5A63-4232-9F59-55435865B7FE}" destId="{7000449D-E7E0-9742-BBD2-DC1745B187C6}" srcOrd="0" destOrd="0" presId="urn:microsoft.com/office/officeart/2016/7/layout/RepeatingBendingProcessNew"/>
    <dgm:cxn modelId="{AC65C217-7F4F-F64F-8E7F-4C3838E02845}" type="presOf" srcId="{4CDA4AE3-5A63-4232-9F59-55435865B7FE}" destId="{2339EB36-8F04-5040-98F2-FE141173A2CA}" srcOrd="1" destOrd="0" presId="urn:microsoft.com/office/officeart/2016/7/layout/RepeatingBendingProcessNew"/>
    <dgm:cxn modelId="{DBDC6925-CDDA-408E-8407-D6DD988C4E18}" srcId="{68CBFDEE-A143-4F0C-8D47-22E63FCF0D30}" destId="{B9F16E59-6BB7-438A-BCDA-789493DFF5ED}" srcOrd="5" destOrd="0" parTransId="{A31BCB3A-9D41-4B19-B6D1-35E7AB1615C2}" sibTransId="{74C52AA6-326C-47E8-A023-D89B1719D920}"/>
    <dgm:cxn modelId="{F7EA3627-D551-4242-AE96-5764A1C0AF3A}" srcId="{68CBFDEE-A143-4F0C-8D47-22E63FCF0D30}" destId="{191661B9-E5B1-45E4-BC0C-3EAB96336EBE}" srcOrd="0" destOrd="0" parTransId="{7673EF39-51B9-46FF-8868-5A6BB4B381C7}" sibTransId="{1A08F355-C447-4A3E-AE73-750939AF1322}"/>
    <dgm:cxn modelId="{714FBD28-5DF1-44D9-A320-4E89139B5F69}" srcId="{68CBFDEE-A143-4F0C-8D47-22E63FCF0D30}" destId="{E6FDC9FE-E420-473F-9CF7-303395C25C0C}" srcOrd="2" destOrd="0" parTransId="{69636BF5-66A1-4061-94A3-93CF2A67DAFE}" sibTransId="{D77CDA26-3146-44B0-8859-B01F67FA6E8D}"/>
    <dgm:cxn modelId="{F622DC49-EFAB-0347-9A6E-9C405802B4DD}" type="presOf" srcId="{57D8E505-2904-4035-9F15-9122C3D0FEB6}" destId="{547F1709-670B-7148-A3A3-5A96CCCFBA55}" srcOrd="1" destOrd="0" presId="urn:microsoft.com/office/officeart/2016/7/layout/RepeatingBendingProcessNew"/>
    <dgm:cxn modelId="{E0DBAA4A-3807-4F32-BD51-D1EE8443B9ED}" srcId="{68CBFDEE-A143-4F0C-8D47-22E63FCF0D30}" destId="{8278933D-7E51-45E2-8CB1-75E811440012}" srcOrd="3" destOrd="0" parTransId="{78F2BA33-C376-438F-88A5-932D0C577AE8}" sibTransId="{8D19474C-5F0D-4429-A854-FC1510359526}"/>
    <dgm:cxn modelId="{C03BEB5E-2FBC-2C41-A512-792EB375930D}" type="presOf" srcId="{D77CDA26-3146-44B0-8859-B01F67FA6E8D}" destId="{5752A50A-4A0D-DD4B-9EF7-778B2F36F046}" srcOrd="0" destOrd="0" presId="urn:microsoft.com/office/officeart/2016/7/layout/RepeatingBendingProcessNew"/>
    <dgm:cxn modelId="{AB0ADA63-4240-AD4A-B491-83B150A4F860}" type="presOf" srcId="{1A08F355-C447-4A3E-AE73-750939AF1322}" destId="{BDA915E5-1A8A-7D4F-8682-F262C04A363D}" srcOrd="1" destOrd="0" presId="urn:microsoft.com/office/officeart/2016/7/layout/RepeatingBendingProcessNew"/>
    <dgm:cxn modelId="{8061F469-628C-C14D-A758-A6E143DD9EE8}" type="presOf" srcId="{B43A971C-8271-4FB4-B9C0-5BCA22D1B2AF}" destId="{1DA9FD23-5DE8-DD40-B98A-1CA991B9B149}" srcOrd="0" destOrd="0" presId="urn:microsoft.com/office/officeart/2016/7/layout/RepeatingBendingProcessNew"/>
    <dgm:cxn modelId="{D1118778-06B3-8746-8863-163821107E5C}" type="presOf" srcId="{57D8E505-2904-4035-9F15-9122C3D0FEB6}" destId="{CA1575DF-93C6-CE42-8E40-4695E2523B8A}" srcOrd="0" destOrd="0" presId="urn:microsoft.com/office/officeart/2016/7/layout/RepeatingBendingProcessNew"/>
    <dgm:cxn modelId="{67A10881-ACCF-654F-B3B0-D7CC5854E57A}" type="presOf" srcId="{191661B9-E5B1-45E4-BC0C-3EAB96336EBE}" destId="{5C7263B9-C2E8-F44D-96F1-E5FD9F7BE771}" srcOrd="0" destOrd="0" presId="urn:microsoft.com/office/officeart/2016/7/layout/RepeatingBendingProcessNew"/>
    <dgm:cxn modelId="{F60FAC85-F8B7-3046-966C-79CA5BBFEDEF}" type="presOf" srcId="{D77CDA26-3146-44B0-8859-B01F67FA6E8D}" destId="{1078C27F-AFDF-3D4D-B204-A225F1B21DB6}" srcOrd="1" destOrd="0" presId="urn:microsoft.com/office/officeart/2016/7/layout/RepeatingBendingProcessNew"/>
    <dgm:cxn modelId="{60FC638C-90D4-4541-AA47-84DAAE837644}" type="presOf" srcId="{5117413A-86BD-4664-A738-E841BDC08508}" destId="{B81D48E9-0D3B-4B46-A642-C7ED8E7CDDB4}" srcOrd="0" destOrd="0" presId="urn:microsoft.com/office/officeart/2016/7/layout/RepeatingBendingProcessNew"/>
    <dgm:cxn modelId="{218E679F-B0B8-6E41-941D-A620E3F07A1B}" type="presOf" srcId="{8278933D-7E51-45E2-8CB1-75E811440012}" destId="{AA0697D5-5662-B843-9805-C6FE7441F692}" srcOrd="0" destOrd="0" presId="urn:microsoft.com/office/officeart/2016/7/layout/RepeatingBendingProcessNew"/>
    <dgm:cxn modelId="{0A97C4A7-AE7B-6349-AE6A-D90F50721888}" type="presOf" srcId="{8D19474C-5F0D-4429-A854-FC1510359526}" destId="{470F48C6-2AE3-F947-97C3-BE3DDA108564}" srcOrd="0" destOrd="0" presId="urn:microsoft.com/office/officeart/2016/7/layout/RepeatingBendingProcessNew"/>
    <dgm:cxn modelId="{571D1BB2-C58D-BD4F-9855-CDADBB10EA84}" type="presOf" srcId="{8D19474C-5F0D-4429-A854-FC1510359526}" destId="{00382708-974D-F94A-BADD-B9D4A5532D83}" srcOrd="1" destOrd="0" presId="urn:microsoft.com/office/officeart/2016/7/layout/RepeatingBendingProcessNew"/>
    <dgm:cxn modelId="{146213C0-92D4-48A0-8399-9CE4FED7CFCF}" srcId="{68CBFDEE-A143-4F0C-8D47-22E63FCF0D30}" destId="{B43A971C-8271-4FB4-B9C0-5BCA22D1B2AF}" srcOrd="4" destOrd="0" parTransId="{DF7AE109-32CB-49A8-9134-87C46532BDCF}" sibTransId="{57D8E505-2904-4035-9F15-9122C3D0FEB6}"/>
    <dgm:cxn modelId="{24886CD1-4057-D847-881B-86B58A19ACDC}" type="presOf" srcId="{68CBFDEE-A143-4F0C-8D47-22E63FCF0D30}" destId="{317C81BB-2035-1C48-8E87-E657033AF944}" srcOrd="0" destOrd="0" presId="urn:microsoft.com/office/officeart/2016/7/layout/RepeatingBendingProcessNew"/>
    <dgm:cxn modelId="{B7E274E7-D9A0-9140-B5A7-40CB1F6A28EC}" type="presOf" srcId="{E6FDC9FE-E420-473F-9CF7-303395C25C0C}" destId="{950DEF6D-AA73-514D-B884-5ADA157E91E7}" srcOrd="0" destOrd="0" presId="urn:microsoft.com/office/officeart/2016/7/layout/RepeatingBendingProcessNew"/>
    <dgm:cxn modelId="{F406EEE9-7C91-FA48-83CB-C1EDA1AEFF10}" type="presOf" srcId="{B9F16E59-6BB7-438A-BCDA-789493DFF5ED}" destId="{087E7CE2-2209-2546-9207-89E3C63ED13E}" srcOrd="0" destOrd="0" presId="urn:microsoft.com/office/officeart/2016/7/layout/RepeatingBendingProcessNew"/>
    <dgm:cxn modelId="{FB5D2DEA-7E96-7246-A3FA-8A4D0D19756A}" type="presOf" srcId="{1A08F355-C447-4A3E-AE73-750939AF1322}" destId="{6F30F90B-6C92-714A-A699-7209514F7EDC}" srcOrd="0" destOrd="0" presId="urn:microsoft.com/office/officeart/2016/7/layout/RepeatingBendingProcessNew"/>
    <dgm:cxn modelId="{A103389D-7D84-AE40-8377-9C97EDAC23BF}" type="presParOf" srcId="{317C81BB-2035-1C48-8E87-E657033AF944}" destId="{5C7263B9-C2E8-F44D-96F1-E5FD9F7BE771}" srcOrd="0" destOrd="0" presId="urn:microsoft.com/office/officeart/2016/7/layout/RepeatingBendingProcessNew"/>
    <dgm:cxn modelId="{929F7E25-4E2D-7E47-B3CD-D3D91DFCB957}" type="presParOf" srcId="{317C81BB-2035-1C48-8E87-E657033AF944}" destId="{6F30F90B-6C92-714A-A699-7209514F7EDC}" srcOrd="1" destOrd="0" presId="urn:microsoft.com/office/officeart/2016/7/layout/RepeatingBendingProcessNew"/>
    <dgm:cxn modelId="{954483E7-999E-6446-BD3C-ECE56C67E44A}" type="presParOf" srcId="{6F30F90B-6C92-714A-A699-7209514F7EDC}" destId="{BDA915E5-1A8A-7D4F-8682-F262C04A363D}" srcOrd="0" destOrd="0" presId="urn:microsoft.com/office/officeart/2016/7/layout/RepeatingBendingProcessNew"/>
    <dgm:cxn modelId="{12CFAB48-68CA-5D40-BD06-CDAA41C37461}" type="presParOf" srcId="{317C81BB-2035-1C48-8E87-E657033AF944}" destId="{B81D48E9-0D3B-4B46-A642-C7ED8E7CDDB4}" srcOrd="2" destOrd="0" presId="urn:microsoft.com/office/officeart/2016/7/layout/RepeatingBendingProcessNew"/>
    <dgm:cxn modelId="{40D2DB3D-EE44-314F-A20C-F95ECCC5A76D}" type="presParOf" srcId="{317C81BB-2035-1C48-8E87-E657033AF944}" destId="{7000449D-E7E0-9742-BBD2-DC1745B187C6}" srcOrd="3" destOrd="0" presId="urn:microsoft.com/office/officeart/2016/7/layout/RepeatingBendingProcessNew"/>
    <dgm:cxn modelId="{E86758C4-43BE-2944-A0C3-5321FE5B3967}" type="presParOf" srcId="{7000449D-E7E0-9742-BBD2-DC1745B187C6}" destId="{2339EB36-8F04-5040-98F2-FE141173A2CA}" srcOrd="0" destOrd="0" presId="urn:microsoft.com/office/officeart/2016/7/layout/RepeatingBendingProcessNew"/>
    <dgm:cxn modelId="{5C715CAD-5EC7-FD4C-946F-CA5D925D8142}" type="presParOf" srcId="{317C81BB-2035-1C48-8E87-E657033AF944}" destId="{950DEF6D-AA73-514D-B884-5ADA157E91E7}" srcOrd="4" destOrd="0" presId="urn:microsoft.com/office/officeart/2016/7/layout/RepeatingBendingProcessNew"/>
    <dgm:cxn modelId="{2BF6096C-5D59-1D4A-AB06-8BC4D0C061EA}" type="presParOf" srcId="{317C81BB-2035-1C48-8E87-E657033AF944}" destId="{5752A50A-4A0D-DD4B-9EF7-778B2F36F046}" srcOrd="5" destOrd="0" presId="urn:microsoft.com/office/officeart/2016/7/layout/RepeatingBendingProcessNew"/>
    <dgm:cxn modelId="{43245440-776B-444B-AED9-0F09B255370C}" type="presParOf" srcId="{5752A50A-4A0D-DD4B-9EF7-778B2F36F046}" destId="{1078C27F-AFDF-3D4D-B204-A225F1B21DB6}" srcOrd="0" destOrd="0" presId="urn:microsoft.com/office/officeart/2016/7/layout/RepeatingBendingProcessNew"/>
    <dgm:cxn modelId="{15541D3D-8C87-0F4F-A5D5-423E1EEF3A4A}" type="presParOf" srcId="{317C81BB-2035-1C48-8E87-E657033AF944}" destId="{AA0697D5-5662-B843-9805-C6FE7441F692}" srcOrd="6" destOrd="0" presId="urn:microsoft.com/office/officeart/2016/7/layout/RepeatingBendingProcessNew"/>
    <dgm:cxn modelId="{1136DB52-6D2F-9049-A23E-EBF2B544AB97}" type="presParOf" srcId="{317C81BB-2035-1C48-8E87-E657033AF944}" destId="{470F48C6-2AE3-F947-97C3-BE3DDA108564}" srcOrd="7" destOrd="0" presId="urn:microsoft.com/office/officeart/2016/7/layout/RepeatingBendingProcessNew"/>
    <dgm:cxn modelId="{D1787E19-8AE3-6545-A66C-A8655FD2707C}" type="presParOf" srcId="{470F48C6-2AE3-F947-97C3-BE3DDA108564}" destId="{00382708-974D-F94A-BADD-B9D4A5532D83}" srcOrd="0" destOrd="0" presId="urn:microsoft.com/office/officeart/2016/7/layout/RepeatingBendingProcessNew"/>
    <dgm:cxn modelId="{CD7BC0EC-8B93-B940-AAC1-017A6533756A}" type="presParOf" srcId="{317C81BB-2035-1C48-8E87-E657033AF944}" destId="{1DA9FD23-5DE8-DD40-B98A-1CA991B9B149}" srcOrd="8" destOrd="0" presId="urn:microsoft.com/office/officeart/2016/7/layout/RepeatingBendingProcessNew"/>
    <dgm:cxn modelId="{1135C61C-B8C9-574F-9DAC-8832AB5D0E2E}" type="presParOf" srcId="{317C81BB-2035-1C48-8E87-E657033AF944}" destId="{CA1575DF-93C6-CE42-8E40-4695E2523B8A}" srcOrd="9" destOrd="0" presId="urn:microsoft.com/office/officeart/2016/7/layout/RepeatingBendingProcessNew"/>
    <dgm:cxn modelId="{69F2745B-5A12-204D-AECF-2C5191F45ACE}" type="presParOf" srcId="{CA1575DF-93C6-CE42-8E40-4695E2523B8A}" destId="{547F1709-670B-7148-A3A3-5A96CCCFBA55}" srcOrd="0" destOrd="0" presId="urn:microsoft.com/office/officeart/2016/7/layout/RepeatingBendingProcessNew"/>
    <dgm:cxn modelId="{BBE8D2B4-4DD5-4547-86B9-4267342ED5E1}" type="presParOf" srcId="{317C81BB-2035-1C48-8E87-E657033AF944}" destId="{087E7CE2-2209-2546-9207-89E3C63ED13E}" srcOrd="10"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3A1D92-AC9F-4ADF-80DF-3138966AFBAC}">
      <dsp:nvSpPr>
        <dsp:cNvPr id="0" name=""/>
        <dsp:cNvSpPr/>
      </dsp:nvSpPr>
      <dsp:spPr>
        <a:xfrm>
          <a:off x="834244" y="253374"/>
          <a:ext cx="777568" cy="7003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32126A-565A-4B0C-858C-737C8B07DAA7}">
      <dsp:nvSpPr>
        <dsp:cNvPr id="0" name=""/>
        <dsp:cNvSpPr/>
      </dsp:nvSpPr>
      <dsp:spPr>
        <a:xfrm>
          <a:off x="99" y="1095272"/>
          <a:ext cx="2335677" cy="138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GE aims to leverage Large Language Models (LLMs) for multimodal time series data analysis tasks.</a:t>
          </a:r>
          <a:endParaRPr lang="en-US" sz="1800" kern="1200" dirty="0"/>
        </a:p>
      </dsp:txBody>
      <dsp:txXfrm>
        <a:off x="99" y="1095272"/>
        <a:ext cx="2335677" cy="1387469"/>
      </dsp:txXfrm>
    </dsp:sp>
    <dsp:sp modelId="{E69686F2-7A0E-4BEC-B310-4EA5146D9D4E}">
      <dsp:nvSpPr>
        <dsp:cNvPr id="0" name=""/>
        <dsp:cNvSpPr/>
      </dsp:nvSpPr>
      <dsp:spPr>
        <a:xfrm>
          <a:off x="3617623" y="325153"/>
          <a:ext cx="777568" cy="699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12467E-F5FF-44D5-B6CC-8BE704021601}">
      <dsp:nvSpPr>
        <dsp:cNvPr id="0" name=""/>
        <dsp:cNvSpPr/>
      </dsp:nvSpPr>
      <dsp:spPr>
        <a:xfrm>
          <a:off x="2638164" y="1161133"/>
          <a:ext cx="2736487" cy="1298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Goal: </a:t>
          </a:r>
          <a:r>
            <a:rPr lang="en-US" sz="1800" b="0" i="0" kern="1200" dirty="0">
              <a:solidFill>
                <a:srgbClr val="92D050"/>
              </a:solidFill>
            </a:rPr>
            <a:t>replace traditional coding </a:t>
          </a:r>
          <a:r>
            <a:rPr lang="en-US" sz="1800" b="0" i="0" kern="1200" dirty="0"/>
            <a:t>with </a:t>
          </a:r>
          <a:r>
            <a:rPr lang="en-US" sz="1800" b="0" i="0" kern="1200" dirty="0">
              <a:solidFill>
                <a:srgbClr val="00B050"/>
              </a:solidFill>
            </a:rPr>
            <a:t>natural language queries interaction using LLMs</a:t>
          </a:r>
          <a:r>
            <a:rPr lang="en-US" sz="1800" b="0" i="0" kern="1200" dirty="0"/>
            <a:t>.</a:t>
          </a:r>
          <a:endParaRPr lang="en-US" sz="1800" kern="1200" dirty="0"/>
        </a:p>
      </dsp:txBody>
      <dsp:txXfrm>
        <a:off x="2638164" y="1161133"/>
        <a:ext cx="2736487" cy="1298691"/>
      </dsp:txXfrm>
    </dsp:sp>
    <dsp:sp modelId="{CB7E489F-FA5D-4BA3-AB4B-DBEEDCC8DF4A}">
      <dsp:nvSpPr>
        <dsp:cNvPr id="0" name=""/>
        <dsp:cNvSpPr/>
      </dsp:nvSpPr>
      <dsp:spPr>
        <a:xfrm>
          <a:off x="922931" y="2775888"/>
          <a:ext cx="777568" cy="699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E81BFD-5FD8-43E8-8480-F1BC7538CFF7}">
      <dsp:nvSpPr>
        <dsp:cNvPr id="0" name=""/>
        <dsp:cNvSpPr/>
      </dsp:nvSpPr>
      <dsp:spPr>
        <a:xfrm>
          <a:off x="47150" y="3668076"/>
          <a:ext cx="2785128" cy="1599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t>The project evaluates LLM capabilities in </a:t>
          </a:r>
          <a:r>
            <a:rPr lang="en-US" sz="1800" b="0" i="0" kern="1200" dirty="0">
              <a:solidFill>
                <a:srgbClr val="00B0F0"/>
              </a:solidFill>
            </a:rPr>
            <a:t>3 time series tasks</a:t>
          </a:r>
          <a:r>
            <a:rPr lang="en-US" sz="1800" b="0" i="0" kern="1200" dirty="0"/>
            <a:t>: threshold exceedance, slope calculation, and forecasting.</a:t>
          </a:r>
          <a:endParaRPr lang="en-US" sz="1800" kern="1200" dirty="0"/>
        </a:p>
      </dsp:txBody>
      <dsp:txXfrm>
        <a:off x="47150" y="3668076"/>
        <a:ext cx="2785128" cy="1599632"/>
      </dsp:txXfrm>
    </dsp:sp>
    <dsp:sp modelId="{DB36C926-7A0B-44D7-826F-F7386123A806}">
      <dsp:nvSpPr>
        <dsp:cNvPr id="0" name=""/>
        <dsp:cNvSpPr/>
      </dsp:nvSpPr>
      <dsp:spPr>
        <a:xfrm>
          <a:off x="3842349" y="2783763"/>
          <a:ext cx="777568" cy="702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563FB0-0CF4-4342-A84E-B95A40680878}">
      <dsp:nvSpPr>
        <dsp:cNvPr id="0" name=""/>
        <dsp:cNvSpPr/>
      </dsp:nvSpPr>
      <dsp:spPr>
        <a:xfrm>
          <a:off x="3204994" y="3783158"/>
          <a:ext cx="2052279" cy="1448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dirty="0">
              <a:solidFill>
                <a:srgbClr val="FF0000"/>
              </a:solidFill>
            </a:rPr>
            <a:t>Model Accuracy, Efficiency, Usability, and Privacy</a:t>
          </a:r>
          <a:endParaRPr lang="en-US" sz="1800" kern="1200" dirty="0">
            <a:solidFill>
              <a:srgbClr val="FF0000"/>
            </a:solidFill>
          </a:endParaRPr>
        </a:p>
      </dsp:txBody>
      <dsp:txXfrm>
        <a:off x="3204994" y="3783158"/>
        <a:ext cx="2052279" cy="14487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0F90B-6C92-714A-A699-7209514F7EDC}">
      <dsp:nvSpPr>
        <dsp:cNvPr id="0" name=""/>
        <dsp:cNvSpPr/>
      </dsp:nvSpPr>
      <dsp:spPr>
        <a:xfrm>
          <a:off x="3372743" y="773446"/>
          <a:ext cx="608653" cy="91440"/>
        </a:xfrm>
        <a:custGeom>
          <a:avLst/>
          <a:gdLst/>
          <a:ahLst/>
          <a:cxnLst/>
          <a:rect l="0" t="0" r="0" b="0"/>
          <a:pathLst>
            <a:path>
              <a:moveTo>
                <a:pt x="0" y="62101"/>
              </a:moveTo>
              <a:lnTo>
                <a:pt x="321426" y="62101"/>
              </a:lnTo>
              <a:lnTo>
                <a:pt x="321426" y="45720"/>
              </a:lnTo>
              <a:lnTo>
                <a:pt x="608653"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1084" y="816032"/>
        <a:ext cx="31973" cy="6267"/>
      </dsp:txXfrm>
    </dsp:sp>
    <dsp:sp modelId="{5C7263B9-C2E8-F44D-96F1-E5FD9F7BE771}">
      <dsp:nvSpPr>
        <dsp:cNvPr id="0" name=""/>
        <dsp:cNvSpPr/>
      </dsp:nvSpPr>
      <dsp:spPr>
        <a:xfrm>
          <a:off x="649676" y="18087"/>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889000">
            <a:lnSpc>
              <a:spcPct val="90000"/>
            </a:lnSpc>
            <a:spcBef>
              <a:spcPct val="0"/>
            </a:spcBef>
            <a:spcAft>
              <a:spcPct val="35000"/>
            </a:spcAft>
            <a:buNone/>
          </a:pPr>
          <a:r>
            <a:rPr lang="en-US" sz="2000" kern="1200" baseline="0" dirty="0">
              <a:solidFill>
                <a:srgbClr val="FFFF00"/>
              </a:solidFill>
            </a:rPr>
            <a:t>Key Performance Indicators (KPIs):</a:t>
          </a:r>
          <a:endParaRPr lang="en-US" sz="2000" kern="1200" dirty="0">
            <a:solidFill>
              <a:srgbClr val="FFFF00"/>
            </a:solidFill>
          </a:endParaRPr>
        </a:p>
      </dsp:txBody>
      <dsp:txXfrm>
        <a:off x="649676" y="18087"/>
        <a:ext cx="2724867" cy="1634920"/>
      </dsp:txXfrm>
    </dsp:sp>
    <dsp:sp modelId="{7000449D-E7E0-9742-BBD2-DC1745B187C6}">
      <dsp:nvSpPr>
        <dsp:cNvPr id="0" name=""/>
        <dsp:cNvSpPr/>
      </dsp:nvSpPr>
      <dsp:spPr>
        <a:xfrm>
          <a:off x="6736865" y="773446"/>
          <a:ext cx="596119" cy="91440"/>
        </a:xfrm>
        <a:custGeom>
          <a:avLst/>
          <a:gdLst/>
          <a:ahLst/>
          <a:cxnLst/>
          <a:rect l="0" t="0" r="0" b="0"/>
          <a:pathLst>
            <a:path>
              <a:moveTo>
                <a:pt x="0" y="45720"/>
              </a:moveTo>
              <a:lnTo>
                <a:pt x="59611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19256" y="816032"/>
        <a:ext cx="31335" cy="6267"/>
      </dsp:txXfrm>
    </dsp:sp>
    <dsp:sp modelId="{B81D48E9-0D3B-4B46-A642-C7ED8E7CDDB4}">
      <dsp:nvSpPr>
        <dsp:cNvPr id="0" name=""/>
        <dsp:cNvSpPr/>
      </dsp:nvSpPr>
      <dsp:spPr>
        <a:xfrm>
          <a:off x="4013797" y="1705"/>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711200">
            <a:lnSpc>
              <a:spcPct val="90000"/>
            </a:lnSpc>
            <a:spcBef>
              <a:spcPct val="0"/>
            </a:spcBef>
            <a:spcAft>
              <a:spcPct val="35000"/>
            </a:spcAft>
            <a:buNone/>
          </a:pPr>
          <a:r>
            <a:rPr lang="en-US" sz="1600" kern="1200" baseline="0" dirty="0"/>
            <a:t>MAE, RMSE, MAPE for </a:t>
          </a:r>
          <a:r>
            <a:rPr lang="en-US" sz="1600" kern="1200" baseline="0" dirty="0">
              <a:solidFill>
                <a:srgbClr val="0070C0"/>
              </a:solidFill>
            </a:rPr>
            <a:t>forecasting</a:t>
          </a:r>
          <a:r>
            <a:rPr lang="en-US" sz="1600" kern="1200" baseline="0" dirty="0"/>
            <a:t> tasks; </a:t>
          </a:r>
        </a:p>
        <a:p>
          <a:pPr marL="0" lvl="0" indent="0" algn="ctr" defTabSz="711200">
            <a:lnSpc>
              <a:spcPct val="90000"/>
            </a:lnSpc>
            <a:spcBef>
              <a:spcPct val="0"/>
            </a:spcBef>
            <a:spcAft>
              <a:spcPct val="35000"/>
            </a:spcAft>
            <a:buNone/>
          </a:pPr>
          <a:r>
            <a:rPr lang="en-US" sz="1600" kern="1200" baseline="0" dirty="0"/>
            <a:t>MAE, MSE for </a:t>
          </a:r>
          <a:r>
            <a:rPr lang="en-US" sz="1600" kern="1200" baseline="0" dirty="0">
              <a:solidFill>
                <a:srgbClr val="0070C0"/>
              </a:solidFill>
            </a:rPr>
            <a:t>slope calculation</a:t>
          </a:r>
          <a:r>
            <a:rPr lang="en-US" sz="1600" kern="1200" baseline="0" dirty="0"/>
            <a:t>;</a:t>
          </a:r>
        </a:p>
        <a:p>
          <a:pPr marL="0" lvl="0" indent="0" algn="ctr" defTabSz="711200">
            <a:lnSpc>
              <a:spcPct val="90000"/>
            </a:lnSpc>
            <a:spcBef>
              <a:spcPct val="0"/>
            </a:spcBef>
            <a:spcAft>
              <a:spcPct val="35000"/>
            </a:spcAft>
            <a:buNone/>
          </a:pPr>
          <a:r>
            <a:rPr lang="en-US" sz="1600" kern="1200" baseline="0" dirty="0"/>
            <a:t>Precision/Recall/Accuracy for </a:t>
          </a:r>
          <a:r>
            <a:rPr lang="en-US" sz="1600" kern="1200" baseline="0" dirty="0">
              <a:solidFill>
                <a:srgbClr val="0070C0"/>
              </a:solidFill>
            </a:rPr>
            <a:t>threshold exceedance</a:t>
          </a:r>
          <a:r>
            <a:rPr lang="en-US" sz="1600" kern="1200" baseline="0" dirty="0"/>
            <a:t>;</a:t>
          </a:r>
          <a:endParaRPr lang="en-US" sz="1600" kern="1200" dirty="0"/>
        </a:p>
      </dsp:txBody>
      <dsp:txXfrm>
        <a:off x="4013797" y="1705"/>
        <a:ext cx="2724867" cy="1634920"/>
      </dsp:txXfrm>
    </dsp:sp>
    <dsp:sp modelId="{5752A50A-4A0D-DD4B-9EF7-778B2F36F046}">
      <dsp:nvSpPr>
        <dsp:cNvPr id="0" name=""/>
        <dsp:cNvSpPr/>
      </dsp:nvSpPr>
      <dsp:spPr>
        <a:xfrm>
          <a:off x="2024644" y="1634826"/>
          <a:ext cx="6703173" cy="596119"/>
        </a:xfrm>
        <a:custGeom>
          <a:avLst/>
          <a:gdLst/>
          <a:ahLst/>
          <a:cxnLst/>
          <a:rect l="0" t="0" r="0" b="0"/>
          <a:pathLst>
            <a:path>
              <a:moveTo>
                <a:pt x="6703173" y="0"/>
              </a:moveTo>
              <a:lnTo>
                <a:pt x="6703173" y="315159"/>
              </a:lnTo>
              <a:lnTo>
                <a:pt x="0" y="315159"/>
              </a:lnTo>
              <a:lnTo>
                <a:pt x="0" y="596119"/>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07921" y="1929752"/>
        <a:ext cx="336620" cy="6267"/>
      </dsp:txXfrm>
    </dsp:sp>
    <dsp:sp modelId="{950DEF6D-AA73-514D-B884-5ADA157E91E7}">
      <dsp:nvSpPr>
        <dsp:cNvPr id="0" name=""/>
        <dsp:cNvSpPr/>
      </dsp:nvSpPr>
      <dsp:spPr>
        <a:xfrm>
          <a:off x="7365384" y="1705"/>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srgbClr val="FF2F92"/>
              </a:solidFill>
            </a:rPr>
            <a:t>Computational efficiency and usability </a:t>
          </a:r>
          <a:r>
            <a:rPr lang="en-US" sz="1800" kern="1200" baseline="0" dirty="0"/>
            <a:t>of LLMs in an industrial workflow.</a:t>
          </a:r>
          <a:endParaRPr lang="en-US" sz="1800" kern="1200" dirty="0"/>
        </a:p>
      </dsp:txBody>
      <dsp:txXfrm>
        <a:off x="7365384" y="1705"/>
        <a:ext cx="2724867" cy="1634920"/>
      </dsp:txXfrm>
    </dsp:sp>
    <dsp:sp modelId="{470F48C6-2AE3-F947-97C3-BE3DDA108564}">
      <dsp:nvSpPr>
        <dsp:cNvPr id="0" name=""/>
        <dsp:cNvSpPr/>
      </dsp:nvSpPr>
      <dsp:spPr>
        <a:xfrm>
          <a:off x="3385278" y="3035085"/>
          <a:ext cx="596119" cy="91440"/>
        </a:xfrm>
        <a:custGeom>
          <a:avLst/>
          <a:gdLst/>
          <a:ahLst/>
          <a:cxnLst/>
          <a:rect l="0" t="0" r="0" b="0"/>
          <a:pathLst>
            <a:path>
              <a:moveTo>
                <a:pt x="0" y="45720"/>
              </a:moveTo>
              <a:lnTo>
                <a:pt x="59611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7670" y="3077672"/>
        <a:ext cx="31335" cy="6267"/>
      </dsp:txXfrm>
    </dsp:sp>
    <dsp:sp modelId="{AA0697D5-5662-B843-9805-C6FE7441F692}">
      <dsp:nvSpPr>
        <dsp:cNvPr id="0" name=""/>
        <dsp:cNvSpPr/>
      </dsp:nvSpPr>
      <dsp:spPr>
        <a:xfrm>
          <a:off x="662211" y="2263345"/>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889000">
            <a:lnSpc>
              <a:spcPct val="90000"/>
            </a:lnSpc>
            <a:spcBef>
              <a:spcPct val="0"/>
            </a:spcBef>
            <a:spcAft>
              <a:spcPct val="35000"/>
            </a:spcAft>
            <a:buNone/>
          </a:pPr>
          <a:r>
            <a:rPr lang="en-US" sz="2000" kern="1200" baseline="0" dirty="0">
              <a:solidFill>
                <a:srgbClr val="FFFF00"/>
              </a:solidFill>
            </a:rPr>
            <a:t>Business impact:</a:t>
          </a:r>
          <a:endParaRPr lang="en-US" sz="2000" kern="1200" dirty="0">
            <a:solidFill>
              <a:srgbClr val="FFFF00"/>
            </a:solidFill>
          </a:endParaRPr>
        </a:p>
      </dsp:txBody>
      <dsp:txXfrm>
        <a:off x="662211" y="2263345"/>
        <a:ext cx="2724867" cy="1634920"/>
      </dsp:txXfrm>
    </dsp:sp>
    <dsp:sp modelId="{CA1575DF-93C6-CE42-8E40-4695E2523B8A}">
      <dsp:nvSpPr>
        <dsp:cNvPr id="0" name=""/>
        <dsp:cNvSpPr/>
      </dsp:nvSpPr>
      <dsp:spPr>
        <a:xfrm>
          <a:off x="6736865" y="3035085"/>
          <a:ext cx="596119" cy="91440"/>
        </a:xfrm>
        <a:custGeom>
          <a:avLst/>
          <a:gdLst/>
          <a:ahLst/>
          <a:cxnLst/>
          <a:rect l="0" t="0" r="0" b="0"/>
          <a:pathLst>
            <a:path>
              <a:moveTo>
                <a:pt x="0" y="45720"/>
              </a:moveTo>
              <a:lnTo>
                <a:pt x="596119" y="45720"/>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19256" y="3077672"/>
        <a:ext cx="31335" cy="6267"/>
      </dsp:txXfrm>
    </dsp:sp>
    <dsp:sp modelId="{1DA9FD23-5DE8-DD40-B98A-1CA991B9B149}">
      <dsp:nvSpPr>
        <dsp:cNvPr id="0" name=""/>
        <dsp:cNvSpPr/>
      </dsp:nvSpPr>
      <dsp:spPr>
        <a:xfrm>
          <a:off x="4013797" y="2263345"/>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800100">
            <a:lnSpc>
              <a:spcPct val="90000"/>
            </a:lnSpc>
            <a:spcBef>
              <a:spcPct val="0"/>
            </a:spcBef>
            <a:spcAft>
              <a:spcPct val="35000"/>
            </a:spcAft>
            <a:buNone/>
          </a:pPr>
          <a:r>
            <a:rPr lang="en-US" sz="1800" kern="1200" dirty="0"/>
            <a:t>Explore</a:t>
          </a:r>
          <a:r>
            <a:rPr lang="en-US" sz="1800" kern="1200" baseline="0" dirty="0"/>
            <a:t> the usage of </a:t>
          </a:r>
          <a:r>
            <a:rPr lang="en-US" sz="1800" kern="1200" baseline="0" dirty="0">
              <a:solidFill>
                <a:srgbClr val="FF0000"/>
              </a:solidFill>
            </a:rPr>
            <a:t>fore-front LLMs models &amp; techniques</a:t>
          </a:r>
          <a:r>
            <a:rPr lang="en-US" sz="1800" kern="1200" baseline="0" dirty="0"/>
            <a:t> in time series analysis tasks</a:t>
          </a:r>
          <a:endParaRPr lang="en-US" sz="1800" kern="1200" dirty="0"/>
        </a:p>
      </dsp:txBody>
      <dsp:txXfrm>
        <a:off x="4013797" y="2263345"/>
        <a:ext cx="2724867" cy="1634920"/>
      </dsp:txXfrm>
    </dsp:sp>
    <dsp:sp modelId="{087E7CE2-2209-2546-9207-89E3C63ED13E}">
      <dsp:nvSpPr>
        <dsp:cNvPr id="0" name=""/>
        <dsp:cNvSpPr/>
      </dsp:nvSpPr>
      <dsp:spPr>
        <a:xfrm>
          <a:off x="7365384" y="2263345"/>
          <a:ext cx="2724867" cy="1634920"/>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521" tIns="140154" rIns="133521" bIns="140154"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srgbClr val="FF0000"/>
              </a:solidFill>
            </a:rPr>
            <a:t>Reduce manual effort in coding</a:t>
          </a:r>
          <a:r>
            <a:rPr lang="en-US" sz="1800" kern="1200" baseline="0" dirty="0"/>
            <a:t> in industrial applications.</a:t>
          </a:r>
          <a:endParaRPr lang="en-US" sz="1800" kern="1200" dirty="0"/>
        </a:p>
      </dsp:txBody>
      <dsp:txXfrm>
        <a:off x="7365384" y="2263345"/>
        <a:ext cx="2724867" cy="16349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1279ED-FC3F-9B5E-0131-347CA2859B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8D6CA0-BA01-06DD-981F-38B8C833F3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3/10/25</a:t>
            </a:r>
          </a:p>
        </p:txBody>
      </p:sp>
      <p:sp>
        <p:nvSpPr>
          <p:cNvPr id="4" name="Footer Placeholder 3">
            <a:extLst>
              <a:ext uri="{FF2B5EF4-FFF2-40B4-BE49-F238E27FC236}">
                <a16:creationId xmlns:a16="http://schemas.microsoft.com/office/drawing/2014/main" id="{636CBE45-6A64-4AFD-B00E-DF3DE878FE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CB8FEB-EC12-CF61-99CC-E573192F82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12DF17-3485-7B40-A2A6-ECDC88DCBC9D}" type="slidenum">
              <a:rPr lang="en-US" smtClean="0"/>
              <a:t>‹#›</a:t>
            </a:fld>
            <a:endParaRPr lang="en-US"/>
          </a:p>
        </p:txBody>
      </p:sp>
    </p:spTree>
    <p:extLst>
      <p:ext uri="{BB962C8B-B14F-4D97-AF65-F5344CB8AC3E}">
        <p14:creationId xmlns:p14="http://schemas.microsoft.com/office/powerpoint/2010/main" val="25606160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3/10/25</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A2FB6-2A80-7743-BB10-6E10C803DE58}" type="slidenum">
              <a:rPr lang="en-US" smtClean="0"/>
              <a:t>‹#›</a:t>
            </a:fld>
            <a:endParaRPr lang="en-US"/>
          </a:p>
        </p:txBody>
      </p:sp>
    </p:spTree>
    <p:extLst>
      <p:ext uri="{BB962C8B-B14F-4D97-AF65-F5344CB8AC3E}">
        <p14:creationId xmlns:p14="http://schemas.microsoft.com/office/powerpoint/2010/main" val="104679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Hello everyone, today we are presenting our GE Capstone project on leveraging Large Language Models, or LLMs, for multimodal data exploitation and notification generation. The ultimate goal is to simplify industrial workflows by replacing traditional coding with natural language queries, enabling fast prototyping and enhanced data utilization.</a:t>
            </a:r>
          </a:p>
        </p:txBody>
      </p:sp>
    </p:spTree>
    <p:extLst>
      <p:ext uri="{BB962C8B-B14F-4D97-AF65-F5344CB8AC3E}">
        <p14:creationId xmlns:p14="http://schemas.microsoft.com/office/powerpoint/2010/main" val="377164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Let’s first look at the existing work in applying LLMs to time series analysis. Our literature review highlights some key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LLMTIME and TIME-LLM are relatively older models from 2 years ago that make use of pre-existing LLMs models directly, LLMTIME tokenizes time series as text while TIME-LLM uses reprogramming &amp; prompt-as-prefix to align with frozen LLMs;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TIME-MOE and CHRONOS are recently published pre-trained foundation models, with the first one uses MOE structure while the latter one employs tokenization and patching technique, with its Bolt version released in Dec 2024 improving dramatically in inference time and accuracy than its original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The last one basically integrates RAG into time series analysis by building a knowledge base and retrieving data via DTW technique.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Key takeaways are that while LLMs show promise in forecasting, some struggle with arithmetic precision, and most existing work focuses solely on forecasting rather than general time series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Most importantly, most models do not provide prompt-based user interaction and only numerical data is allowed, so we cannot do multi-modal analysis.</a:t>
            </a:r>
          </a:p>
        </p:txBody>
      </p:sp>
    </p:spTree>
    <p:extLst>
      <p:ext uri="{BB962C8B-B14F-4D97-AF65-F5344CB8AC3E}">
        <p14:creationId xmlns:p14="http://schemas.microsoft.com/office/powerpoint/2010/main" val="226535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To address these challenges, we employ a dual-objective approach. First, we explore cutting-edge time series models for forecasting. Second, we develop prompt-based solutions to eliminate the need for coding in real-world applications.</a:t>
            </a:r>
          </a:p>
          <a:p>
            <a:r>
              <a:rPr lang="en-US" i="0" dirty="0">
                <a:effectLst/>
                <a:latin typeface="Helvetica Neue" panose="02000503000000020004" pitchFamily="2" charset="0"/>
              </a:rPr>
              <a:t>We selected the following models:</a:t>
            </a:r>
          </a:p>
          <a:p>
            <a:r>
              <a:rPr lang="en-US" i="0" dirty="0">
                <a:effectLst/>
                <a:latin typeface="Helvetica Neue" panose="02000503000000020004" pitchFamily="2" charset="0"/>
              </a:rPr>
              <a:t>Chronos, Amazon’s time series foundation model; OpenAI o3-mini &amp; the newly released DeepSeek R1 have strong logical reasoning capability; and LangChain Pandas Agent designed for natural language interaction with the agent to write Pandas code.</a:t>
            </a:r>
          </a:p>
          <a:p>
            <a:endParaRPr lang="en-US" i="0" dirty="0">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We benchmark Chronos against Facebook’s Prophet for forecasting, while the other three models are compared against GPT-4o. The 3 core time series tasks we focus on are forecasting, threshold exceedance, and slope calculation.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Dataset we currently use is Predictive Maintenance dataset, which contains operational data as well as maintenance record from 100 machines. Additionally, we’ll test models with datasets from well-established time series data sources like DARTS and Monash.</a:t>
            </a:r>
          </a:p>
        </p:txBody>
      </p:sp>
    </p:spTree>
    <p:extLst>
      <p:ext uri="{BB962C8B-B14F-4D97-AF65-F5344CB8AC3E}">
        <p14:creationId xmlns:p14="http://schemas.microsoft.com/office/powerpoint/2010/main" val="144414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gallery of models we use.</a:t>
            </a:r>
          </a:p>
        </p:txBody>
      </p:sp>
    </p:spTree>
    <p:extLst>
      <p:ext uri="{BB962C8B-B14F-4D97-AF65-F5344CB8AC3E}">
        <p14:creationId xmlns:p14="http://schemas.microsoft.com/office/powerpoint/2010/main" val="1377497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effectLst/>
                <a:latin typeface="Helvetica Neue" panose="02000503000000020004" pitchFamily="2" charset="0"/>
              </a:rPr>
              <a:t>To measure success, we use the following key performance indicators:</a:t>
            </a:r>
          </a:p>
          <a:p>
            <a:r>
              <a:rPr lang="en-US" i="0" dirty="0">
                <a:effectLst/>
                <a:latin typeface="Helvetica Neue" panose="02000503000000020004" pitchFamily="2" charset="0"/>
              </a:rPr>
              <a:t>Except traditional ML metrics like MAE, MAPE, and precision, we also care about model usability, i.e., how user-friendly the model is, as well as its computational efficiency.</a:t>
            </a:r>
          </a:p>
          <a:p>
            <a:endParaRPr lang="en-US" i="0" dirty="0">
              <a:effectLst/>
              <a:latin typeface="Helvetica Neue" panose="02000503000000020004" pitchFamily="2" charset="0"/>
            </a:endParaRPr>
          </a:p>
          <a:p>
            <a:r>
              <a:rPr lang="en-US" i="0" dirty="0">
                <a:effectLst/>
                <a:latin typeface="Helvetica Neue" panose="02000503000000020004" pitchFamily="2" charset="0"/>
              </a:rPr>
              <a:t>From a business perspective, success means reducing manual effort in data analysis and improving predictive maintenance, helping companies optimize asset monitoring and reduce downtime.</a:t>
            </a:r>
          </a:p>
        </p:txBody>
      </p:sp>
    </p:spTree>
    <p:extLst>
      <p:ext uri="{BB962C8B-B14F-4D97-AF65-F5344CB8AC3E}">
        <p14:creationId xmlns:p14="http://schemas.microsoft.com/office/powerpoint/2010/main" val="277944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So far, we have completed our literature review, selected models, and built a data pre-processing and evaluation framework for our three key tasks.</a:t>
            </a:r>
          </a:p>
          <a:p>
            <a:pPr>
              <a:buFont typeface="Arial" panose="020B0604020202020204" pitchFamily="34" charset="0"/>
              <a:buChar char="•"/>
            </a:pPr>
            <a:r>
              <a:rPr lang="en-US" i="0" dirty="0">
                <a:effectLst/>
                <a:latin typeface="Menlo" panose="020B0609030804020204" pitchFamily="49" charset="0"/>
              </a:rPr>
              <a:t> Chronos delivers strong forecasting performance and allows flexible fine-tuning task-specific using either CPU or GPU.</a:t>
            </a:r>
          </a:p>
          <a:p>
            <a:pPr>
              <a:buFont typeface="Arial" panose="020B0604020202020204" pitchFamily="34" charset="0"/>
              <a:buChar char="•"/>
            </a:pPr>
            <a:r>
              <a:rPr lang="en-US" i="0" dirty="0">
                <a:effectLst/>
                <a:latin typeface="Helvetica Neue" panose="02000503000000020004" pitchFamily="2" charset="0"/>
              </a:rPr>
              <a:t> o3-mini performs well in threshold detection but struggles with slope calculations and produces unstable results across different runs.</a:t>
            </a:r>
          </a:p>
          <a:p>
            <a:pPr>
              <a:buFont typeface="Arial" panose="020B0604020202020204" pitchFamily="34" charset="0"/>
              <a:buChar char="•"/>
            </a:pPr>
            <a:r>
              <a:rPr lang="en-US" i="0" dirty="0">
                <a:effectLst/>
                <a:latin typeface="Helvetica Neue" panose="02000503000000020004" pitchFamily="2" charset="0"/>
              </a:rPr>
              <a:t> DeepSeek demonstrates excellent reasoning abilities but has accuracy and speed limitations when handling large-scale datasets.</a:t>
            </a:r>
          </a:p>
          <a:p>
            <a:pPr>
              <a:buFont typeface="Arial" panose="020B0604020202020204" pitchFamily="34" charset="0"/>
              <a:buChar char="•"/>
            </a:pPr>
            <a:r>
              <a:rPr lang="en-US" i="0" dirty="0">
                <a:effectLst/>
                <a:latin typeface="Helvetica Neue" panose="02000503000000020004" pitchFamily="2" charset="0"/>
              </a:rPr>
              <a:t> LangChain works perfectly with numerical data but has difficulty integrating with text-based inputs.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effectLst/>
                <a:latin typeface="Helvetica Neue" panose="02000503000000020004" pitchFamily="2" charset="0"/>
              </a:rPr>
              <a:t>These insights guide our next steps to refine the models and improve efficiency.</a:t>
            </a:r>
          </a:p>
          <a:p>
            <a:endParaRPr lang="en-US" dirty="0"/>
          </a:p>
        </p:txBody>
      </p:sp>
    </p:spTree>
    <p:extLst>
      <p:ext uri="{BB962C8B-B14F-4D97-AF65-F5344CB8AC3E}">
        <p14:creationId xmlns:p14="http://schemas.microsoft.com/office/powerpoint/2010/main" val="2563541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Specifically, </a:t>
            </a:r>
            <a:r>
              <a:rPr lang="en-US" i="0" dirty="0">
                <a:effectLst/>
                <a:latin typeface="Helvetica Neue" panose="02000503000000020004" pitchFamily="2" charset="0"/>
              </a:rPr>
              <a:t>we still face several challenges:</a:t>
            </a:r>
          </a:p>
          <a:p>
            <a:pPr>
              <a:buFont typeface="Arial" panose="020B0604020202020204" pitchFamily="34" charset="0"/>
              <a:buChar char="•"/>
            </a:pPr>
            <a:r>
              <a:rPr lang="en-US" i="0" dirty="0">
                <a:effectLst/>
                <a:latin typeface="Helvetica Neue" panose="02000503000000020004" pitchFamily="2" charset="0"/>
              </a:rPr>
              <a:t> Computational inefficiencies: Some models struggle with large-scale numerical calculations &amp; cannot integrate with text data well.</a:t>
            </a:r>
          </a:p>
          <a:p>
            <a:pPr>
              <a:buFont typeface="Arial" panose="020B0604020202020204" pitchFamily="34" charset="0"/>
              <a:buChar char="•"/>
            </a:pPr>
            <a:r>
              <a:rPr lang="en-US" i="0" dirty="0">
                <a:effectLst/>
                <a:latin typeface="Helvetica Neue" panose="02000503000000020004" pitchFamily="2" charset="0"/>
              </a:rPr>
              <a:t> Prompt sensitivity: Small wording changes in prompts significantly affect model outputs.</a:t>
            </a:r>
          </a:p>
          <a:p>
            <a:pPr>
              <a:buFont typeface="Arial" panose="020B0604020202020204" pitchFamily="34" charset="0"/>
              <a:buChar char="•"/>
            </a:pPr>
            <a:r>
              <a:rPr lang="en-US" i="0" dirty="0">
                <a:effectLst/>
                <a:latin typeface="Helvetica Neue" panose="02000503000000020004" pitchFamily="2" charset="0"/>
              </a:rPr>
              <a:t> Generalizability: Ensuring consistent performance across different datasets.</a:t>
            </a:r>
          </a:p>
          <a:p>
            <a:pPr>
              <a:buFont typeface="Arial" panose="020B0604020202020204" pitchFamily="34" charset="0"/>
              <a:buChar char="•"/>
            </a:pPr>
            <a:endParaRPr lang="en-US" i="1" dirty="0">
              <a:effectLst/>
              <a:latin typeface="Helvetica Neue" panose="02000503000000020004" pitchFamily="2" charset="0"/>
            </a:endParaRPr>
          </a:p>
          <a:p>
            <a:pPr>
              <a:buFont typeface="Arial" panose="020B0604020202020204" pitchFamily="34" charset="0"/>
              <a:buNone/>
            </a:pPr>
            <a:r>
              <a:rPr lang="en-US" i="0" dirty="0">
                <a:effectLst/>
                <a:latin typeface="Helvetica Neue" panose="02000503000000020004" pitchFamily="2" charset="0"/>
              </a:rPr>
              <a:t>Our next steps include:</a:t>
            </a:r>
          </a:p>
          <a:p>
            <a:pPr marL="171450" indent="-171450">
              <a:buFontTx/>
              <a:buChar char="-"/>
            </a:pPr>
            <a:r>
              <a:rPr lang="en-US" i="0" dirty="0">
                <a:effectLst/>
                <a:latin typeface="Helvetica Neue" panose="02000503000000020004" pitchFamily="2" charset="0"/>
              </a:rPr>
              <a:t>Try to test more datasets to verify generalizability;</a:t>
            </a:r>
          </a:p>
          <a:p>
            <a:pPr marL="171450" indent="-171450">
              <a:buFontTx/>
              <a:buChar char="-"/>
            </a:pPr>
            <a:r>
              <a:rPr lang="en-US" i="0" dirty="0">
                <a:effectLst/>
                <a:latin typeface="Helvetica Neue" panose="02000503000000020004" pitchFamily="2" charset="0"/>
              </a:rPr>
              <a:t>Optimize Chronos fine-tuning using GPU;</a:t>
            </a:r>
          </a:p>
          <a:p>
            <a:pPr marL="171450" indent="-171450">
              <a:buFontTx/>
              <a:buChar char="-"/>
            </a:pPr>
            <a:r>
              <a:rPr lang="en-US" i="0" dirty="0">
                <a:effectLst/>
                <a:latin typeface="Helvetica Neue" panose="02000503000000020004" pitchFamily="2" charset="0"/>
              </a:rPr>
              <a:t>Improve execution efficiency and stability for other 3 models and include text data;</a:t>
            </a:r>
          </a:p>
          <a:p>
            <a:pPr marL="171450" indent="-171450">
              <a:buFontTx/>
              <a:buChar char="-"/>
            </a:pPr>
            <a:r>
              <a:rPr lang="en-US" i="0" dirty="0">
                <a:effectLst/>
                <a:latin typeface="Helvetica Neue" panose="02000503000000020004" pitchFamily="2" charset="0"/>
              </a:rPr>
              <a:t>If time permits, explore some other related LLMs techniques like automated data retrieval.</a:t>
            </a:r>
          </a:p>
          <a:p>
            <a:pPr marL="171450" indent="-171450">
              <a:buFontTx/>
              <a:buChar char="-"/>
            </a:pPr>
            <a:endParaRPr lang="en-US" i="0"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605571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7"/>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1"/>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244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5"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5"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5"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63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2154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872588"/>
            <a:ext cx="9302752"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5" y="4372798"/>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983501" y="887859"/>
            <a:ext cx="729184"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66841" y="3120015"/>
            <a:ext cx="7381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8282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3"/>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04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5"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5" y="2367093"/>
            <a:ext cx="329897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5" y="2943357"/>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90" y="2367093"/>
            <a:ext cx="329152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50" y="2943357"/>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9" y="2367093"/>
            <a:ext cx="3304928"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9" y="2943357"/>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3/10/25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632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5"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6" y="4204820"/>
            <a:ext cx="3296409"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6"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6"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2"/>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300" y="4204820"/>
            <a:ext cx="330068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9"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4" y="4781080"/>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3/10/25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1841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5"/>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6810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1" y="609602"/>
            <a:ext cx="2553327"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2"/>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8868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894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890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828565"/>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5" y="3657459"/>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3/10/25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45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6" y="618519"/>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51060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4"/>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619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6" y="618519"/>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5"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5" y="3051014"/>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1" y="3051014"/>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3/10/25</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6364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3/10/25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53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r>
              <a:rPr lang="en-US"/>
              <a:t>3/10/25</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833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3" y="609602"/>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6"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206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6" y="609600"/>
            <a:ext cx="5506157"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72361" y="609601"/>
            <a:ext cx="400780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4"/>
            <a:ext cx="550613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3/10/25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950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6" y="618519"/>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5"/>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7"/>
            <a:ext cx="2743200" cy="365125"/>
          </a:xfrm>
          <a:prstGeom prst="rect">
            <a:avLst/>
          </a:prstGeom>
        </p:spPr>
        <p:txBody>
          <a:bodyPr vert="horz" lIns="91440" tIns="45720" rIns="91440" bIns="45720" rtlCol="0" anchor="ctr"/>
          <a:lstStyle>
            <a:lvl1pPr algn="r">
              <a:defRPr sz="1000">
                <a:solidFill>
                  <a:schemeClr val="tx1"/>
                </a:solidFill>
              </a:defRPr>
            </a:lvl1pPr>
          </a:lstStyle>
          <a:p>
            <a:r>
              <a:rPr lang="en-US"/>
              <a:t>3/10/25</a:t>
            </a:r>
          </a:p>
        </p:txBody>
      </p:sp>
      <p:sp>
        <p:nvSpPr>
          <p:cNvPr id="5" name="Footer Placeholder 4"/>
          <p:cNvSpPr>
            <a:spLocks noGrp="1"/>
          </p:cNvSpPr>
          <p:nvPr>
            <p:ph type="ftr" sz="quarter" idx="3"/>
          </p:nvPr>
        </p:nvSpPr>
        <p:spPr>
          <a:xfrm>
            <a:off x="913775" y="5883277"/>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3" y="5883277"/>
            <a:ext cx="764215"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01838937"/>
      </p:ext>
    </p:extLst>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 id="2147484124" r:id="rId12"/>
    <p:sldLayoutId id="2147484125" r:id="rId13"/>
    <p:sldLayoutId id="2147484126" r:id="rId14"/>
    <p:sldLayoutId id="2147484127" r:id="rId15"/>
    <p:sldLayoutId id="2147484128" r:id="rId16"/>
    <p:sldLayoutId id="2147484129" r:id="rId17"/>
    <p:sldLayoutId id="2147484130"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344" y="-212385"/>
            <a:ext cx="12009120" cy="1596177"/>
          </a:xfrm>
        </p:spPr>
        <p:txBody>
          <a:bodyPr>
            <a:normAutofit/>
          </a:bodyPr>
          <a:lstStyle/>
          <a:p>
            <a:r>
              <a:rPr lang="en-US" sz="2800" b="1" cap="none" dirty="0">
                <a:solidFill>
                  <a:srgbClr val="FFC000"/>
                </a:solidFill>
              </a:rPr>
              <a:t>Problem Statement: Multimodal Data Exploitation and Notification Generation using Large Models (LLMs)</a:t>
            </a:r>
          </a:p>
        </p:txBody>
      </p:sp>
      <p:graphicFrame>
        <p:nvGraphicFramePr>
          <p:cNvPr id="22" name="Content Placeholder 2">
            <a:extLst>
              <a:ext uri="{FF2B5EF4-FFF2-40B4-BE49-F238E27FC236}">
                <a16:creationId xmlns:a16="http://schemas.microsoft.com/office/drawing/2014/main" id="{C6C2C901-FD22-8D8D-E29A-3BAB7FDF78D5}"/>
              </a:ext>
            </a:extLst>
          </p:cNvPr>
          <p:cNvGraphicFramePr>
            <a:graphicFrameLocks noGrp="1"/>
          </p:cNvGraphicFramePr>
          <p:nvPr>
            <p:ph idx="1"/>
            <p:extLst>
              <p:ext uri="{D42A27DB-BD31-4B8C-83A1-F6EECF244321}">
                <p14:modId xmlns:p14="http://schemas.microsoft.com/office/powerpoint/2010/main" val="16793774"/>
              </p:ext>
            </p:extLst>
          </p:nvPr>
        </p:nvGraphicFramePr>
        <p:xfrm>
          <a:off x="-1" y="986090"/>
          <a:ext cx="5374751" cy="5502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6" name="Picture 2" descr="v-model in software diagram of how a v-model works as described below">
            <a:extLst>
              <a:ext uri="{FF2B5EF4-FFF2-40B4-BE49-F238E27FC236}">
                <a16:creationId xmlns:a16="http://schemas.microsoft.com/office/drawing/2014/main" id="{DB5F48EE-A047-FB1B-337E-B11B45E555CD}"/>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l="2234" t="4613" r="3391" b="7630"/>
          <a:stretch/>
        </p:blipFill>
        <p:spPr bwMode="auto">
          <a:xfrm>
            <a:off x="6368611" y="1365894"/>
            <a:ext cx="4980146" cy="3096758"/>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A93372A7-FC76-3C0C-13D9-2DD5F68ED487}"/>
              </a:ext>
            </a:extLst>
          </p:cNvPr>
          <p:cNvSpPr/>
          <p:nvPr/>
        </p:nvSpPr>
        <p:spPr>
          <a:xfrm>
            <a:off x="5467794" y="4571115"/>
            <a:ext cx="515910"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rPr>
              <a:t>To:</a:t>
            </a:r>
          </a:p>
        </p:txBody>
      </p:sp>
      <p:cxnSp>
        <p:nvCxnSpPr>
          <p:cNvPr id="58" name="Straight Arrow Connector 57">
            <a:extLst>
              <a:ext uri="{FF2B5EF4-FFF2-40B4-BE49-F238E27FC236}">
                <a16:creationId xmlns:a16="http://schemas.microsoft.com/office/drawing/2014/main" id="{1758A903-7BEA-3F51-6568-C7258A71F4B4}"/>
              </a:ext>
            </a:extLst>
          </p:cNvPr>
          <p:cNvCxnSpPr>
            <a:cxnSpLocks/>
          </p:cNvCxnSpPr>
          <p:nvPr/>
        </p:nvCxnSpPr>
        <p:spPr>
          <a:xfrm>
            <a:off x="5728645" y="1878985"/>
            <a:ext cx="0" cy="267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03CC6DF-5AA3-30AB-838E-F31512892721}"/>
              </a:ext>
            </a:extLst>
          </p:cNvPr>
          <p:cNvSpPr txBox="1"/>
          <p:nvPr/>
        </p:nvSpPr>
        <p:spPr>
          <a:xfrm>
            <a:off x="5323091" y="5041346"/>
            <a:ext cx="1554817" cy="954107"/>
          </a:xfrm>
          <a:prstGeom prst="rect">
            <a:avLst/>
          </a:prstGeom>
          <a:noFill/>
        </p:spPr>
        <p:txBody>
          <a:bodyPr wrap="square" rtlCol="0">
            <a:spAutoFit/>
          </a:bodyPr>
          <a:lstStyle/>
          <a:p>
            <a:r>
              <a:rPr lang="en-US" sz="1400" dirty="0"/>
              <a:t>{ simple tasks; data exploitation; fast prototyping …}</a:t>
            </a:r>
          </a:p>
        </p:txBody>
      </p:sp>
      <p:sp>
        <p:nvSpPr>
          <p:cNvPr id="61" name="Rectangle 60">
            <a:extLst>
              <a:ext uri="{FF2B5EF4-FFF2-40B4-BE49-F238E27FC236}">
                <a16:creationId xmlns:a16="http://schemas.microsoft.com/office/drawing/2014/main" id="{8132FF31-2E45-006B-2830-1B97D4520DF2}"/>
              </a:ext>
            </a:extLst>
          </p:cNvPr>
          <p:cNvSpPr/>
          <p:nvPr/>
        </p:nvSpPr>
        <p:spPr>
          <a:xfrm>
            <a:off x="5363698" y="1326918"/>
            <a:ext cx="839140" cy="461665"/>
          </a:xfrm>
          <a:prstGeom prst="rect">
            <a:avLst/>
          </a:prstGeom>
          <a:noFill/>
        </p:spPr>
        <p:txBody>
          <a:bodyPr wrap="none" lIns="91440" tIns="45720" rIns="91440" bIns="45720">
            <a:spAutoFit/>
          </a:bodyPr>
          <a:lstStyle/>
          <a:p>
            <a:pPr algn="ctr"/>
            <a:r>
              <a:rPr lang="en-US" sz="2400" dirty="0">
                <a:ln w="0"/>
                <a:effectLst>
                  <a:outerShdw blurRad="38100" dist="19050" dir="2700000" algn="tl" rotWithShape="0">
                    <a:schemeClr val="dk1">
                      <a:alpha val="40000"/>
                    </a:schemeClr>
                  </a:outerShdw>
                </a:effectLst>
              </a:rPr>
              <a:t>From:</a:t>
            </a:r>
          </a:p>
        </p:txBody>
      </p:sp>
      <p:sp>
        <p:nvSpPr>
          <p:cNvPr id="62" name="Rectangle: Rounded Corners 8">
            <a:extLst>
              <a:ext uri="{FF2B5EF4-FFF2-40B4-BE49-F238E27FC236}">
                <a16:creationId xmlns:a16="http://schemas.microsoft.com/office/drawing/2014/main" id="{134F335E-1AF6-2116-BD66-7E80A10A3500}"/>
              </a:ext>
            </a:extLst>
          </p:cNvPr>
          <p:cNvSpPr/>
          <p:nvPr/>
        </p:nvSpPr>
        <p:spPr>
          <a:xfrm>
            <a:off x="6826249" y="4571115"/>
            <a:ext cx="1584820" cy="627462"/>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99E48DF5-A162-B791-DC6F-2392326BBB06}"/>
              </a:ext>
            </a:extLst>
          </p:cNvPr>
          <p:cNvSpPr txBox="1"/>
          <p:nvPr/>
        </p:nvSpPr>
        <p:spPr>
          <a:xfrm>
            <a:off x="6919293" y="4675169"/>
            <a:ext cx="1257395" cy="338554"/>
          </a:xfrm>
          <a:prstGeom prst="rect">
            <a:avLst/>
          </a:prstGeom>
          <a:noFill/>
        </p:spPr>
        <p:txBody>
          <a:bodyPr wrap="none" rtlCol="0">
            <a:spAutoFit/>
          </a:bodyPr>
          <a:lstStyle/>
          <a:p>
            <a:r>
              <a:rPr lang="en-US" sz="1600" dirty="0">
                <a:solidFill>
                  <a:schemeClr val="bg1"/>
                </a:solidFill>
              </a:rPr>
              <a:t>Requirements</a:t>
            </a:r>
          </a:p>
        </p:txBody>
      </p:sp>
      <p:sp>
        <p:nvSpPr>
          <p:cNvPr id="64" name="Rectangle: Rounded Corners 10">
            <a:extLst>
              <a:ext uri="{FF2B5EF4-FFF2-40B4-BE49-F238E27FC236}">
                <a16:creationId xmlns:a16="http://schemas.microsoft.com/office/drawing/2014/main" id="{41CA5E9E-E9F7-F5FE-012A-8E77A9FC74B8}"/>
              </a:ext>
            </a:extLst>
          </p:cNvPr>
          <p:cNvSpPr/>
          <p:nvPr/>
        </p:nvSpPr>
        <p:spPr>
          <a:xfrm>
            <a:off x="7211440" y="5299697"/>
            <a:ext cx="1554817" cy="680449"/>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04D63D3-08FA-1D6A-2920-87193946B080}"/>
              </a:ext>
            </a:extLst>
          </p:cNvPr>
          <p:cNvSpPr txBox="1"/>
          <p:nvPr/>
        </p:nvSpPr>
        <p:spPr>
          <a:xfrm>
            <a:off x="7577743" y="5479511"/>
            <a:ext cx="829779" cy="338554"/>
          </a:xfrm>
          <a:prstGeom prst="rect">
            <a:avLst/>
          </a:prstGeom>
          <a:noFill/>
        </p:spPr>
        <p:txBody>
          <a:bodyPr wrap="none" rtlCol="0">
            <a:spAutoFit/>
          </a:bodyPr>
          <a:lstStyle/>
          <a:p>
            <a:r>
              <a:rPr lang="en-US" sz="1600" dirty="0">
                <a:solidFill>
                  <a:schemeClr val="bg1"/>
                </a:solidFill>
              </a:rPr>
              <a:t>Prompts</a:t>
            </a:r>
          </a:p>
        </p:txBody>
      </p:sp>
      <p:sp>
        <p:nvSpPr>
          <p:cNvPr id="66" name="Rectangle: Rounded Corners 12">
            <a:extLst>
              <a:ext uri="{FF2B5EF4-FFF2-40B4-BE49-F238E27FC236}">
                <a16:creationId xmlns:a16="http://schemas.microsoft.com/office/drawing/2014/main" id="{2A288713-190C-0BA2-8690-D50265478290}"/>
              </a:ext>
            </a:extLst>
          </p:cNvPr>
          <p:cNvSpPr/>
          <p:nvPr/>
        </p:nvSpPr>
        <p:spPr>
          <a:xfrm>
            <a:off x="8192405" y="6024375"/>
            <a:ext cx="1591418" cy="71095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7BE44E81-97C4-223B-F401-A09F2F289DC4}"/>
              </a:ext>
            </a:extLst>
          </p:cNvPr>
          <p:cNvSpPr txBox="1"/>
          <p:nvPr/>
        </p:nvSpPr>
        <p:spPr>
          <a:xfrm>
            <a:off x="8347685" y="6266225"/>
            <a:ext cx="1299971" cy="338554"/>
          </a:xfrm>
          <a:prstGeom prst="rect">
            <a:avLst/>
          </a:prstGeom>
          <a:noFill/>
        </p:spPr>
        <p:txBody>
          <a:bodyPr wrap="none" rtlCol="0">
            <a:spAutoFit/>
          </a:bodyPr>
          <a:lstStyle/>
          <a:p>
            <a:r>
              <a:rPr lang="en-US" sz="1600" dirty="0">
                <a:solidFill>
                  <a:schemeClr val="bg1"/>
                </a:solidFill>
              </a:rPr>
              <a:t>LLMs &amp; Tools*</a:t>
            </a:r>
          </a:p>
        </p:txBody>
      </p:sp>
      <p:sp>
        <p:nvSpPr>
          <p:cNvPr id="68" name="Rectangle: Rounded Corners 17">
            <a:extLst>
              <a:ext uri="{FF2B5EF4-FFF2-40B4-BE49-F238E27FC236}">
                <a16:creationId xmlns:a16="http://schemas.microsoft.com/office/drawing/2014/main" id="{9CF5A32F-D530-CC0C-372B-1B796A20205C}"/>
              </a:ext>
            </a:extLst>
          </p:cNvPr>
          <p:cNvSpPr/>
          <p:nvPr/>
        </p:nvSpPr>
        <p:spPr>
          <a:xfrm>
            <a:off x="9018833" y="5275314"/>
            <a:ext cx="1554817" cy="68044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DDA37CDF-1E12-2EF5-76CE-3910721D9D8E}"/>
              </a:ext>
            </a:extLst>
          </p:cNvPr>
          <p:cNvSpPr txBox="1"/>
          <p:nvPr/>
        </p:nvSpPr>
        <p:spPr>
          <a:xfrm>
            <a:off x="9424569" y="5463773"/>
            <a:ext cx="790216" cy="338554"/>
          </a:xfrm>
          <a:prstGeom prst="rect">
            <a:avLst/>
          </a:prstGeom>
          <a:noFill/>
        </p:spPr>
        <p:txBody>
          <a:bodyPr wrap="none" rtlCol="0">
            <a:spAutoFit/>
          </a:bodyPr>
          <a:lstStyle/>
          <a:p>
            <a:r>
              <a:rPr lang="en-US" sz="1600" dirty="0">
                <a:solidFill>
                  <a:schemeClr val="bg1"/>
                </a:solidFill>
              </a:rPr>
              <a:t>Testing </a:t>
            </a:r>
          </a:p>
        </p:txBody>
      </p:sp>
      <p:sp>
        <p:nvSpPr>
          <p:cNvPr id="70" name="Rectangle: Rounded Corners 19">
            <a:extLst>
              <a:ext uri="{FF2B5EF4-FFF2-40B4-BE49-F238E27FC236}">
                <a16:creationId xmlns:a16="http://schemas.microsoft.com/office/drawing/2014/main" id="{C2115212-E686-3B47-97C4-EC107D68D409}"/>
              </a:ext>
            </a:extLst>
          </p:cNvPr>
          <p:cNvSpPr/>
          <p:nvPr/>
        </p:nvSpPr>
        <p:spPr>
          <a:xfrm>
            <a:off x="9345799" y="4558575"/>
            <a:ext cx="1584819" cy="62746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10970FFF-3DE3-1259-4C44-A0DB15B5B8C1}"/>
              </a:ext>
            </a:extLst>
          </p:cNvPr>
          <p:cNvSpPr txBox="1"/>
          <p:nvPr/>
        </p:nvSpPr>
        <p:spPr>
          <a:xfrm>
            <a:off x="9513936" y="4702792"/>
            <a:ext cx="1178528" cy="338554"/>
          </a:xfrm>
          <a:prstGeom prst="rect">
            <a:avLst/>
          </a:prstGeom>
          <a:noFill/>
        </p:spPr>
        <p:txBody>
          <a:bodyPr wrap="none" rtlCol="0">
            <a:spAutoFit/>
          </a:bodyPr>
          <a:lstStyle/>
          <a:p>
            <a:r>
              <a:rPr lang="en-US" sz="1600" dirty="0">
                <a:solidFill>
                  <a:schemeClr val="bg1"/>
                </a:solidFill>
              </a:rPr>
              <a:t>Acceptance </a:t>
            </a:r>
          </a:p>
        </p:txBody>
      </p:sp>
      <p:sp>
        <p:nvSpPr>
          <p:cNvPr id="72" name="TextBox 71">
            <a:extLst>
              <a:ext uri="{FF2B5EF4-FFF2-40B4-BE49-F238E27FC236}">
                <a16:creationId xmlns:a16="http://schemas.microsoft.com/office/drawing/2014/main" id="{1632BE62-58C9-3F32-E3C7-07630943082A}"/>
              </a:ext>
            </a:extLst>
          </p:cNvPr>
          <p:cNvSpPr txBox="1"/>
          <p:nvPr/>
        </p:nvSpPr>
        <p:spPr>
          <a:xfrm>
            <a:off x="9883556" y="6405522"/>
            <a:ext cx="2249334" cy="307777"/>
          </a:xfrm>
          <a:prstGeom prst="rect">
            <a:avLst/>
          </a:prstGeom>
          <a:noFill/>
        </p:spPr>
        <p:txBody>
          <a:bodyPr wrap="none" rtlCol="0">
            <a:spAutoFit/>
          </a:bodyPr>
          <a:lstStyle/>
          <a:p>
            <a:r>
              <a:rPr lang="en-US" sz="1400" dirty="0"/>
              <a:t>*Minimize / eliminate coding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system&#10;&#10;AI-generated content may be incorrect.">
            <a:extLst>
              <a:ext uri="{FF2B5EF4-FFF2-40B4-BE49-F238E27FC236}">
                <a16:creationId xmlns:a16="http://schemas.microsoft.com/office/drawing/2014/main" id="{66C180E5-0A07-0F85-114E-E41E8EE58D14}"/>
              </a:ext>
            </a:extLst>
          </p:cNvPr>
          <p:cNvPicPr>
            <a:picLocks noChangeAspect="1"/>
          </p:cNvPicPr>
          <p:nvPr/>
        </p:nvPicPr>
        <p:blipFill>
          <a:blip r:embed="rId3"/>
          <a:stretch>
            <a:fillRect/>
          </a:stretch>
        </p:blipFill>
        <p:spPr>
          <a:xfrm>
            <a:off x="6942281" y="1079500"/>
            <a:ext cx="5275119" cy="3568700"/>
          </a:xfrm>
          <a:prstGeom prst="rect">
            <a:avLst/>
          </a:prstGeom>
        </p:spPr>
      </p:pic>
      <p:pic>
        <p:nvPicPr>
          <p:cNvPr id="24" name="Picture 23">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25400" y="981103"/>
            <a:ext cx="7086600" cy="3654396"/>
          </a:xfrm>
        </p:spPr>
        <p:txBody>
          <a:bodyPr>
            <a:noAutofit/>
          </a:bodyPr>
          <a:lstStyle/>
          <a:p>
            <a:pPr marL="0" indent="0">
              <a:lnSpc>
                <a:spcPct val="110000"/>
              </a:lnSpc>
              <a:buNone/>
            </a:pPr>
            <a:r>
              <a:rPr lang="en-US" sz="1800" u="sng" dirty="0">
                <a:solidFill>
                  <a:srgbClr val="FF2F92"/>
                </a:solidFill>
              </a:rPr>
              <a:t>Extensive literature review on LLMs For time series:</a:t>
            </a:r>
          </a:p>
          <a:p>
            <a:pPr marL="0" indent="0">
              <a:lnSpc>
                <a:spcPct val="110000"/>
              </a:lnSpc>
              <a:buNone/>
            </a:pPr>
            <a:r>
              <a:rPr lang="en-US" sz="1800" dirty="0"/>
              <a:t>   - </a:t>
            </a:r>
            <a:r>
              <a:rPr lang="en-US" sz="1800" dirty="0">
                <a:solidFill>
                  <a:srgbClr val="00B050"/>
                </a:solidFill>
              </a:rPr>
              <a:t>LLMTIME</a:t>
            </a:r>
            <a:r>
              <a:rPr lang="en-US" sz="1800" dirty="0"/>
              <a:t>: </a:t>
            </a:r>
            <a:r>
              <a:rPr lang="en-US" sz="1800" cap="none" dirty="0"/>
              <a:t>Tokenize time series as text for zero-shot forecasting</a:t>
            </a:r>
            <a:r>
              <a:rPr lang="en-US" sz="1800" dirty="0"/>
              <a:t>.</a:t>
            </a:r>
          </a:p>
          <a:p>
            <a:pPr marL="0" indent="0">
              <a:lnSpc>
                <a:spcPct val="110000"/>
              </a:lnSpc>
              <a:buNone/>
            </a:pPr>
            <a:r>
              <a:rPr lang="en-US" sz="1800" dirty="0"/>
              <a:t>   - </a:t>
            </a:r>
            <a:r>
              <a:rPr lang="en-US" sz="1800" dirty="0">
                <a:solidFill>
                  <a:srgbClr val="00B050"/>
                </a:solidFill>
              </a:rPr>
              <a:t>TIME-LLM</a:t>
            </a:r>
            <a:r>
              <a:rPr lang="en-US" sz="1800" dirty="0"/>
              <a:t>: </a:t>
            </a:r>
            <a:r>
              <a:rPr lang="en-US" sz="1800" cap="none" dirty="0"/>
              <a:t>Use reprogramming &amp; prompt-as-prefix (pap) to align time series with frozen LLMs.</a:t>
            </a:r>
          </a:p>
          <a:p>
            <a:pPr marL="0" indent="0">
              <a:lnSpc>
                <a:spcPct val="110000"/>
              </a:lnSpc>
              <a:buNone/>
            </a:pPr>
            <a:r>
              <a:rPr lang="en-US" sz="1800" dirty="0"/>
              <a:t>   - </a:t>
            </a:r>
            <a:r>
              <a:rPr lang="en-US" sz="1800" dirty="0">
                <a:solidFill>
                  <a:srgbClr val="00B050"/>
                </a:solidFill>
              </a:rPr>
              <a:t>TIME-</a:t>
            </a:r>
            <a:r>
              <a:rPr lang="en-US" sz="1800" dirty="0" err="1">
                <a:solidFill>
                  <a:srgbClr val="00B050"/>
                </a:solidFill>
              </a:rPr>
              <a:t>MoE</a:t>
            </a:r>
            <a:r>
              <a:rPr lang="en-US" sz="1800" dirty="0"/>
              <a:t>: </a:t>
            </a:r>
            <a:r>
              <a:rPr lang="en-US" sz="1800" cap="none" dirty="0"/>
              <a:t>Biggest TS foundation model w/ MOE, computationally efficient, forecasting with any length, achieves SOTA in many tasks</a:t>
            </a:r>
          </a:p>
          <a:p>
            <a:pPr marL="0" indent="0">
              <a:lnSpc>
                <a:spcPct val="110000"/>
              </a:lnSpc>
              <a:buNone/>
            </a:pPr>
            <a:r>
              <a:rPr lang="en-US" sz="1800" dirty="0"/>
              <a:t>   - </a:t>
            </a:r>
            <a:r>
              <a:rPr lang="en-US" sz="1800" dirty="0">
                <a:solidFill>
                  <a:srgbClr val="00B050"/>
                </a:solidFill>
              </a:rPr>
              <a:t>CHRONOS</a:t>
            </a:r>
            <a:r>
              <a:rPr lang="en-US" sz="1800" dirty="0"/>
              <a:t>: </a:t>
            </a:r>
            <a:r>
              <a:rPr lang="en-US" sz="1800" cap="none" dirty="0"/>
              <a:t>Amazon’s TS-FM, Scaling &amp; Tokenize time data as patch, train on T-5 LLM architecture; data augmentation strategy</a:t>
            </a:r>
          </a:p>
          <a:p>
            <a:pPr marL="0" indent="0">
              <a:lnSpc>
                <a:spcPct val="110000"/>
              </a:lnSpc>
              <a:buNone/>
            </a:pPr>
            <a:r>
              <a:rPr lang="en-US" sz="1800" dirty="0"/>
              <a:t>   - </a:t>
            </a:r>
            <a:r>
              <a:rPr lang="en-US" sz="1800" dirty="0">
                <a:solidFill>
                  <a:srgbClr val="00B050"/>
                </a:solidFill>
              </a:rPr>
              <a:t>TIMERAG</a:t>
            </a:r>
            <a:r>
              <a:rPr lang="en-US" sz="1800" dirty="0"/>
              <a:t>: </a:t>
            </a:r>
            <a:r>
              <a:rPr lang="en-US" sz="1800" cap="none" dirty="0"/>
              <a:t>Segment &amp; Cluster TS Data, Build Knowledge Base, Retrieval By Dynamic Time Warping (DTW)</a:t>
            </a:r>
          </a:p>
        </p:txBody>
      </p:sp>
      <p:sp>
        <p:nvSpPr>
          <p:cNvPr id="2" name="Title 1"/>
          <p:cNvSpPr>
            <a:spLocks noGrp="1"/>
          </p:cNvSpPr>
          <p:nvPr>
            <p:ph type="title"/>
          </p:nvPr>
        </p:nvSpPr>
        <p:spPr>
          <a:xfrm>
            <a:off x="2565364" y="31805"/>
            <a:ext cx="7480336" cy="755596"/>
          </a:xfrm>
        </p:spPr>
        <p:txBody>
          <a:bodyPr>
            <a:normAutofit/>
          </a:bodyPr>
          <a:lstStyle/>
          <a:p>
            <a:r>
              <a:rPr lang="en-US" dirty="0"/>
              <a:t>Existing Work and Background</a:t>
            </a:r>
          </a:p>
        </p:txBody>
      </p:sp>
      <p:sp>
        <p:nvSpPr>
          <p:cNvPr id="9" name="TextBox 8">
            <a:extLst>
              <a:ext uri="{FF2B5EF4-FFF2-40B4-BE49-F238E27FC236}">
                <a16:creationId xmlns:a16="http://schemas.microsoft.com/office/drawing/2014/main" id="{51F8C583-AD89-77DF-3E36-2F0C06EF313D}"/>
              </a:ext>
            </a:extLst>
          </p:cNvPr>
          <p:cNvSpPr txBox="1"/>
          <p:nvPr/>
        </p:nvSpPr>
        <p:spPr>
          <a:xfrm>
            <a:off x="0" y="4778402"/>
            <a:ext cx="11696700" cy="1977464"/>
          </a:xfrm>
          <a:prstGeom prst="rect">
            <a:avLst/>
          </a:prstGeom>
          <a:noFill/>
        </p:spPr>
        <p:txBody>
          <a:bodyPr wrap="square" rtlCol="0">
            <a:spAutoFit/>
          </a:bodyPr>
          <a:lstStyle/>
          <a:p>
            <a:pPr>
              <a:lnSpc>
                <a:spcPct val="110000"/>
              </a:lnSpc>
            </a:pPr>
            <a:r>
              <a:rPr lang="en-US" sz="1900" u="sng" dirty="0">
                <a:solidFill>
                  <a:srgbClr val="FF2F92"/>
                </a:solidFill>
              </a:rPr>
              <a:t>Key takeaways:</a:t>
            </a:r>
          </a:p>
          <a:p>
            <a:pPr marL="0" indent="0">
              <a:lnSpc>
                <a:spcPct val="110000"/>
              </a:lnSpc>
              <a:buNone/>
            </a:pPr>
            <a:r>
              <a:rPr lang="en-US" sz="1900" cap="none" dirty="0"/>
              <a:t>   - LLMs Are </a:t>
            </a:r>
            <a:r>
              <a:rPr lang="en-US" sz="1900" cap="none" dirty="0">
                <a:solidFill>
                  <a:srgbClr val="00B0F0"/>
                </a:solidFill>
              </a:rPr>
              <a:t>Promising</a:t>
            </a:r>
            <a:r>
              <a:rPr lang="en-US" sz="1900" cap="none" dirty="0"/>
              <a:t> For Time Series Forecasting But Some Face Challenges In </a:t>
            </a:r>
            <a:r>
              <a:rPr lang="en-US" sz="1900" cap="none" dirty="0">
                <a:solidFill>
                  <a:srgbClr val="FF0000"/>
                </a:solidFill>
              </a:rPr>
              <a:t>Arithmetic Precision</a:t>
            </a:r>
            <a:endParaRPr lang="en-US" sz="1900" cap="none" dirty="0"/>
          </a:p>
          <a:p>
            <a:pPr marL="0" indent="0">
              <a:lnSpc>
                <a:spcPct val="110000"/>
              </a:lnSpc>
              <a:buNone/>
            </a:pPr>
            <a:r>
              <a:rPr lang="en-US" sz="1900" cap="none" dirty="0"/>
              <a:t>   - Most LLMs Models </a:t>
            </a:r>
            <a:r>
              <a:rPr lang="en-US" sz="1900" cap="none" dirty="0">
                <a:solidFill>
                  <a:srgbClr val="00B0F0"/>
                </a:solidFill>
              </a:rPr>
              <a:t>ONLY Focus On ONE TASK, mainly Forecasting</a:t>
            </a:r>
            <a:r>
              <a:rPr lang="en-US" sz="1900" cap="none" dirty="0"/>
              <a:t>; Few Works Explore </a:t>
            </a:r>
            <a:r>
              <a:rPr lang="en-US" sz="1900" cap="none" dirty="0">
                <a:solidFill>
                  <a:srgbClr val="FF0000"/>
                </a:solidFill>
              </a:rPr>
              <a:t>General Time Series Analysis</a:t>
            </a:r>
            <a:endParaRPr lang="en-US" sz="1900" cap="none" dirty="0"/>
          </a:p>
          <a:p>
            <a:pPr marL="0" indent="0">
              <a:lnSpc>
                <a:spcPct val="110000"/>
              </a:lnSpc>
              <a:buNone/>
            </a:pPr>
            <a:r>
              <a:rPr lang="en-US" sz="1900" cap="none" dirty="0"/>
              <a:t>   - Most </a:t>
            </a:r>
            <a:r>
              <a:rPr lang="en-US" sz="1900" cap="none" dirty="0">
                <a:solidFill>
                  <a:srgbClr val="FF0000"/>
                </a:solidFill>
              </a:rPr>
              <a:t>DO NOT Provide Prompt-based User Interaction </a:t>
            </a:r>
            <a:r>
              <a:rPr lang="en-US" sz="1900" cap="none" dirty="0"/>
              <a:t>– ONLY Numerical Data ALLOWED – </a:t>
            </a:r>
            <a:r>
              <a:rPr lang="en-US" sz="1900" cap="none" dirty="0">
                <a:solidFill>
                  <a:srgbClr val="FF0000"/>
                </a:solidFill>
              </a:rPr>
              <a:t>CANNOT DO Multi-Modal Analysis</a:t>
            </a:r>
          </a:p>
          <a:p>
            <a:endParaRPr lang="en-US"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1499" y="0"/>
            <a:ext cx="4293533" cy="791640"/>
          </a:xfrm>
        </p:spPr>
        <p:txBody>
          <a:bodyPr/>
          <a:lstStyle/>
          <a:p>
            <a:r>
              <a:rPr lang="en-US" dirty="0"/>
              <a:t>Approach</a:t>
            </a:r>
          </a:p>
        </p:txBody>
      </p:sp>
      <p:sp>
        <p:nvSpPr>
          <p:cNvPr id="3" name="Content Placeholder 2"/>
          <p:cNvSpPr>
            <a:spLocks noGrp="1"/>
          </p:cNvSpPr>
          <p:nvPr>
            <p:ph idx="1"/>
          </p:nvPr>
        </p:nvSpPr>
        <p:spPr>
          <a:xfrm>
            <a:off x="508000" y="673100"/>
            <a:ext cx="11023600" cy="5948037"/>
          </a:xfrm>
        </p:spPr>
        <p:txBody>
          <a:bodyPr>
            <a:normAutofit/>
          </a:bodyPr>
          <a:lstStyle/>
          <a:p>
            <a:r>
              <a:rPr lang="en-US" sz="2100" dirty="0">
                <a:solidFill>
                  <a:srgbClr val="FFC000"/>
                </a:solidFill>
              </a:rPr>
              <a:t>Dual-objective approach</a:t>
            </a:r>
            <a:r>
              <a:rPr lang="en-US" sz="2100" dirty="0"/>
              <a:t>:</a:t>
            </a:r>
          </a:p>
          <a:p>
            <a:pPr marL="0" indent="0">
              <a:buNone/>
            </a:pPr>
            <a:r>
              <a:rPr lang="en-US" sz="2100" dirty="0"/>
              <a:t>   </a:t>
            </a:r>
            <a:r>
              <a:rPr lang="en-US" sz="2100" cap="none" dirty="0"/>
              <a:t>- </a:t>
            </a:r>
            <a:r>
              <a:rPr lang="en-US" sz="2100" u="sng" cap="none" dirty="0">
                <a:solidFill>
                  <a:srgbClr val="FF0000"/>
                </a:solidFill>
              </a:rPr>
              <a:t>Leverage cutting-edge LLM-based time series models (Chronos) for forecasting.</a:t>
            </a:r>
          </a:p>
          <a:p>
            <a:pPr marL="0" indent="0">
              <a:buNone/>
            </a:pPr>
            <a:r>
              <a:rPr lang="en-US" sz="2100" cap="none" dirty="0"/>
              <a:t>   - </a:t>
            </a:r>
            <a:r>
              <a:rPr lang="en-US" sz="2100" u="sng" cap="none" dirty="0">
                <a:solidFill>
                  <a:srgbClr val="FF0000"/>
                </a:solidFill>
              </a:rPr>
              <a:t>Develop prompt-based solutions (other 3 LLMs) to bypass coding for real-world applications.</a:t>
            </a:r>
          </a:p>
          <a:p>
            <a:r>
              <a:rPr lang="en-US" sz="2100" dirty="0">
                <a:solidFill>
                  <a:srgbClr val="FFC000"/>
                </a:solidFill>
              </a:rPr>
              <a:t>Selected models</a:t>
            </a:r>
            <a:r>
              <a:rPr lang="en-US" sz="2100" dirty="0"/>
              <a:t>: </a:t>
            </a:r>
            <a:r>
              <a:rPr lang="en-US" sz="2100" cap="none" dirty="0"/>
              <a:t>Chronos (Amazon), OpenAI o3-mini, DeepSeek R1, LangChain Pandas Agent.</a:t>
            </a:r>
            <a:endParaRPr lang="en-US" sz="2100" dirty="0"/>
          </a:p>
          <a:p>
            <a:r>
              <a:rPr lang="en-US" sz="2100" cap="none" dirty="0">
                <a:solidFill>
                  <a:srgbClr val="FFC000"/>
                </a:solidFill>
              </a:rPr>
              <a:t>BENCHMARKING</a:t>
            </a:r>
            <a:r>
              <a:rPr lang="en-US" sz="2100" cap="none" dirty="0"/>
              <a:t>: Chronos against Facebook </a:t>
            </a:r>
            <a:r>
              <a:rPr lang="en-US" sz="2100" cap="none" dirty="0">
                <a:solidFill>
                  <a:srgbClr val="00B050"/>
                </a:solidFill>
              </a:rPr>
              <a:t>Prophet</a:t>
            </a:r>
            <a:r>
              <a:rPr lang="en-US" sz="2100" cap="none" dirty="0"/>
              <a:t>, a popular time series model. Other 3 LLM models against </a:t>
            </a:r>
            <a:r>
              <a:rPr lang="en-US" sz="2100" cap="none" dirty="0">
                <a:solidFill>
                  <a:srgbClr val="00B050"/>
                </a:solidFill>
              </a:rPr>
              <a:t>GPT 4o</a:t>
            </a:r>
            <a:r>
              <a:rPr lang="en-US" sz="2100" cap="none" dirty="0"/>
              <a:t>.</a:t>
            </a:r>
          </a:p>
          <a:p>
            <a:r>
              <a:rPr lang="en-US" sz="2100" dirty="0">
                <a:solidFill>
                  <a:srgbClr val="FFC000"/>
                </a:solidFill>
              </a:rPr>
              <a:t>3 Time series TASKS: </a:t>
            </a:r>
            <a:r>
              <a:rPr lang="en-US" sz="2100" cap="none" dirty="0">
                <a:solidFill>
                  <a:srgbClr val="00B0F0"/>
                </a:solidFill>
              </a:rPr>
              <a:t>Forecasting</a:t>
            </a:r>
            <a:r>
              <a:rPr lang="en-US" sz="2100" cap="none" dirty="0"/>
              <a:t> (predict future value); </a:t>
            </a:r>
            <a:r>
              <a:rPr lang="en-US" sz="2100" cap="none" dirty="0">
                <a:solidFill>
                  <a:srgbClr val="00B0F0"/>
                </a:solidFill>
              </a:rPr>
              <a:t>Threshold Exceedance </a:t>
            </a:r>
            <a:r>
              <a:rPr lang="en-US" sz="2100" cap="none" dirty="0"/>
              <a:t>(detect values cross threshold for anomaly detection); </a:t>
            </a:r>
            <a:r>
              <a:rPr lang="en-US" sz="2100" cap="none" dirty="0">
                <a:solidFill>
                  <a:srgbClr val="00B0F0"/>
                </a:solidFill>
              </a:rPr>
              <a:t>Slope Calculation </a:t>
            </a:r>
            <a:r>
              <a:rPr lang="en-US" sz="2100" cap="none" dirty="0"/>
              <a:t>(determine rate of change over time interval)</a:t>
            </a:r>
            <a:endParaRPr lang="en-US" sz="2100" dirty="0"/>
          </a:p>
          <a:p>
            <a:r>
              <a:rPr lang="en-US" sz="2100" dirty="0">
                <a:solidFill>
                  <a:srgbClr val="FFC000"/>
                </a:solidFill>
              </a:rPr>
              <a:t>Data sources</a:t>
            </a:r>
            <a:r>
              <a:rPr lang="en-US" sz="2100" dirty="0"/>
              <a:t>: </a:t>
            </a:r>
            <a:r>
              <a:rPr lang="en-US" sz="2100" cap="none" dirty="0">
                <a:solidFill>
                  <a:srgbClr val="00B0F0"/>
                </a:solidFill>
              </a:rPr>
              <a:t>Microsoft Azure Predictive Maintenance dataset </a:t>
            </a:r>
            <a:r>
              <a:rPr lang="en-US" sz="2100" cap="none" dirty="0"/>
              <a:t>– contains operating conditions (volt, pressure, vibration, rotate) for 100 machines, 876k data points in total; machine maintenance history; machine failure &amp; error record. </a:t>
            </a:r>
          </a:p>
          <a:p>
            <a:pPr marL="0" indent="0">
              <a:buNone/>
            </a:pPr>
            <a:r>
              <a:rPr lang="en-US" sz="2100" cap="none" dirty="0"/>
              <a:t>   Other datasets from </a:t>
            </a:r>
            <a:r>
              <a:rPr lang="en-US" sz="2100" cap="none" dirty="0">
                <a:solidFill>
                  <a:srgbClr val="00B0F0"/>
                </a:solidFill>
              </a:rPr>
              <a:t>DARTS, MONASH, UCI ML REPO </a:t>
            </a:r>
            <a:r>
              <a:rPr lang="en-US" sz="2100" cap="none" dirty="0"/>
              <a:t>are selected for further test &amp; evaluation.</a:t>
            </a:r>
          </a:p>
          <a:p>
            <a:pPr marL="0" indent="0">
              <a:buNone/>
            </a:pPr>
            <a:endParaRPr lang="en-US" cap="none"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A diagram of a training&#10;&#10;AI-generated content may be incorrect.">
            <a:extLst>
              <a:ext uri="{FF2B5EF4-FFF2-40B4-BE49-F238E27FC236}">
                <a16:creationId xmlns:a16="http://schemas.microsoft.com/office/drawing/2014/main" id="{900D7E28-55E2-791A-EC4B-970173E0406F}"/>
              </a:ext>
            </a:extLst>
          </p:cNvPr>
          <p:cNvPicPr>
            <a:picLocks noChangeAspect="1"/>
          </p:cNvPicPr>
          <p:nvPr/>
        </p:nvPicPr>
        <p:blipFill>
          <a:blip r:embed="rId5"/>
          <a:stretch>
            <a:fillRect/>
          </a:stretch>
        </p:blipFill>
        <p:spPr>
          <a:xfrm>
            <a:off x="-1" y="2623001"/>
            <a:ext cx="7091657" cy="3774318"/>
          </a:xfrm>
          <a:prstGeom prst="rect">
            <a:avLst/>
          </a:prstGeom>
        </p:spPr>
      </p:pic>
      <p:pic>
        <p:nvPicPr>
          <p:cNvPr id="9" name="Picture 8" descr="A purple and white text&#10;&#10;AI-generated content may be incorrect.">
            <a:extLst>
              <a:ext uri="{FF2B5EF4-FFF2-40B4-BE49-F238E27FC236}">
                <a16:creationId xmlns:a16="http://schemas.microsoft.com/office/drawing/2014/main" id="{1A8967FB-3E4E-30B7-0811-00B4FA5A45BC}"/>
              </a:ext>
            </a:extLst>
          </p:cNvPr>
          <p:cNvPicPr>
            <a:picLocks noChangeAspect="1"/>
          </p:cNvPicPr>
          <p:nvPr/>
        </p:nvPicPr>
        <p:blipFill>
          <a:blip r:embed="rId6"/>
          <a:stretch>
            <a:fillRect/>
          </a:stretch>
        </p:blipFill>
        <p:spPr>
          <a:xfrm>
            <a:off x="1331420" y="1662563"/>
            <a:ext cx="4033838" cy="960437"/>
          </a:xfrm>
          <a:prstGeom prst="rect">
            <a:avLst/>
          </a:prstGeom>
        </p:spPr>
      </p:pic>
      <p:pic>
        <p:nvPicPr>
          <p:cNvPr id="13" name="Picture 12">
            <a:extLst>
              <a:ext uri="{FF2B5EF4-FFF2-40B4-BE49-F238E27FC236}">
                <a16:creationId xmlns:a16="http://schemas.microsoft.com/office/drawing/2014/main" id="{5AF162E9-9EB3-C096-06DC-0BF108F06F0C}"/>
              </a:ext>
            </a:extLst>
          </p:cNvPr>
          <p:cNvPicPr>
            <a:picLocks noChangeAspect="1"/>
          </p:cNvPicPr>
          <p:nvPr/>
        </p:nvPicPr>
        <p:blipFill>
          <a:blip r:embed="rId7"/>
          <a:stretch>
            <a:fillRect/>
          </a:stretch>
        </p:blipFill>
        <p:spPr>
          <a:xfrm>
            <a:off x="6349532" y="71328"/>
            <a:ext cx="1511300" cy="444500"/>
          </a:xfrm>
          <a:prstGeom prst="rect">
            <a:avLst/>
          </a:prstGeom>
        </p:spPr>
      </p:pic>
      <p:pic>
        <p:nvPicPr>
          <p:cNvPr id="17" name="Picture 16" descr="A blue and black text&#10;&#10;AI-generated content may be incorrect.">
            <a:extLst>
              <a:ext uri="{FF2B5EF4-FFF2-40B4-BE49-F238E27FC236}">
                <a16:creationId xmlns:a16="http://schemas.microsoft.com/office/drawing/2014/main" id="{B183F9EC-E759-080D-294C-5C58430D7A0A}"/>
              </a:ext>
            </a:extLst>
          </p:cNvPr>
          <p:cNvPicPr>
            <a:picLocks noChangeAspect="1"/>
          </p:cNvPicPr>
          <p:nvPr/>
        </p:nvPicPr>
        <p:blipFill>
          <a:blip r:embed="rId8"/>
          <a:stretch>
            <a:fillRect/>
          </a:stretch>
        </p:blipFill>
        <p:spPr>
          <a:xfrm>
            <a:off x="5520145" y="460681"/>
            <a:ext cx="2802886" cy="1028582"/>
          </a:xfrm>
          <a:prstGeom prst="rect">
            <a:avLst/>
          </a:prstGeom>
        </p:spPr>
      </p:pic>
      <p:pic>
        <p:nvPicPr>
          <p:cNvPr id="25" name="Picture 24" descr="A black background with white text&#10;&#10;AI-generated content may be incorrect.">
            <a:extLst>
              <a:ext uri="{FF2B5EF4-FFF2-40B4-BE49-F238E27FC236}">
                <a16:creationId xmlns:a16="http://schemas.microsoft.com/office/drawing/2014/main" id="{CC585C82-6395-EFF5-C021-D0E9648B0E14}"/>
              </a:ext>
            </a:extLst>
          </p:cNvPr>
          <p:cNvPicPr>
            <a:picLocks noChangeAspect="1"/>
          </p:cNvPicPr>
          <p:nvPr/>
        </p:nvPicPr>
        <p:blipFill>
          <a:blip r:embed="rId9"/>
          <a:stretch>
            <a:fillRect/>
          </a:stretch>
        </p:blipFill>
        <p:spPr>
          <a:xfrm>
            <a:off x="7025585" y="1969481"/>
            <a:ext cx="4585373" cy="1429356"/>
          </a:xfrm>
          <a:prstGeom prst="rect">
            <a:avLst/>
          </a:prstGeom>
        </p:spPr>
      </p:pic>
      <p:pic>
        <p:nvPicPr>
          <p:cNvPr id="27" name="Picture 26" descr="A black and white logo&#10;&#10;AI-generated content may be incorrect.">
            <a:extLst>
              <a:ext uri="{FF2B5EF4-FFF2-40B4-BE49-F238E27FC236}">
                <a16:creationId xmlns:a16="http://schemas.microsoft.com/office/drawing/2014/main" id="{338F6633-8A90-DF4A-DA3B-9CB70DAA300D}"/>
              </a:ext>
            </a:extLst>
          </p:cNvPr>
          <p:cNvPicPr>
            <a:picLocks noChangeAspect="1"/>
          </p:cNvPicPr>
          <p:nvPr/>
        </p:nvPicPr>
        <p:blipFill>
          <a:blip r:embed="rId10"/>
          <a:stretch>
            <a:fillRect/>
          </a:stretch>
        </p:blipFill>
        <p:spPr>
          <a:xfrm>
            <a:off x="7747716" y="4423678"/>
            <a:ext cx="4515681" cy="629151"/>
          </a:xfrm>
          <a:prstGeom prst="rect">
            <a:avLst/>
          </a:prstGeom>
        </p:spPr>
      </p:pic>
      <p:pic>
        <p:nvPicPr>
          <p:cNvPr id="29" name="Picture 28" descr="A white text on a black background&#10;&#10;AI-generated content may be incorrect.">
            <a:extLst>
              <a:ext uri="{FF2B5EF4-FFF2-40B4-BE49-F238E27FC236}">
                <a16:creationId xmlns:a16="http://schemas.microsoft.com/office/drawing/2014/main" id="{FF2D1CA8-5D40-AA9E-A53F-D9B005947E2B}"/>
              </a:ext>
            </a:extLst>
          </p:cNvPr>
          <p:cNvPicPr>
            <a:picLocks noChangeAspect="1"/>
          </p:cNvPicPr>
          <p:nvPr/>
        </p:nvPicPr>
        <p:blipFill>
          <a:blip r:embed="rId11"/>
          <a:stretch>
            <a:fillRect/>
          </a:stretch>
        </p:blipFill>
        <p:spPr>
          <a:xfrm>
            <a:off x="8927512" y="5053742"/>
            <a:ext cx="3175715" cy="629151"/>
          </a:xfrm>
          <a:prstGeom prst="rect">
            <a:avLst/>
          </a:prstGeom>
        </p:spPr>
      </p:pic>
    </p:spTree>
    <p:extLst>
      <p:ext uri="{BB962C8B-B14F-4D97-AF65-F5344CB8AC3E}">
        <p14:creationId xmlns:p14="http://schemas.microsoft.com/office/powerpoint/2010/main" val="3748297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596177"/>
          </a:xfrm>
        </p:spPr>
        <p:txBody>
          <a:bodyPr>
            <a:normAutofit/>
          </a:bodyPr>
          <a:lstStyle/>
          <a:p>
            <a:r>
              <a:t>What Does Success Look Like?</a:t>
            </a:r>
          </a:p>
        </p:txBody>
      </p:sp>
      <p:graphicFrame>
        <p:nvGraphicFramePr>
          <p:cNvPr id="5" name="Content Placeholder 2">
            <a:extLst>
              <a:ext uri="{FF2B5EF4-FFF2-40B4-BE49-F238E27FC236}">
                <a16:creationId xmlns:a16="http://schemas.microsoft.com/office/drawing/2014/main" id="{03BBD865-BA22-AC49-1C20-18786A925559}"/>
              </a:ext>
            </a:extLst>
          </p:cNvPr>
          <p:cNvGraphicFramePr>
            <a:graphicFrameLocks noGrp="1"/>
          </p:cNvGraphicFramePr>
          <p:nvPr>
            <p:ph idx="1"/>
            <p:extLst>
              <p:ext uri="{D42A27DB-BD31-4B8C-83A1-F6EECF244321}">
                <p14:modId xmlns:p14="http://schemas.microsoft.com/office/powerpoint/2010/main" val="1463897780"/>
              </p:ext>
            </p:extLst>
          </p:nvPr>
        </p:nvGraphicFramePr>
        <p:xfrm>
          <a:off x="815247" y="2038120"/>
          <a:ext cx="10752463" cy="3899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72E7D321-920F-B948-0AA9-5C048E8A731C}"/>
              </a:ext>
            </a:extLst>
          </p:cNvPr>
          <p:cNvPicPr>
            <a:picLocks noChangeAspect="1"/>
          </p:cNvPicPr>
          <p:nvPr/>
        </p:nvPicPr>
        <p:blipFill>
          <a:blip r:embed="rId3"/>
          <a:srcRect t="1220" b="14510"/>
          <a:stretch/>
        </p:blipFill>
        <p:spPr>
          <a:xfrm>
            <a:off x="20" y="2754"/>
            <a:ext cx="12191980" cy="6858000"/>
          </a:xfrm>
          <a:prstGeom prst="rect">
            <a:avLst/>
          </a:prstGeom>
        </p:spPr>
      </p:pic>
      <p:sp>
        <p:nvSpPr>
          <p:cNvPr id="9" name="Rectangle 8">
            <a:extLst>
              <a:ext uri="{FF2B5EF4-FFF2-40B4-BE49-F238E27FC236}">
                <a16:creationId xmlns:a16="http://schemas.microsoft.com/office/drawing/2014/main" id="{23E246C7-AE23-4B78-B596-A021E638F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54"/>
            <a:ext cx="12192000" cy="6858000"/>
          </a:xfrm>
          <a:prstGeom prst="rect">
            <a:avLst/>
          </a:prstGeom>
          <a:gradFill>
            <a:gsLst>
              <a:gs pos="10000">
                <a:schemeClr val="bg1">
                  <a:alpha val="75000"/>
                </a:schemeClr>
              </a:gs>
              <a:gs pos="85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88652C-EA91-4836-8F81-08E05C74EB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831335" y="0"/>
            <a:ext cx="6364703" cy="681774"/>
          </a:xfrm>
        </p:spPr>
        <p:txBody>
          <a:bodyPr>
            <a:normAutofit/>
          </a:bodyPr>
          <a:lstStyle/>
          <a:p>
            <a:r>
              <a:rPr dirty="0"/>
              <a:t>Progress So Far</a:t>
            </a:r>
          </a:p>
        </p:txBody>
      </p:sp>
      <p:sp>
        <p:nvSpPr>
          <p:cNvPr id="3" name="Content Placeholder 2"/>
          <p:cNvSpPr>
            <a:spLocks noGrp="1"/>
          </p:cNvSpPr>
          <p:nvPr>
            <p:ph idx="1"/>
          </p:nvPr>
        </p:nvSpPr>
        <p:spPr>
          <a:xfrm>
            <a:off x="815247" y="773936"/>
            <a:ext cx="10862633" cy="5880252"/>
          </a:xfrm>
        </p:spPr>
        <p:txBody>
          <a:bodyPr>
            <a:noAutofit/>
          </a:bodyPr>
          <a:lstStyle/>
          <a:p>
            <a:r>
              <a:rPr lang="en-US" sz="2100" cap="none" dirty="0"/>
              <a:t>Conducted extensive </a:t>
            </a:r>
            <a:r>
              <a:rPr lang="en-US" sz="2100" cap="none" dirty="0">
                <a:solidFill>
                  <a:srgbClr val="FFC000"/>
                </a:solidFill>
              </a:rPr>
              <a:t>literature review &amp; background research</a:t>
            </a:r>
            <a:r>
              <a:rPr lang="en-US" sz="2100" cap="none" dirty="0"/>
              <a:t>.</a:t>
            </a:r>
            <a:endParaRPr lang="en-US" sz="2100" cap="none" dirty="0">
              <a:solidFill>
                <a:srgbClr val="FFC000"/>
              </a:solidFill>
            </a:endParaRPr>
          </a:p>
          <a:p>
            <a:r>
              <a:rPr lang="en-US" sz="2100" cap="none" dirty="0">
                <a:solidFill>
                  <a:srgbClr val="FFC000"/>
                </a:solidFill>
              </a:rPr>
              <a:t>Selected and tested multiple LLMs-based models </a:t>
            </a:r>
            <a:r>
              <a:rPr lang="en-US" sz="2100" cap="none" dirty="0"/>
              <a:t>for time series analysis.</a:t>
            </a:r>
          </a:p>
          <a:p>
            <a:r>
              <a:rPr lang="en-US" sz="2100" cap="none" dirty="0"/>
              <a:t>Developed</a:t>
            </a:r>
            <a:r>
              <a:rPr lang="en-US" sz="2100" cap="none" dirty="0">
                <a:solidFill>
                  <a:srgbClr val="FFC000"/>
                </a:solidFill>
              </a:rPr>
              <a:t> data pre-processing and model evaluation framework </a:t>
            </a:r>
            <a:r>
              <a:rPr lang="en-US" sz="2100" cap="none" dirty="0"/>
              <a:t>for all three tasks.</a:t>
            </a:r>
          </a:p>
          <a:p>
            <a:r>
              <a:rPr lang="en-US" sz="2100" cap="none" dirty="0">
                <a:solidFill>
                  <a:srgbClr val="00B050"/>
                </a:solidFill>
              </a:rPr>
              <a:t>Initial Test</a:t>
            </a:r>
            <a:r>
              <a:rPr lang="en-US" sz="2100" cap="none" dirty="0"/>
              <a:t>:</a:t>
            </a:r>
          </a:p>
          <a:p>
            <a:pPr>
              <a:buFontTx/>
              <a:buChar char="-"/>
            </a:pPr>
            <a:r>
              <a:rPr lang="en-US" sz="2100" cap="none" dirty="0">
                <a:solidFill>
                  <a:srgbClr val="00B0F0"/>
                </a:solidFill>
              </a:rPr>
              <a:t>Chronos</a:t>
            </a:r>
            <a:r>
              <a:rPr lang="en-US" sz="2100" cap="none" dirty="0"/>
              <a:t> shows promising results in forecasting, super fast during train &amp; inference, enable model fine-tuning using CPU or GPU and we can manually set tuning time (currently only tried CPU)</a:t>
            </a:r>
          </a:p>
          <a:p>
            <a:pPr>
              <a:buFontTx/>
              <a:buChar char="-"/>
            </a:pPr>
            <a:r>
              <a:rPr lang="en-US" sz="2100" cap="none" dirty="0">
                <a:solidFill>
                  <a:srgbClr val="00B0F0"/>
                </a:solidFill>
              </a:rPr>
              <a:t>OpenAI o3-mini </a:t>
            </a:r>
            <a:r>
              <a:rPr lang="en-US" sz="2100" cap="none" dirty="0"/>
              <a:t>performs well in threshold detection but struggles with slope calculation, unstable results with different seeds.</a:t>
            </a:r>
          </a:p>
          <a:p>
            <a:pPr>
              <a:buFontTx/>
              <a:buChar char="-"/>
            </a:pPr>
            <a:r>
              <a:rPr lang="en-US" sz="2100" cap="none" dirty="0">
                <a:solidFill>
                  <a:srgbClr val="00B0F0"/>
                </a:solidFill>
              </a:rPr>
              <a:t>DeepSeek R1 </a:t>
            </a:r>
            <a:r>
              <a:rPr lang="en-US" sz="2100" cap="none" dirty="0"/>
              <a:t>excels at its reasoning ability but have accuracy issues &amp; computational speed dealing with relatively large datasets</a:t>
            </a:r>
          </a:p>
          <a:p>
            <a:pPr>
              <a:buFontTx/>
              <a:buChar char="-"/>
            </a:pPr>
            <a:r>
              <a:rPr lang="en-US" sz="2100" cap="none" dirty="0">
                <a:solidFill>
                  <a:srgbClr val="00B0F0"/>
                </a:solidFill>
              </a:rPr>
              <a:t>LangChain Pandas Agent </a:t>
            </a:r>
            <a:r>
              <a:rPr lang="en-US" sz="2100" cap="none" dirty="0"/>
              <a:t>gives perfect result with only numerical data, having issues when combining with text data</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
            <a:ext cx="10364451" cy="793214"/>
          </a:xfrm>
        </p:spPr>
        <p:txBody>
          <a:bodyPr/>
          <a:lstStyle/>
          <a:p>
            <a:r>
              <a:rPr dirty="0"/>
              <a:t>Challenges </a:t>
            </a:r>
            <a:r>
              <a:rPr lang="en-US" dirty="0"/>
              <a:t>&amp; Next Steps</a:t>
            </a:r>
            <a:endParaRPr dirty="0"/>
          </a:p>
        </p:txBody>
      </p:sp>
      <p:sp>
        <p:nvSpPr>
          <p:cNvPr id="3" name="Content Placeholder 2"/>
          <p:cNvSpPr>
            <a:spLocks noGrp="1"/>
          </p:cNvSpPr>
          <p:nvPr>
            <p:ph idx="1"/>
          </p:nvPr>
        </p:nvSpPr>
        <p:spPr>
          <a:xfrm>
            <a:off x="0" y="627962"/>
            <a:ext cx="12192000" cy="5927074"/>
          </a:xfrm>
        </p:spPr>
        <p:txBody>
          <a:bodyPr>
            <a:noAutofit/>
          </a:bodyPr>
          <a:lstStyle/>
          <a:p>
            <a:r>
              <a:rPr lang="en-US" sz="2200" u="sng" dirty="0">
                <a:solidFill>
                  <a:srgbClr val="FF0000"/>
                </a:solidFill>
              </a:rPr>
              <a:t>Challenges</a:t>
            </a:r>
            <a:r>
              <a:rPr lang="en-US" sz="2200" dirty="0"/>
              <a:t>:</a:t>
            </a:r>
          </a:p>
          <a:p>
            <a:r>
              <a:rPr sz="2200" dirty="0">
                <a:solidFill>
                  <a:srgbClr val="00B0F0"/>
                </a:solidFill>
              </a:rPr>
              <a:t>Computational inefficiencies</a:t>
            </a:r>
            <a:r>
              <a:rPr sz="2200" dirty="0"/>
              <a:t>: </a:t>
            </a:r>
            <a:r>
              <a:rPr lang="en-US" sz="2200" cap="none" dirty="0"/>
              <a:t>DeepSeek and OpenAI o3-mini struggle with large-scale numerical calculations.</a:t>
            </a:r>
          </a:p>
          <a:p>
            <a:r>
              <a:rPr sz="2200" dirty="0">
                <a:solidFill>
                  <a:srgbClr val="00B0F0"/>
                </a:solidFill>
              </a:rPr>
              <a:t>Prompt sensitivity</a:t>
            </a:r>
            <a:r>
              <a:rPr sz="2200" dirty="0"/>
              <a:t>: </a:t>
            </a:r>
            <a:r>
              <a:rPr lang="en-US" sz="2200" cap="none" dirty="0"/>
              <a:t>Small changes in phrasing significantly impact model performance</a:t>
            </a:r>
            <a:r>
              <a:rPr sz="2200" dirty="0"/>
              <a:t>.</a:t>
            </a:r>
          </a:p>
          <a:p>
            <a:r>
              <a:rPr sz="2200" dirty="0">
                <a:solidFill>
                  <a:srgbClr val="00B0F0"/>
                </a:solidFill>
              </a:rPr>
              <a:t>Generalizability</a:t>
            </a:r>
            <a:r>
              <a:rPr sz="2200" dirty="0"/>
              <a:t>: </a:t>
            </a:r>
            <a:r>
              <a:rPr lang="en-US" sz="2200" cap="none" dirty="0"/>
              <a:t>Ensuring models perform well across different datasets and time resolutions.</a:t>
            </a:r>
          </a:p>
          <a:p>
            <a:r>
              <a:rPr lang="en-US" sz="2200" u="sng" cap="none" dirty="0">
                <a:solidFill>
                  <a:srgbClr val="FF0000"/>
                </a:solidFill>
              </a:rPr>
              <a:t>NEXT STEPS</a:t>
            </a:r>
            <a:r>
              <a:rPr lang="en-US" sz="2200" cap="none" dirty="0"/>
              <a:t>:</a:t>
            </a:r>
          </a:p>
          <a:p>
            <a:r>
              <a:rPr lang="en-US" sz="2200" cap="none" dirty="0">
                <a:solidFill>
                  <a:srgbClr val="00B050"/>
                </a:solidFill>
              </a:rPr>
              <a:t>Expand testing dataset to 100+</a:t>
            </a:r>
            <a:r>
              <a:rPr lang="en-US" sz="2200" cap="none" dirty="0">
                <a:solidFill>
                  <a:srgbClr val="FFC000"/>
                </a:solidFill>
              </a:rPr>
              <a:t> </a:t>
            </a:r>
            <a:r>
              <a:rPr lang="en-US" sz="2200" cap="none" dirty="0"/>
              <a:t>for better generalization on all 3 tasks.</a:t>
            </a:r>
          </a:p>
          <a:p>
            <a:r>
              <a:rPr lang="en-US" sz="2200" cap="none" dirty="0"/>
              <a:t>Optimize Chronos </a:t>
            </a:r>
            <a:r>
              <a:rPr lang="en-US" sz="2200" cap="none" dirty="0">
                <a:solidFill>
                  <a:srgbClr val="00B050"/>
                </a:solidFill>
              </a:rPr>
              <a:t>fine-tuning</a:t>
            </a:r>
            <a:r>
              <a:rPr lang="en-US" sz="2200" cap="none" dirty="0">
                <a:solidFill>
                  <a:srgbClr val="FFC000"/>
                </a:solidFill>
              </a:rPr>
              <a:t> </a:t>
            </a:r>
            <a:r>
              <a:rPr lang="en-US" sz="2200" cap="none" dirty="0"/>
              <a:t>and explore </a:t>
            </a:r>
            <a:r>
              <a:rPr lang="en-US" sz="2200" cap="none" dirty="0">
                <a:solidFill>
                  <a:srgbClr val="00B050"/>
                </a:solidFill>
              </a:rPr>
              <a:t>GPU acceleration</a:t>
            </a:r>
            <a:r>
              <a:rPr lang="en-US" sz="2200" cap="none" dirty="0"/>
              <a:t>.</a:t>
            </a:r>
          </a:p>
          <a:p>
            <a:r>
              <a:rPr lang="en-US" sz="2200" cap="none" dirty="0"/>
              <a:t>Improve DeepSeek, OpenAI o3-mini, and LangChain Pandas </a:t>
            </a:r>
            <a:r>
              <a:rPr lang="en-US" sz="2200" cap="none" dirty="0">
                <a:solidFill>
                  <a:srgbClr val="00B050"/>
                </a:solidFill>
              </a:rPr>
              <a:t>execution efficiency and stability </a:t>
            </a:r>
            <a:r>
              <a:rPr lang="en-US" sz="2200" cap="none" dirty="0"/>
              <a:t>via prompt engineering; </a:t>
            </a:r>
            <a:r>
              <a:rPr lang="en-US" sz="2200" cap="none" dirty="0">
                <a:solidFill>
                  <a:srgbClr val="00B050"/>
                </a:solidFill>
              </a:rPr>
              <a:t>Include text data </a:t>
            </a:r>
            <a:r>
              <a:rPr lang="en-US" sz="2200" cap="none" dirty="0"/>
              <a:t>to interact with models.</a:t>
            </a:r>
          </a:p>
          <a:p>
            <a:r>
              <a:rPr lang="en-US" sz="2200" cap="none" dirty="0"/>
              <a:t>Investigate </a:t>
            </a:r>
            <a:r>
              <a:rPr lang="en-US" sz="2200" cap="none" dirty="0">
                <a:solidFill>
                  <a:srgbClr val="00B050"/>
                </a:solidFill>
              </a:rPr>
              <a:t>additional LLM capabilities</a:t>
            </a:r>
            <a:r>
              <a:rPr lang="en-US" sz="2200" cap="none" dirty="0"/>
              <a:t>. E.g.: currently assume we have the data for analysis -- use prompting LLMs to generate SQL command for </a:t>
            </a:r>
            <a:r>
              <a:rPr lang="en-US" sz="2200" cap="none" dirty="0">
                <a:solidFill>
                  <a:srgbClr val="00B050"/>
                </a:solidFill>
              </a:rPr>
              <a:t>automated data retrieval </a:t>
            </a:r>
            <a:r>
              <a:rPr lang="en-US" sz="2200" cap="none" dirty="0"/>
              <a:t>from the database.</a:t>
            </a:r>
          </a:p>
        </p:txBody>
      </p:sp>
    </p:spTree>
  </p:cSld>
  <p:clrMapOvr>
    <a:masterClrMapping/>
  </p:clrMapOvr>
  <p:transition spd="slow">
    <p:comb/>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397</TotalTime>
  <Words>1466</Words>
  <Application>Microsoft Macintosh PowerPoint</Application>
  <PresentationFormat>Widescreen</PresentationFormat>
  <Paragraphs>98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Helvetica Neue</vt:lpstr>
      <vt:lpstr>Menlo</vt:lpstr>
      <vt:lpstr>Tw Cen MT</vt:lpstr>
      <vt:lpstr>Droplet</vt:lpstr>
      <vt:lpstr>Problem Statement: Multimodal Data Exploitation and Notification Generation using Large Models (LLMs)</vt:lpstr>
      <vt:lpstr>Existing Work and Background</vt:lpstr>
      <vt:lpstr>Approach</vt:lpstr>
      <vt:lpstr>PowerPoint Presentation</vt:lpstr>
      <vt:lpstr>What Does Success Look Like?</vt:lpstr>
      <vt:lpstr>Progress So Far</vt:lpstr>
      <vt:lpstr>Challenges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 Zhiqi</cp:lastModifiedBy>
  <cp:revision>60</cp:revision>
  <dcterms:created xsi:type="dcterms:W3CDTF">2013-01-27T09:14:16Z</dcterms:created>
  <dcterms:modified xsi:type="dcterms:W3CDTF">2025-03-10T15:07:01Z</dcterms:modified>
  <cp:category/>
</cp:coreProperties>
</file>