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5" d="100"/>
          <a:sy n="115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7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1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7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2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NYCEDC Multimodal Analysis System for Economic and Innovation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Team Members: </a:t>
            </a:r>
            <a:endParaRPr lang="en-IN" dirty="0"/>
          </a:p>
          <a:p>
            <a:r>
              <a:rPr lang="en-IN" dirty="0"/>
              <a:t>Sahil Chavan – SC5592</a:t>
            </a:r>
          </a:p>
          <a:p>
            <a:r>
              <a:rPr lang="en-IN" dirty="0"/>
              <a:t>Zhiyi Zhang - ZZ3274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54E953-5E22-1B64-03F7-F767B2AA4CE5}"/>
              </a:ext>
            </a:extLst>
          </p:cNvPr>
          <p:cNvSpPr txBox="1"/>
          <p:nvPr/>
        </p:nvSpPr>
        <p:spPr>
          <a:xfrm>
            <a:off x="700217" y="2189887"/>
            <a:ext cx="74387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NYCEDC needs a unified, automated system to track innovation trends across life sciences, technology, and the green economy. Currently, disconnected datasets—research, funding, patents, clinical trials, and startups—limit real-time insights. This project aims to integrate and automate data analysis, enabling data-driven policy decisions to support NYC’s economic growth.</a:t>
            </a:r>
            <a:endParaRPr lang="en-IN"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018197"/>
          </a:xfrm>
        </p:spPr>
        <p:txBody>
          <a:bodyPr/>
          <a:lstStyle/>
          <a:p>
            <a:r>
              <a:rPr lang="en-IN" dirty="0"/>
              <a:t>Objective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Question:</a:t>
            </a:r>
            <a:br>
              <a:rPr lang="en-US" sz="1800" dirty="0"/>
            </a:br>
            <a:r>
              <a:rPr lang="en-US" sz="1800" dirty="0"/>
              <a:t>	How can NYCEDC leverage data-driven insights to allocate resources and track economic and innovation trends effectively?</a:t>
            </a:r>
          </a:p>
          <a:p>
            <a:pPr marL="0" indent="0">
              <a:buNone/>
            </a:pPr>
            <a:r>
              <a:rPr lang="en-US" sz="1800" b="1" dirty="0"/>
              <a:t>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primary objective is to develop a fully automated multimodal data analysis system that enables NYCEDC to track, compare, and analyze industry trends over time.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The final deliverable, AARDVARK, will be an interactive dashboard embedded in NYCEDC’s internal website, providing policymakers with real-time data for strategic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Methodology &amp;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sz="1800" dirty="0"/>
          </a:p>
          <a:p>
            <a:pPr marL="0" indent="0">
              <a:lnSpc>
                <a:spcPct val="120000"/>
              </a:lnSpc>
              <a:buNone/>
            </a:pPr>
            <a:r>
              <a:rPr sz="2100" b="1" dirty="0"/>
              <a:t>Data Collection &amp; Processing: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100" spc="10" dirty="0">
                <a:solidFill>
                  <a:schemeClr val="tx1"/>
                </a:solidFill>
              </a:rPr>
              <a:t>Integrate structured/unstructured data from PubMed, NIH, USPTO, </a:t>
            </a:r>
            <a:r>
              <a:rPr sz="2100" spc="10" dirty="0" err="1">
                <a:solidFill>
                  <a:schemeClr val="tx1"/>
                </a:solidFill>
              </a:rPr>
              <a:t>ClinicalTrials</a:t>
            </a:r>
            <a:r>
              <a:rPr sz="2100" spc="10" dirty="0">
                <a:solidFill>
                  <a:schemeClr val="tx1"/>
                </a:solidFill>
              </a:rPr>
              <a:t>, and </a:t>
            </a:r>
            <a:r>
              <a:rPr sz="2100" spc="10" dirty="0" err="1">
                <a:solidFill>
                  <a:schemeClr val="tx1"/>
                </a:solidFill>
              </a:rPr>
              <a:t>PitchBook</a:t>
            </a:r>
            <a:r>
              <a:rPr sz="2100" spc="10" dirty="0">
                <a:solidFill>
                  <a:schemeClr val="tx1"/>
                </a:solidFill>
              </a:rPr>
              <a:t>.</a:t>
            </a:r>
            <a:endParaRPr lang="en-IN" sz="2100" spc="1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sz="2100" spc="10" dirty="0">
                <a:solidFill>
                  <a:schemeClr val="tx1"/>
                </a:solidFill>
              </a:rPr>
              <a:t>Implement APIs for ClinicalTrials.gov &amp; USPTO to replace manual downloads.</a:t>
            </a:r>
            <a:endParaRPr sz="1800" dirty="0"/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sz="2100" b="1" dirty="0"/>
              <a:t>Scoring Model Refinement:</a:t>
            </a:r>
            <a:endParaRPr lang="en-IN" sz="2100" b="1" dirty="0"/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sz="2100" spc="10" dirty="0">
                <a:solidFill>
                  <a:schemeClr val="tx1"/>
                </a:solidFill>
              </a:rPr>
              <a:t>Ensure accurate weighting of research, funding, patents, trials, and startups.</a:t>
            </a:r>
            <a:endParaRPr lang="en-IN" sz="2100" spc="1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sz="2100" spc="10" dirty="0">
                <a:solidFill>
                  <a:schemeClr val="tx1"/>
                </a:solidFill>
              </a:rPr>
              <a:t>Improve subsector classification with NLP techniques.</a:t>
            </a:r>
            <a:endParaRPr lang="en-IN" sz="2100" spc="10" dirty="0">
              <a:solidFill>
                <a:schemeClr val="tx1"/>
              </a:solidFill>
            </a:endParaRPr>
          </a:p>
          <a:p>
            <a:pPr marL="274320" lvl="1" indent="0">
              <a:lnSpc>
                <a:spcPct val="120000"/>
              </a:lnSpc>
              <a:buNone/>
            </a:pPr>
            <a:endParaRPr lang="en-IN" sz="2100" spc="10" dirty="0">
              <a:solidFill>
                <a:schemeClr val="tx1"/>
              </a:solidFill>
            </a:endParaRPr>
          </a:p>
          <a:p>
            <a:pPr marL="0" lvl="1" indent="0">
              <a:lnSpc>
                <a:spcPct val="120000"/>
              </a:lnSpc>
              <a:buNone/>
            </a:pPr>
            <a:r>
              <a:rPr sz="2100" b="1" spc="10" dirty="0">
                <a:solidFill>
                  <a:schemeClr val="tx1"/>
                </a:solidFill>
              </a:rPr>
              <a:t>Visualization &amp; Deployment:</a:t>
            </a:r>
            <a:endParaRPr lang="en-IN" sz="2100" b="1" spc="1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sz="2100" spc="10" dirty="0">
                <a:solidFill>
                  <a:schemeClr val="tx1"/>
                </a:solidFill>
              </a:rPr>
              <a:t>Develop interactive dashboards using Dash, </a:t>
            </a:r>
            <a:r>
              <a:rPr sz="2100" spc="10" dirty="0" err="1">
                <a:solidFill>
                  <a:schemeClr val="tx1"/>
                </a:solidFill>
              </a:rPr>
              <a:t>Streamlit</a:t>
            </a:r>
            <a:r>
              <a:rPr sz="2100" spc="10" dirty="0">
                <a:solidFill>
                  <a:schemeClr val="tx1"/>
                </a:solidFill>
              </a:rPr>
              <a:t>, or Panel.</a:t>
            </a:r>
            <a:endParaRPr lang="en-IN" sz="2100" spc="10" dirty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</a:pPr>
            <a:r>
              <a:rPr sz="2100" spc="10" dirty="0">
                <a:solidFill>
                  <a:schemeClr val="tx1"/>
                </a:solidFill>
              </a:rPr>
              <a:t>Deploy on NYCEDC’s internal 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Success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Functional AARDVARK Dashboard: A web-based, interactive visualization system for NYCEDC.</a:t>
            </a:r>
          </a:p>
          <a:p>
            <a:r>
              <a:rPr lang="en-IN" sz="1800" dirty="0"/>
              <a:t>Automated Data Pipeline: Fully automated scripts that refresh insights periodically.</a:t>
            </a:r>
          </a:p>
          <a:p>
            <a:r>
              <a:rPr lang="en-IN" sz="1800" dirty="0"/>
              <a:t>Comprehensive Data Integration: Merging multiple datasets into a unified analytical framework.</a:t>
            </a:r>
          </a:p>
          <a:p>
            <a:r>
              <a:rPr lang="en-IN" sz="1800" dirty="0"/>
              <a:t>Validated Scoring Model: A scoring mechanism that ranks cities and subsectors accurately.</a:t>
            </a:r>
          </a:p>
          <a:p>
            <a:r>
              <a:rPr lang="en-IN" sz="1800" dirty="0"/>
              <a:t>Stakeholder Satisfaction: Positive feedback from NYCEDC and industry stakeholders.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672208"/>
          </a:xfrm>
        </p:spPr>
        <p:txBody>
          <a:bodyPr/>
          <a:lstStyle/>
          <a:p>
            <a:r>
              <a:rPr dirty="0"/>
              <a:t>Progress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26" y="1156593"/>
            <a:ext cx="6446520" cy="435133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/>
              <a:t>Code Review &amp; Execution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Ran and </a:t>
            </a:r>
            <a:r>
              <a:rPr lang="en-IN" sz="1600" dirty="0" err="1"/>
              <a:t>analyzed</a:t>
            </a:r>
            <a:r>
              <a:rPr lang="en-IN" sz="1600" dirty="0"/>
              <a:t> previous semester’s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Assessed data ingestion, transformations, and scoring logic.</a:t>
            </a:r>
          </a:p>
          <a:p>
            <a:pPr>
              <a:buNone/>
            </a:pPr>
            <a:r>
              <a:rPr lang="en-IN" sz="1600" b="1" dirty="0"/>
              <a:t>Data Processing &amp; API Integration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Identified manual data fetching (ClinicalTrials.gov, USPTO).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Explored API integration for automation and scalability.</a:t>
            </a:r>
          </a:p>
          <a:p>
            <a:pPr>
              <a:buNone/>
            </a:pPr>
            <a:r>
              <a:rPr lang="en-IN" sz="1600" b="1" dirty="0"/>
              <a:t>Scoring Model &amp; Classification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Reviewed subsector classification in Control.xlsx.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Proposed NLP-based improvements for better tagging.</a:t>
            </a:r>
          </a:p>
          <a:p>
            <a:pPr>
              <a:buNone/>
            </a:pPr>
            <a:r>
              <a:rPr lang="en-IN" sz="1600" b="1" dirty="0"/>
              <a:t>Interactive Visualization &amp; Deployment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Researched open-source tools (Dash, </a:t>
            </a:r>
            <a:r>
              <a:rPr lang="en-IN" sz="1600" dirty="0" err="1"/>
              <a:t>Streamlit</a:t>
            </a:r>
            <a:r>
              <a:rPr lang="en-IN" sz="1600" dirty="0"/>
              <a:t>, Panel).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Evaluated embedding strategy into NYCEDC’s internal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523926"/>
          </a:xfrm>
        </p:spPr>
        <p:txBody>
          <a:bodyPr>
            <a:normAutofit fontScale="90000"/>
          </a:bodyPr>
          <a:lstStyle/>
          <a:p>
            <a:r>
              <a:rPr dirty="0"/>
              <a:t>Challenges &amp; Unknowns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81" y="1253331"/>
            <a:ext cx="7825945" cy="435133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sz="1500" b="1" dirty="0"/>
              <a:t>Current Obstacles:</a:t>
            </a:r>
            <a:endParaRPr lang="en-IN" sz="1500" b="1" dirty="0"/>
          </a:p>
          <a:p>
            <a:pPr>
              <a:lnSpc>
                <a:spcPct val="120000"/>
              </a:lnSpc>
            </a:pPr>
            <a:r>
              <a:rPr sz="1500" dirty="0"/>
              <a:t>API Rate Limits &amp; Data Processing Bottlenecks (PubMed, NIH, USPTO).</a:t>
            </a:r>
            <a:endParaRPr lang="en-IN" sz="1500" dirty="0"/>
          </a:p>
          <a:p>
            <a:pPr>
              <a:lnSpc>
                <a:spcPct val="120000"/>
              </a:lnSpc>
            </a:pPr>
            <a:r>
              <a:rPr sz="1500" dirty="0"/>
              <a:t>Manual Mapping of Startup Data in </a:t>
            </a:r>
            <a:r>
              <a:rPr sz="1500" dirty="0" err="1"/>
              <a:t>PitchBook</a:t>
            </a:r>
            <a:r>
              <a:rPr sz="1500" dirty="0"/>
              <a:t> – Exploring automation.</a:t>
            </a:r>
            <a:endParaRPr lang="en-IN" sz="1500" dirty="0"/>
          </a:p>
          <a:p>
            <a:pPr>
              <a:lnSpc>
                <a:spcPct val="120000"/>
              </a:lnSpc>
            </a:pPr>
            <a:r>
              <a:rPr sz="1500" dirty="0"/>
              <a:t>Ensuring Scoring Model Consistency Across All Datasets.</a:t>
            </a:r>
            <a:endParaRPr lang="en-IN" sz="1500" dirty="0"/>
          </a:p>
          <a:p>
            <a:pPr>
              <a:lnSpc>
                <a:spcPct val="120000"/>
              </a:lnSpc>
            </a:pPr>
            <a:r>
              <a:rPr sz="1500" dirty="0"/>
              <a:t>Deployment Logistics – Best way to integrate dashboards into NYCEDC’s internal site?</a:t>
            </a:r>
          </a:p>
          <a:p>
            <a:pPr>
              <a:lnSpc>
                <a:spcPct val="120000"/>
              </a:lnSpc>
            </a:pPr>
            <a:endParaRPr sz="1500" dirty="0"/>
          </a:p>
          <a:p>
            <a:pPr marL="0" indent="0">
              <a:lnSpc>
                <a:spcPct val="120000"/>
              </a:lnSpc>
              <a:buNone/>
            </a:pPr>
            <a:r>
              <a:rPr sz="1500" b="1" dirty="0"/>
              <a:t>Next Steps:</a:t>
            </a:r>
          </a:p>
          <a:p>
            <a:pPr>
              <a:lnSpc>
                <a:spcPct val="120000"/>
              </a:lnSpc>
            </a:pPr>
            <a:r>
              <a:rPr sz="1500" dirty="0"/>
              <a:t>Finalize API integration for real-time data updates.</a:t>
            </a:r>
          </a:p>
          <a:p>
            <a:pPr>
              <a:lnSpc>
                <a:spcPct val="120000"/>
              </a:lnSpc>
            </a:pPr>
            <a:r>
              <a:rPr sz="1500" dirty="0"/>
              <a:t>Refine visualization tools &amp; dashboard deployment strategy.</a:t>
            </a:r>
          </a:p>
          <a:p>
            <a:pPr>
              <a:lnSpc>
                <a:spcPct val="120000"/>
              </a:lnSpc>
            </a:pPr>
            <a:r>
              <a:rPr sz="1500" dirty="0"/>
              <a:t>Conduct testing &amp; validation to ensure NYCEDC’s needs are met.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68</TotalTime>
  <Words>488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NYCEDC Multimodal Analysis System for Economic and Innovation Insights</vt:lpstr>
      <vt:lpstr>Problem Statement</vt:lpstr>
      <vt:lpstr>Objective</vt:lpstr>
      <vt:lpstr>Methodology &amp; Plan</vt:lpstr>
      <vt:lpstr>What Does Success Look Like?</vt:lpstr>
      <vt:lpstr>Progress So Far</vt:lpstr>
      <vt:lpstr>Challenges &amp; Unknowns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Anouksha Rajesh</cp:lastModifiedBy>
  <cp:revision>3</cp:revision>
  <dcterms:created xsi:type="dcterms:W3CDTF">2013-01-27T09:14:16Z</dcterms:created>
  <dcterms:modified xsi:type="dcterms:W3CDTF">2025-03-10T21:40:26Z</dcterms:modified>
  <cp:category/>
</cp:coreProperties>
</file>