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9144000" cy="6858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1c3889d52_0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61c3889d52_0_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ef5783bb8_0_14: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ef5783bb8_0_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eef5783bb8_0_14: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7181423a5_0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7181423a5_0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57181423a5_0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723e0a058_0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723e0a058_0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5723e0a058_0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723e0a058_0_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723e0a058_0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5723e0a058_0_6: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ef5783bb8_0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ef5783bb8_0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eef5783bb8_0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ef5783bb8_0_8: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ef5783bb8_0_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eef5783bb8_0_8: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9ddd1e72a_0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ddd1e72a_0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59ddd1e72a_0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2"/>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2"/>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2"/>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1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1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1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1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12"/>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4" name="Shape 34"/>
        <p:cNvGrpSpPr/>
        <p:nvPr/>
      </p:nvGrpSpPr>
      <p:grpSpPr>
        <a:xfrm>
          <a:off x="0" y="0"/>
          <a:ext cx="0" cy="0"/>
          <a:chOff x="0" y="0"/>
          <a:chExt cx="0" cy="0"/>
        </a:xfrm>
      </p:grpSpPr>
      <p:sp>
        <p:nvSpPr>
          <p:cNvPr id="35" name="Google Shape;35;p4"/>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4"/>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1" name="Google Shape;41;p4"/>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5"/>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5"/>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6"/>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6"/>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7" name="Google Shape;57;p6"/>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4" name="Shape 64"/>
        <p:cNvGrpSpPr/>
        <p:nvPr/>
      </p:nvGrpSpPr>
      <p:grpSpPr>
        <a:xfrm>
          <a:off x="0" y="0"/>
          <a:ext cx="0" cy="0"/>
          <a:chOff x="0" y="0"/>
          <a:chExt cx="0" cy="0"/>
        </a:xfrm>
      </p:grpSpPr>
      <p:sp>
        <p:nvSpPr>
          <p:cNvPr id="65" name="Google Shape;65;p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9"/>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Google Shape;81;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457200" y="1905000"/>
            <a:ext cx="8229600" cy="4270248"/>
          </a:xfrm>
          <a:prstGeom prst="rect">
            <a:avLst/>
          </a:prstGeom>
          <a:solidFill>
            <a:srgbClr val="BABABA"/>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Gill Sans"/>
                <a:ea typeface="Gill Sans"/>
                <a:cs typeface="Gill Sans"/>
                <a:sym typeface="Gill Sans"/>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lvl="2" marR="0" rtl="0" algn="l">
              <a:spcBef>
                <a:spcPts val="500"/>
              </a:spcBef>
              <a:spcAft>
                <a:spcPts val="0"/>
              </a:spcAft>
              <a:buClr>
                <a:schemeClr val="dk1"/>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lvl="3" marR="0" rtl="0" algn="l">
              <a:spcBef>
                <a:spcPts val="400"/>
              </a:spcBef>
              <a:spcAft>
                <a:spcPts val="0"/>
              </a:spcAft>
              <a:buClr>
                <a:srgbClr val="8BA1B3"/>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83" name="Google Shape;83;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1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1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1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10"/>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219200" y="3810000"/>
            <a:ext cx="6858000" cy="990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880"/>
              <a:buFont typeface="Bookman Old Style"/>
              <a:buNone/>
            </a:pPr>
            <a:r>
              <a:rPr lang="en-US" sz="2880"/>
              <a:t>Writing Good Reports </a:t>
            </a:r>
            <a:br>
              <a:rPr lang="en-US" sz="2880"/>
            </a:br>
            <a:r>
              <a:rPr lang="en-US" sz="2880"/>
              <a:t>(and Giving Good Presentations)</a:t>
            </a:r>
            <a:endParaRPr sz="2880"/>
          </a:p>
        </p:txBody>
      </p:sp>
      <p:sp>
        <p:nvSpPr>
          <p:cNvPr id="110" name="Google Shape;110;p13"/>
          <p:cNvSpPr txBox="1"/>
          <p:nvPr/>
        </p:nvSpPr>
        <p:spPr>
          <a:xfrm>
            <a:off x="6172200" y="5105400"/>
            <a:ext cx="1899511"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400" u="none" cap="none" strike="noStrike">
                <a:solidFill>
                  <a:schemeClr val="dk1"/>
                </a:solidFill>
                <a:latin typeface="Gill Sans"/>
                <a:ea typeface="Gill Sans"/>
                <a:cs typeface="Gill Sans"/>
                <a:sym typeface="Gill Sans"/>
              </a:rPr>
              <a:t>Sining Chen</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Technical Part – How much details? </a:t>
            </a:r>
            <a:endParaRPr/>
          </a:p>
        </p:txBody>
      </p:sp>
      <p:sp>
        <p:nvSpPr>
          <p:cNvPr id="167" name="Google Shape;167;p2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Within the space constraint: </a:t>
            </a:r>
            <a:endParaRPr/>
          </a:p>
          <a:p>
            <a:pPr indent="-274320" lvl="1" marL="548640" rtl="0" algn="l">
              <a:spcBef>
                <a:spcPts val="500"/>
              </a:spcBef>
              <a:spcAft>
                <a:spcPts val="0"/>
              </a:spcAft>
              <a:buSzPts val="1748"/>
              <a:buChar char="🞂"/>
            </a:pPr>
            <a:r>
              <a:rPr lang="en-US"/>
              <a:t>Give the most technical detail </a:t>
            </a:r>
            <a:r>
              <a:rPr b="1" lang="en-US"/>
              <a:t>the audience would be interested in </a:t>
            </a:r>
            <a:endParaRPr b="1"/>
          </a:p>
          <a:p>
            <a:pPr indent="-274320" lvl="1" marL="548640" rtl="0" algn="l">
              <a:spcBef>
                <a:spcPts val="500"/>
              </a:spcBef>
              <a:spcAft>
                <a:spcPts val="0"/>
              </a:spcAft>
              <a:buSzPts val="1748"/>
              <a:buChar char="🞂"/>
            </a:pPr>
            <a:r>
              <a:rPr lang="en-US"/>
              <a:t>Further details can go in the appendix </a:t>
            </a:r>
            <a:endParaRPr/>
          </a:p>
          <a:p>
            <a:pPr indent="-228600" lvl="2" marL="822960" rtl="0" algn="l">
              <a:spcBef>
                <a:spcPts val="500"/>
              </a:spcBef>
              <a:spcAft>
                <a:spcPts val="0"/>
              </a:spcAft>
              <a:buSzPts val="1520"/>
              <a:buChar char="🞂"/>
            </a:pPr>
            <a:r>
              <a:rPr lang="en-US"/>
              <a:t>Or refer to another paper/source</a:t>
            </a:r>
            <a:endParaRPr/>
          </a:p>
          <a:p>
            <a:pPr indent="-274320" lvl="1" marL="548640" rtl="0" algn="l">
              <a:spcBef>
                <a:spcPts val="500"/>
              </a:spcBef>
              <a:spcAft>
                <a:spcPts val="0"/>
              </a:spcAft>
              <a:buSzPts val="1748"/>
              <a:buChar char="🞂"/>
            </a:pPr>
            <a:r>
              <a:rPr lang="en-US"/>
              <a:t>You need to use your own judgment as to where to stop </a:t>
            </a:r>
            <a:endParaRPr/>
          </a:p>
          <a:p>
            <a:pPr indent="-228600" lvl="2" marL="822960" rtl="0" algn="l">
              <a:spcBef>
                <a:spcPts val="500"/>
              </a:spcBef>
              <a:spcAft>
                <a:spcPts val="0"/>
              </a:spcAft>
              <a:buSzPts val="1368"/>
              <a:buChar char="🞂"/>
            </a:pPr>
            <a:r>
              <a:rPr lang="en-US"/>
              <a:t>You stop because </a:t>
            </a:r>
            <a:endParaRPr/>
          </a:p>
          <a:p>
            <a:pPr indent="-228600" lvl="3" marL="1097280" rtl="0" algn="l">
              <a:spcBef>
                <a:spcPts val="500"/>
              </a:spcBef>
              <a:spcAft>
                <a:spcPts val="0"/>
              </a:spcAft>
              <a:buSzPts val="1260"/>
              <a:buChar char="◻"/>
            </a:pPr>
            <a:r>
              <a:rPr lang="en-US"/>
              <a:t>the audience starts to yawn</a:t>
            </a:r>
            <a:endParaRPr/>
          </a:p>
          <a:p>
            <a:pPr indent="-228600" lvl="3" marL="1097280" rtl="0" algn="l">
              <a:spcBef>
                <a:spcPts val="500"/>
              </a:spcBef>
              <a:spcAft>
                <a:spcPts val="0"/>
              </a:spcAft>
              <a:buSzPts val="1260"/>
              <a:buChar char="◻"/>
            </a:pPr>
            <a:r>
              <a:rPr lang="en-US"/>
              <a:t>the clock runs out</a:t>
            </a:r>
            <a:endParaRPr/>
          </a:p>
          <a:p>
            <a:pPr indent="-163322" lvl="1" marL="548640" rtl="0" algn="l">
              <a:spcBef>
                <a:spcPts val="500"/>
              </a:spcBef>
              <a:spcAft>
                <a:spcPts val="0"/>
              </a:spcAft>
              <a:buSzPts val="1748"/>
              <a:buNone/>
            </a:pPr>
            <a:r>
              <a:t/>
            </a:r>
            <a:endParaRPr/>
          </a:p>
          <a:p>
            <a:pPr indent="-148844" lvl="0" marL="274320" rtl="0" algn="l">
              <a:spcBef>
                <a:spcPts val="600"/>
              </a:spcBef>
              <a:spcAft>
                <a:spcPts val="0"/>
              </a:spcAft>
              <a:buSzPts val="1976"/>
              <a:buNone/>
            </a:pPr>
            <a:r>
              <a:t/>
            </a:r>
            <a:endParaRPr/>
          </a:p>
          <a:p>
            <a:pPr indent="0" lvl="0" marL="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Technical Part -- Visualization </a:t>
            </a:r>
            <a:endParaRPr/>
          </a:p>
        </p:txBody>
      </p:sp>
      <p:sp>
        <p:nvSpPr>
          <p:cNvPr id="173" name="Google Shape;173;p2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When do you need a figure (rather than text)?</a:t>
            </a:r>
            <a:endParaRPr/>
          </a:p>
          <a:p>
            <a:pPr indent="0" lvl="0" marL="0" rtl="0" algn="l">
              <a:spcBef>
                <a:spcPts val="0"/>
              </a:spcBef>
              <a:spcAft>
                <a:spcPts val="0"/>
              </a:spcAft>
              <a:buNone/>
            </a:pPr>
            <a:r>
              <a:t/>
            </a:r>
            <a:endParaRPr/>
          </a:p>
          <a:p>
            <a:pPr indent="-274320" lvl="1" marL="548640" rtl="0" algn="l">
              <a:spcBef>
                <a:spcPts val="500"/>
              </a:spcBef>
              <a:spcAft>
                <a:spcPts val="0"/>
              </a:spcAft>
              <a:buSzPts val="1748"/>
              <a:buChar char="🞂"/>
            </a:pPr>
            <a:r>
              <a:rPr lang="en-US"/>
              <a:t>The message is IMPORTANT </a:t>
            </a:r>
            <a:endParaRPr/>
          </a:p>
          <a:p>
            <a:pPr indent="-252730" lvl="2" marL="822960" rtl="0" algn="l">
              <a:spcBef>
                <a:spcPts val="500"/>
              </a:spcBef>
              <a:spcAft>
                <a:spcPts val="0"/>
              </a:spcAft>
              <a:buSzPts val="1748"/>
              <a:buChar char="🞂"/>
            </a:pPr>
            <a:r>
              <a:rPr lang="en-US"/>
              <a:t>space is limited, time is limited, audience’s attention is limited</a:t>
            </a:r>
            <a:endParaRPr/>
          </a:p>
          <a:p>
            <a:pPr indent="-252730" lvl="2" marL="822960" rtl="0" algn="l">
              <a:spcBef>
                <a:spcPts val="500"/>
              </a:spcBef>
              <a:spcAft>
                <a:spcPts val="0"/>
              </a:spcAft>
              <a:buSzPts val="1748"/>
              <a:buChar char="🞂"/>
            </a:pPr>
            <a:r>
              <a:rPr lang="en-US"/>
              <a:t>no gratuitous figures for unimportant points!</a:t>
            </a:r>
            <a:endParaRPr/>
          </a:p>
          <a:p>
            <a:pPr indent="0" lvl="0" marL="548640" rtl="0" algn="l">
              <a:spcBef>
                <a:spcPts val="500"/>
              </a:spcBef>
              <a:spcAft>
                <a:spcPts val="0"/>
              </a:spcAft>
              <a:buNone/>
            </a:pPr>
            <a:r>
              <a:t/>
            </a:r>
            <a:endParaRPr/>
          </a:p>
          <a:p>
            <a:pPr indent="-274320" lvl="1" marL="548640" rtl="0" algn="l">
              <a:spcBef>
                <a:spcPts val="500"/>
              </a:spcBef>
              <a:spcAft>
                <a:spcPts val="0"/>
              </a:spcAft>
              <a:buSzPts val="1748"/>
              <a:buChar char="🞂"/>
            </a:pPr>
            <a:r>
              <a:rPr lang="en-US"/>
              <a:t>But CANNOT be conveyed in 2 lines of text</a:t>
            </a:r>
            <a:endParaRPr/>
          </a:p>
          <a:p>
            <a:pPr indent="-163322" lvl="1" marL="548640" rtl="0" algn="l">
              <a:spcBef>
                <a:spcPts val="500"/>
              </a:spcBef>
              <a:spcAft>
                <a:spcPts val="0"/>
              </a:spcAft>
              <a:buSzPts val="1748"/>
              <a:buNone/>
            </a:pPr>
            <a:r>
              <a:t/>
            </a:r>
            <a:endParaRPr/>
          </a:p>
          <a:p>
            <a:pPr indent="0" lvl="0" marL="274320" marR="0" rtl="0" algn="l">
              <a:lnSpc>
                <a:spcPct val="100000"/>
              </a:lnSpc>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Technical Part -- Visualization</a:t>
            </a:r>
            <a:endParaRPr/>
          </a:p>
        </p:txBody>
      </p:sp>
      <p:sp>
        <p:nvSpPr>
          <p:cNvPr id="179" name="Google Shape;179;p24"/>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Autofit/>
          </a:bodyPr>
          <a:lstStyle/>
          <a:p>
            <a:pPr indent="-163322" lvl="1" marL="548640" rtl="0" algn="l">
              <a:spcBef>
                <a:spcPts val="500"/>
              </a:spcBef>
              <a:spcAft>
                <a:spcPts val="0"/>
              </a:spcAft>
              <a:buSzPts val="1748"/>
              <a:buNone/>
            </a:pPr>
            <a:r>
              <a:t/>
            </a:r>
            <a:endParaRPr/>
          </a:p>
          <a:p>
            <a:pPr indent="0" lvl="0" marL="0" rtl="0" algn="l">
              <a:spcBef>
                <a:spcPts val="600"/>
              </a:spcBef>
              <a:spcAft>
                <a:spcPts val="0"/>
              </a:spcAft>
              <a:buNone/>
            </a:pPr>
            <a:r>
              <a:rPr lang="en-US"/>
              <a:t>What make a good informative figure?</a:t>
            </a:r>
            <a:endParaRPr/>
          </a:p>
          <a:p>
            <a:pPr indent="0" lvl="0" marL="0" rtl="0" algn="l">
              <a:spcBef>
                <a:spcPts val="600"/>
              </a:spcBef>
              <a:spcAft>
                <a:spcPts val="0"/>
              </a:spcAft>
              <a:buNone/>
            </a:pPr>
            <a:r>
              <a:t/>
            </a:r>
            <a:endParaRPr/>
          </a:p>
          <a:p>
            <a:pPr indent="-274320" lvl="1" marL="548640" rtl="0" algn="l">
              <a:spcBef>
                <a:spcPts val="500"/>
              </a:spcBef>
              <a:spcAft>
                <a:spcPts val="0"/>
              </a:spcAft>
              <a:buSzPts val="1748"/>
              <a:buChar char="🞂"/>
            </a:pPr>
            <a:r>
              <a:rPr lang="en-US"/>
              <a:t>The figure itself can tell a story (be as stand-alone as possible)</a:t>
            </a:r>
            <a:endParaRPr/>
          </a:p>
          <a:p>
            <a:pPr indent="-274320" lvl="1" marL="548640" rtl="0" algn="l">
              <a:spcBef>
                <a:spcPts val="500"/>
              </a:spcBef>
              <a:spcAft>
                <a:spcPts val="0"/>
              </a:spcAft>
              <a:buSzPts val="1748"/>
              <a:buChar char="🞂"/>
            </a:pPr>
            <a:r>
              <a:rPr lang="en-US"/>
              <a:t>X-axis, Y-axis legibly labeled (if applicable)</a:t>
            </a:r>
            <a:endParaRPr/>
          </a:p>
          <a:p>
            <a:pPr indent="-274320" lvl="1" marL="548640" rtl="0" algn="l">
              <a:spcBef>
                <a:spcPts val="500"/>
              </a:spcBef>
              <a:spcAft>
                <a:spcPts val="0"/>
              </a:spcAft>
              <a:buSzPts val="1748"/>
              <a:buChar char="🞂"/>
            </a:pPr>
            <a:r>
              <a:rPr lang="en-US"/>
              <a:t>Pack information in the caption</a:t>
            </a:r>
            <a:endParaRPr/>
          </a:p>
          <a:p>
            <a:pPr indent="-274320" lvl="1" marL="548640" rtl="0" algn="l">
              <a:spcBef>
                <a:spcPts val="500"/>
              </a:spcBef>
              <a:spcAft>
                <a:spcPts val="0"/>
              </a:spcAft>
              <a:buSzPts val="1748"/>
              <a:buChar char="🞂"/>
            </a:pPr>
            <a:r>
              <a:rPr lang="en-US"/>
              <a:t>Some figures can be grouped together into a multi-panel figure to highlight differences </a:t>
            </a:r>
            <a:endParaRPr/>
          </a:p>
          <a:p>
            <a:pPr indent="0" lvl="0" marL="274320" marR="0" rtl="0" algn="l">
              <a:lnSpc>
                <a:spcPct val="100000"/>
              </a:lnSpc>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Technical Part – Table, text</a:t>
            </a:r>
            <a:endParaRPr/>
          </a:p>
        </p:txBody>
      </p:sp>
      <p:sp>
        <p:nvSpPr>
          <p:cNvPr id="185" name="Google Shape;185;p2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Sometimes a table or plain text does a better job than figures!</a:t>
            </a:r>
            <a:endParaRPr/>
          </a:p>
          <a:p>
            <a:pPr indent="-274320" lvl="0" marL="274320" rtl="0" algn="l">
              <a:spcBef>
                <a:spcPts val="600"/>
              </a:spcBef>
              <a:spcAft>
                <a:spcPts val="0"/>
              </a:spcAft>
              <a:buSzPts val="1976"/>
              <a:buChar char="🞂"/>
            </a:pPr>
            <a:r>
              <a:rPr lang="en-US"/>
              <a:t>Keep in mind, be </a:t>
            </a:r>
            <a:r>
              <a:rPr b="1" lang="en-US"/>
              <a:t>succinct</a:t>
            </a:r>
            <a:r>
              <a:rPr lang="en-US"/>
              <a:t> and </a:t>
            </a:r>
            <a:r>
              <a:rPr b="1" lang="en-US"/>
              <a:t>insightful</a:t>
            </a:r>
            <a:endParaRPr b="1"/>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US" sz="3000"/>
              <a:t>Insight</a:t>
            </a:r>
            <a:endParaRPr sz="3000"/>
          </a:p>
          <a:p>
            <a:pPr indent="0" lvl="0" marL="0" rtl="0" algn="ctr">
              <a:spcBef>
                <a:spcPts val="600"/>
              </a:spcBef>
              <a:spcAft>
                <a:spcPts val="0"/>
              </a:spcAft>
              <a:buNone/>
            </a:pPr>
            <a:r>
              <a:t/>
            </a:r>
            <a:endParaRPr sz="3000"/>
          </a:p>
          <a:p>
            <a:pPr indent="0" lvl="0" marL="0" rtl="0" algn="ctr">
              <a:spcBef>
                <a:spcPts val="600"/>
              </a:spcBef>
              <a:spcAft>
                <a:spcPts val="0"/>
              </a:spcAft>
              <a:buNone/>
            </a:pPr>
            <a:r>
              <a:rPr lang="en-US" sz="2400"/>
              <a:t>(I look for insight throughout)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Technical Part -- Discussions</a:t>
            </a:r>
            <a:endParaRPr/>
          </a:p>
        </p:txBody>
      </p:sp>
      <p:sp>
        <p:nvSpPr>
          <p:cNvPr id="191" name="Google Shape;191;p2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Always interpret the results (intermediate results too)</a:t>
            </a:r>
            <a:endParaRPr/>
          </a:p>
          <a:p>
            <a:pPr indent="-274320" lvl="0" marL="274320" rtl="0" algn="l">
              <a:spcBef>
                <a:spcPts val="600"/>
              </a:spcBef>
              <a:spcAft>
                <a:spcPts val="0"/>
              </a:spcAft>
              <a:buSzPts val="1976"/>
              <a:buChar char="🞂"/>
            </a:pPr>
            <a:r>
              <a:rPr lang="en-US"/>
              <a:t>Discuss your results: does the result make sense, why or why not</a:t>
            </a:r>
            <a:endParaRPr/>
          </a:p>
          <a:p>
            <a:pPr indent="-274320" lvl="0" marL="274320" rtl="0" algn="l">
              <a:spcBef>
                <a:spcPts val="600"/>
              </a:spcBef>
              <a:spcAft>
                <a:spcPts val="0"/>
              </a:spcAft>
              <a:buSzPts val="1976"/>
              <a:buChar char="🞂"/>
            </a:pPr>
            <a:r>
              <a:rPr lang="en-US"/>
              <a:t>What action does the result prompt? For example, adopting a different method.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Ending Echoes the Beginning</a:t>
            </a:r>
            <a:endParaRPr/>
          </a:p>
        </p:txBody>
      </p:sp>
      <p:sp>
        <p:nvSpPr>
          <p:cNvPr id="197" name="Google Shape;197;p2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Did you accomplish what you set out to do?</a:t>
            </a:r>
            <a:endParaRPr/>
          </a:p>
          <a:p>
            <a:pPr indent="-274320" lvl="1" marL="548640" rtl="0" algn="l">
              <a:spcBef>
                <a:spcPts val="500"/>
              </a:spcBef>
              <a:spcAft>
                <a:spcPts val="0"/>
              </a:spcAft>
              <a:buSzPts val="1748"/>
              <a:buChar char="🞂"/>
            </a:pPr>
            <a:r>
              <a:rPr lang="en-US"/>
              <a:t>What did you do? What are your main contributions? A brief summary</a:t>
            </a:r>
            <a:endParaRPr/>
          </a:p>
          <a:p>
            <a:pPr indent="-274320" lvl="0" marL="274320" rtl="0" algn="l">
              <a:spcBef>
                <a:spcPts val="600"/>
              </a:spcBef>
              <a:spcAft>
                <a:spcPts val="0"/>
              </a:spcAft>
              <a:buSzPts val="1976"/>
              <a:buChar char="🞂"/>
            </a:pPr>
            <a:r>
              <a:rPr lang="en-US"/>
              <a:t>If not completely, what should be done next?	</a:t>
            </a:r>
            <a:endParaRPr/>
          </a:p>
          <a:p>
            <a:pPr indent="-148844" lvl="0" marL="274320" rtl="0" algn="l">
              <a:spcBef>
                <a:spcPts val="600"/>
              </a:spcBef>
              <a:spcAft>
                <a:spcPts val="0"/>
              </a:spcAft>
              <a:buSzPts val="1976"/>
              <a:buNone/>
            </a:pPr>
            <a:r>
              <a:t/>
            </a:r>
            <a:endParaRPr/>
          </a:p>
          <a:p>
            <a:pPr indent="0" lvl="0" marL="0" rtl="0" algn="l">
              <a:spcBef>
                <a:spcPts val="600"/>
              </a:spcBef>
              <a:spcAft>
                <a:spcPts val="0"/>
              </a:spcAft>
              <a:buSzPts val="1976"/>
              <a:buNone/>
            </a:pPr>
            <a:r>
              <a:rPr lang="en-US">
                <a:solidFill>
                  <a:srgbClr val="008000"/>
                </a:solidFill>
              </a:rPr>
              <a:t>W</a:t>
            </a:r>
            <a:r>
              <a:rPr lang="en-US">
                <a:solidFill>
                  <a:srgbClr val="008000"/>
                </a:solidFill>
              </a:rPr>
              <a:t>ith an industry affiliate, the company needs a clear take-home message and a to-do list.</a:t>
            </a:r>
            <a:endParaRPr>
              <a:solidFill>
                <a:srgbClr val="008000"/>
              </a:solidFill>
            </a:endParaRPr>
          </a:p>
          <a:p>
            <a:pPr indent="0" lvl="0" marL="0" rtl="0" algn="l">
              <a:spcBef>
                <a:spcPts val="600"/>
              </a:spcBef>
              <a:spcAft>
                <a:spcPts val="0"/>
              </a:spcAft>
              <a:buSzPts val="1976"/>
              <a:buNone/>
            </a:pPr>
            <a:r>
              <a:t/>
            </a:r>
            <a:endParaRPr>
              <a:solidFill>
                <a:srgbClr val="008000"/>
              </a:solidFill>
            </a:endParaRPr>
          </a:p>
          <a:p>
            <a:pPr indent="0" lvl="0" marL="0" rtl="0" algn="l">
              <a:spcBef>
                <a:spcPts val="600"/>
              </a:spcBef>
              <a:spcAft>
                <a:spcPts val="0"/>
              </a:spcAft>
              <a:buSzPts val="1976"/>
              <a:buNone/>
            </a:pPr>
            <a:r>
              <a:t/>
            </a:r>
            <a:endParaRPr>
              <a:solidFill>
                <a:srgbClr val="008000"/>
              </a:solidFill>
            </a:endParaRPr>
          </a:p>
          <a:p>
            <a:pPr indent="0" lvl="0" marL="0" rtl="0" algn="l">
              <a:spcBef>
                <a:spcPts val="600"/>
              </a:spcBef>
              <a:spcAft>
                <a:spcPts val="0"/>
              </a:spcAft>
              <a:buSzPts val="1976"/>
              <a:buNone/>
            </a:pPr>
            <a:r>
              <a:t/>
            </a:r>
            <a:endParaRPr>
              <a:solidFill>
                <a:srgbClr val="008000"/>
              </a:solidFill>
            </a:endParaRPr>
          </a:p>
          <a:p>
            <a:pPr indent="0" lvl="0" marL="0" rtl="0" algn="l">
              <a:spcBef>
                <a:spcPts val="600"/>
              </a:spcBef>
              <a:spcAft>
                <a:spcPts val="0"/>
              </a:spcAft>
              <a:buSzPts val="1976"/>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57200" y="152400"/>
            <a:ext cx="8229600" cy="990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8"/>
          <p:cNvSpPr txBox="1"/>
          <p:nvPr>
            <p:ph idx="1" type="body"/>
          </p:nvPr>
        </p:nvSpPr>
        <p:spPr>
          <a:xfrm>
            <a:off x="457200" y="1219200"/>
            <a:ext cx="8229600" cy="4937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For a Capstone Report or Presentation, please include a </a:t>
            </a:r>
            <a:r>
              <a:rPr lang="en-US" sz="2400"/>
              <a:t>contributions slide in the end, along with acknowledgements if any.</a:t>
            </a:r>
            <a:endParaRPr sz="2400"/>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457200" y="152400"/>
            <a:ext cx="8229600" cy="990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Example: </a:t>
            </a:r>
            <a:endParaRPr/>
          </a:p>
        </p:txBody>
      </p:sp>
      <p:sp>
        <p:nvSpPr>
          <p:cNvPr id="211" name="Google Shape;211;p29"/>
          <p:cNvSpPr txBox="1"/>
          <p:nvPr>
            <p:ph idx="1" type="body"/>
          </p:nvPr>
        </p:nvSpPr>
        <p:spPr>
          <a:xfrm>
            <a:off x="457200" y="1219200"/>
            <a:ext cx="8229600" cy="4937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KPMG first progress report:</a:t>
            </a:r>
            <a:endParaRPr/>
          </a:p>
          <a:p>
            <a:pPr indent="-315468" lvl="0" marL="457200" rtl="0" algn="l">
              <a:spcBef>
                <a:spcPts val="600"/>
              </a:spcBef>
              <a:spcAft>
                <a:spcPts val="0"/>
              </a:spcAft>
              <a:buClr>
                <a:srgbClr val="6AA84F"/>
              </a:buClr>
              <a:buSzPts val="1368"/>
              <a:buChar char="+"/>
            </a:pPr>
            <a:r>
              <a:rPr lang="en-US">
                <a:solidFill>
                  <a:srgbClr val="6AA84F"/>
                </a:solidFill>
              </a:rPr>
              <a:t>Overall structure very clear: </a:t>
            </a:r>
            <a:endParaRPr>
              <a:solidFill>
                <a:srgbClr val="6AA84F"/>
              </a:solidFill>
            </a:endParaRPr>
          </a:p>
          <a:p>
            <a:pPr indent="-315468" lvl="1" marL="914400" rtl="0" algn="l">
              <a:spcBef>
                <a:spcPts val="0"/>
              </a:spcBef>
              <a:spcAft>
                <a:spcPts val="0"/>
              </a:spcAft>
              <a:buClr>
                <a:srgbClr val="6AA84F"/>
              </a:buClr>
              <a:buSzPts val="1368"/>
              <a:buChar char="+"/>
            </a:pPr>
            <a:r>
              <a:rPr lang="en-US">
                <a:solidFill>
                  <a:srgbClr val="6AA84F"/>
                </a:solidFill>
              </a:rPr>
              <a:t>good overview, </a:t>
            </a:r>
            <a:endParaRPr>
              <a:solidFill>
                <a:srgbClr val="6AA84F"/>
              </a:solidFill>
            </a:endParaRPr>
          </a:p>
          <a:p>
            <a:pPr indent="-315468" lvl="1" marL="914400" rtl="0" algn="l">
              <a:spcBef>
                <a:spcPts val="0"/>
              </a:spcBef>
              <a:spcAft>
                <a:spcPts val="0"/>
              </a:spcAft>
              <a:buClr>
                <a:srgbClr val="6AA84F"/>
              </a:buClr>
              <a:buSzPts val="1368"/>
              <a:buChar char="+"/>
            </a:pPr>
            <a:r>
              <a:rPr lang="en-US">
                <a:solidFill>
                  <a:srgbClr val="6AA84F"/>
                </a:solidFill>
              </a:rPr>
              <a:t>good use of headers and sectioning</a:t>
            </a:r>
            <a:endParaRPr>
              <a:solidFill>
                <a:srgbClr val="6AA84F"/>
              </a:solidFill>
            </a:endParaRPr>
          </a:p>
          <a:p>
            <a:pPr indent="-315468" lvl="0" marL="457200" rtl="0" algn="l">
              <a:spcBef>
                <a:spcPts val="0"/>
              </a:spcBef>
              <a:spcAft>
                <a:spcPts val="0"/>
              </a:spcAft>
              <a:buClr>
                <a:srgbClr val="6AA84F"/>
              </a:buClr>
              <a:buSzPts val="1368"/>
              <a:buChar char="+"/>
            </a:pPr>
            <a:r>
              <a:rPr lang="en-US">
                <a:solidFill>
                  <a:srgbClr val="6AA84F"/>
                </a:solidFill>
              </a:rPr>
              <a:t>Good use of figures and tables</a:t>
            </a:r>
            <a:endParaRPr>
              <a:solidFill>
                <a:srgbClr val="6AA84F"/>
              </a:solidFill>
            </a:endParaRPr>
          </a:p>
          <a:p>
            <a:pPr indent="0" lvl="0" marL="457200" rtl="0" algn="l">
              <a:spcBef>
                <a:spcPts val="600"/>
              </a:spcBef>
              <a:spcAft>
                <a:spcPts val="0"/>
              </a:spcAft>
              <a:buNone/>
            </a:pPr>
            <a:r>
              <a:t/>
            </a:r>
            <a:endParaRPr/>
          </a:p>
          <a:p>
            <a:pPr indent="-315468" lvl="0" marL="457200" rtl="0" algn="l">
              <a:spcBef>
                <a:spcPts val="600"/>
              </a:spcBef>
              <a:spcAft>
                <a:spcPts val="0"/>
              </a:spcAft>
              <a:buClr>
                <a:srgbClr val="CC4125"/>
              </a:buClr>
              <a:buSzPts val="1368"/>
              <a:buChar char="-"/>
            </a:pPr>
            <a:r>
              <a:rPr lang="en-US">
                <a:solidFill>
                  <a:srgbClr val="CC4125"/>
                </a:solidFill>
              </a:rPr>
              <a:t>Some technical details are not necessary</a:t>
            </a:r>
            <a:endParaRPr>
              <a:solidFill>
                <a:srgbClr val="CC4125"/>
              </a:solidFill>
            </a:endParaRPr>
          </a:p>
          <a:p>
            <a:pPr indent="-315468" lvl="0" marL="457200" rtl="0" algn="l">
              <a:spcBef>
                <a:spcPts val="0"/>
              </a:spcBef>
              <a:spcAft>
                <a:spcPts val="0"/>
              </a:spcAft>
              <a:buClr>
                <a:srgbClr val="CC4125"/>
              </a:buClr>
              <a:buSzPts val="1368"/>
              <a:buChar char="-"/>
            </a:pPr>
            <a:r>
              <a:rPr lang="en-US">
                <a:solidFill>
                  <a:srgbClr val="CC4125"/>
                </a:solidFill>
              </a:rPr>
              <a:t>Exceeded length requirement</a:t>
            </a:r>
            <a:endParaRPr>
              <a:solidFill>
                <a:srgbClr val="CC4125"/>
              </a:solidFill>
            </a:endParaRPr>
          </a:p>
          <a:p>
            <a:pPr indent="0" lvl="0" marL="0" rtl="0" algn="l">
              <a:spcBef>
                <a:spcPts val="600"/>
              </a:spcBef>
              <a:spcAft>
                <a:spcPts val="0"/>
              </a:spcAft>
              <a:buNone/>
            </a:pPr>
            <a:r>
              <a:t/>
            </a:r>
            <a:endParaRPr>
              <a:solidFill>
                <a:srgbClr val="CC4125"/>
              </a:solidFill>
            </a:endParaRPr>
          </a:p>
          <a:p>
            <a:pPr indent="0" lvl="0" marL="0" rtl="0" algn="l">
              <a:spcBef>
                <a:spcPts val="600"/>
              </a:spcBef>
              <a:spcAft>
                <a:spcPts val="0"/>
              </a:spcAft>
              <a:buNone/>
            </a:pPr>
            <a:r>
              <a:t/>
            </a:r>
            <a:endParaRPr>
              <a:solidFill>
                <a:srgbClr val="CC4125"/>
              </a:solidFill>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219200" y="2971800"/>
            <a:ext cx="6858000" cy="10668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n-US" sz="2100">
                <a:solidFill>
                  <a:schemeClr val="lt1"/>
                </a:solidFill>
                <a:latin typeface="Gill Sans"/>
                <a:ea typeface="Gill Sans"/>
                <a:cs typeface="Gill Sans"/>
                <a:sym typeface="Gill Sans"/>
              </a:rPr>
              <a:t>Appendix</a:t>
            </a:r>
            <a:endParaRPr sz="3300"/>
          </a:p>
        </p:txBody>
      </p:sp>
      <p:sp>
        <p:nvSpPr>
          <p:cNvPr id="218" name="Google Shape;218;p30"/>
          <p:cNvSpPr txBox="1"/>
          <p:nvPr>
            <p:ph idx="1" type="body"/>
          </p:nvPr>
        </p:nvSpPr>
        <p:spPr>
          <a:xfrm>
            <a:off x="1295400" y="4267200"/>
            <a:ext cx="6781800" cy="1143000"/>
          </a:xfrm>
          <a:prstGeom prst="rect">
            <a:avLst/>
          </a:prstGeom>
        </p:spPr>
        <p:txBody>
          <a:bodyPr anchorCtr="0" anchor="t" bIns="45700" lIns="91425" spcFirstLastPara="1" rIns="91425" wrap="square" tIns="45700">
            <a:noAutofit/>
          </a:bodyPr>
          <a:lstStyle/>
          <a:p>
            <a:pPr indent="0" lvl="0" marL="0" rtl="0" algn="r">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nvSpPr>
        <p:spPr>
          <a:xfrm>
            <a:off x="0" y="0"/>
            <a:ext cx="8869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Thirteen Rules for giving a Really Bad Talk by Bradley Efron</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US"/>
              <a:t>1. Don’t plan too carefully; improv is the name of the game with technical talks. </a:t>
            </a:r>
            <a:endParaRPr/>
          </a:p>
          <a:p>
            <a:pPr indent="0" lvl="0" marL="0" rtl="0" algn="l">
              <a:spcBef>
                <a:spcPts val="0"/>
              </a:spcBef>
              <a:spcAft>
                <a:spcPts val="0"/>
              </a:spcAft>
              <a:buNone/>
            </a:pPr>
            <a:r>
              <a:rPr lang="en-US"/>
              <a:t>2. Begin by thanking an enormous number of people, including blurry little pictures if possible. It comes across as humility. </a:t>
            </a:r>
            <a:endParaRPr/>
          </a:p>
          <a:p>
            <a:pPr indent="0" lvl="0" marL="0" rtl="0" algn="l">
              <a:spcBef>
                <a:spcPts val="0"/>
              </a:spcBef>
              <a:spcAft>
                <a:spcPts val="0"/>
              </a:spcAft>
              <a:buNone/>
            </a:pPr>
            <a:r>
              <a:rPr lang="en-US"/>
              <a:t>3. Waste a lot of time at first on some small point, like the correct spelling of “Chebychev.” Whoever heard of running out of time? (See Rule 13.) </a:t>
            </a:r>
            <a:endParaRPr/>
          </a:p>
          <a:p>
            <a:pPr indent="0" lvl="0" marL="0" rtl="0" algn="l">
              <a:spcBef>
                <a:spcPts val="0"/>
              </a:spcBef>
              <a:spcAft>
                <a:spcPts val="0"/>
              </a:spcAft>
              <a:buNone/>
            </a:pPr>
            <a:r>
              <a:rPr lang="en-US"/>
              <a:t>4. An elaborate outline of the talk to come, phrased in terms the audience hasn’t heard yet, really sets the stage, and saves saying “I’m going to present the beginning, the middle, and the end.” </a:t>
            </a:r>
            <a:endParaRPr/>
          </a:p>
          <a:p>
            <a:pPr indent="0" lvl="0" marL="0" rtl="0" algn="l">
              <a:spcBef>
                <a:spcPts val="0"/>
              </a:spcBef>
              <a:spcAft>
                <a:spcPts val="0"/>
              </a:spcAft>
              <a:buNone/>
            </a:pPr>
            <a:r>
              <a:rPr lang="en-US"/>
              <a:t>5. Don’t give away your simple motivating example early on. That’s like stepping on your own punchline. </a:t>
            </a:r>
            <a:endParaRPr/>
          </a:p>
          <a:p>
            <a:pPr indent="0" lvl="0" marL="0" rtl="0" algn="l">
              <a:spcBef>
                <a:spcPts val="0"/>
              </a:spcBef>
              <a:spcAft>
                <a:spcPts val="0"/>
              </a:spcAft>
              <a:buNone/>
            </a:pPr>
            <a:r>
              <a:rPr lang="en-US"/>
              <a:t>6. A good way to start is with the most general, abstract statement possible. </a:t>
            </a:r>
            <a:endParaRPr/>
          </a:p>
          <a:p>
            <a:pPr indent="0" lvl="0" marL="0" rtl="0" algn="l">
              <a:spcBef>
                <a:spcPts val="0"/>
              </a:spcBef>
              <a:spcAft>
                <a:spcPts val="0"/>
              </a:spcAft>
              <a:buNone/>
            </a:pPr>
            <a:r>
              <a:rPr lang="en-US"/>
              <a:t>7. The best notation is the most complete notation — don't skimp on those subscripts! </a:t>
            </a:r>
            <a:endParaRPr/>
          </a:p>
          <a:p>
            <a:pPr indent="0" lvl="0" marL="0" rtl="0" algn="l">
              <a:spcBef>
                <a:spcPts val="0"/>
              </a:spcBef>
              <a:spcAft>
                <a:spcPts val="0"/>
              </a:spcAft>
              <a:buNone/>
            </a:pPr>
            <a:r>
              <a:rPr lang="en-US"/>
              <a:t>8. Blank space on the screen is wasted space. There should be an icon for everything — if you say the word “Apple” an apple should tumble in from the right, etc. And don’t forget to read every word on the screen out loud. </a:t>
            </a:r>
            <a:endParaRPr/>
          </a:p>
          <a:p>
            <a:pPr indent="0" lvl="0" marL="0" rtl="0" algn="l">
              <a:spcBef>
                <a:spcPts val="0"/>
              </a:spcBef>
              <a:spcAft>
                <a:spcPts val="0"/>
              </a:spcAft>
              <a:buNone/>
            </a:pPr>
            <a:r>
              <a:rPr lang="en-US"/>
              <a:t>9. Humans are incredibly good at reading tables, so the more rows and columns the better. Statements like “you probably can’t make out these numbers but they are pretty much what I said” are audience confidence builders. </a:t>
            </a:r>
            <a:endParaRPr/>
          </a:p>
          <a:p>
            <a:pPr indent="0" lvl="0" marL="0" rtl="0" algn="l">
              <a:spcBef>
                <a:spcPts val="0"/>
              </a:spcBef>
              <a:spcAft>
                <a:spcPts val="0"/>
              </a:spcAft>
              <a:buNone/>
            </a:pPr>
            <a:r>
              <a:rPr lang="en-US"/>
              <a:t>10. Don’t speak too clearly: it isn’t necessary for those in the front row. </a:t>
            </a:r>
            <a:endParaRPr/>
          </a:p>
          <a:p>
            <a:pPr indent="0" lvl="0" marL="0" rtl="0" algn="l">
              <a:spcBef>
                <a:spcPts val="0"/>
              </a:spcBef>
              <a:spcAft>
                <a:spcPts val="0"/>
              </a:spcAft>
              <a:buNone/>
            </a:pPr>
            <a:r>
              <a:rPr lang="en-US"/>
              <a:t>11. Go back and forth rapidly between your slides. That’s what God made computers for. </a:t>
            </a:r>
            <a:endParaRPr/>
          </a:p>
          <a:p>
            <a:pPr indent="0" lvl="0" marL="0" rtl="0" algn="l">
              <a:spcBef>
                <a:spcPts val="0"/>
              </a:spcBef>
              <a:spcAft>
                <a:spcPts val="0"/>
              </a:spcAft>
              <a:buNone/>
            </a:pPr>
            <a:r>
              <a:rPr lang="en-US"/>
              <a:t>12. Try to get across everything you’ve learned in the past year in the few minutes allotted. These are college grads, right? </a:t>
            </a:r>
            <a:endParaRPr/>
          </a:p>
          <a:p>
            <a:pPr indent="0" lvl="0" marL="0" rtl="0" algn="l">
              <a:spcBef>
                <a:spcPts val="0"/>
              </a:spcBef>
              <a:spcAft>
                <a:spcPts val="0"/>
              </a:spcAft>
              <a:buNone/>
            </a:pPr>
            <a:r>
              <a:rPr lang="en-US"/>
              <a:t>13. Oh my, you are running out of time. Don’t skip anything; show every slide even if it’s just for a millisecond. Saying “This is really interesting stuff, I wish I had time for it” will make people grateful for getting “Chebychev” right.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Always Ask Yourself</a:t>
            </a:r>
            <a:endParaRPr/>
          </a:p>
        </p:txBody>
      </p:sp>
      <p:sp>
        <p:nvSpPr>
          <p:cNvPr id="116" name="Google Shape;116;p1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t>Who are my audience?</a:t>
            </a:r>
            <a:endParaRPr b="1" sz="2800"/>
          </a:p>
          <a:p>
            <a:pPr indent="0" lvl="0" marL="0" rtl="0" algn="l">
              <a:spcBef>
                <a:spcPts val="0"/>
              </a:spcBef>
              <a:spcAft>
                <a:spcPts val="0"/>
              </a:spcAft>
              <a:buNone/>
            </a:pPr>
            <a:r>
              <a:rPr b="1" lang="en-US" sz="2800"/>
              <a:t>What do I want to achieve with them?</a:t>
            </a:r>
            <a:endParaRPr b="1" sz="2800"/>
          </a:p>
          <a:p>
            <a:pPr indent="0" lvl="0" marL="0" rtl="0" algn="l">
              <a:spcBef>
                <a:spcPts val="600"/>
              </a:spcBef>
              <a:spcAft>
                <a:spcPts val="0"/>
              </a:spcAft>
              <a:buSzPts val="2128"/>
              <a:buNone/>
            </a:pPr>
            <a:r>
              <a:rPr lang="en-US" sz="2800"/>
              <a:t> </a:t>
            </a:r>
            <a:endParaRPr sz="2800"/>
          </a:p>
          <a:p>
            <a:pPr indent="0" lvl="0" marL="0" rtl="0" algn="l">
              <a:spcBef>
                <a:spcPts val="600"/>
              </a:spcBef>
              <a:spcAft>
                <a:spcPts val="0"/>
              </a:spcAft>
              <a:buSzPts val="2128"/>
              <a:buNone/>
            </a:pPr>
            <a:r>
              <a:rPr lang="en-US" sz="2800"/>
              <a:t>Most of the time: </a:t>
            </a:r>
            <a:endParaRPr sz="2800"/>
          </a:p>
          <a:p>
            <a:pPr indent="-406400" lvl="0" marL="457200" rtl="0" algn="l">
              <a:spcBef>
                <a:spcPts val="600"/>
              </a:spcBef>
              <a:spcAft>
                <a:spcPts val="0"/>
              </a:spcAft>
              <a:buSzPts val="2800"/>
              <a:buChar char="●"/>
            </a:pPr>
            <a:r>
              <a:rPr lang="en-US" sz="2800"/>
              <a:t>you are the expert  </a:t>
            </a:r>
            <a:endParaRPr sz="2800"/>
          </a:p>
          <a:p>
            <a:pPr indent="-406400" lvl="0" marL="457200" rtl="0" algn="l">
              <a:spcBef>
                <a:spcPts val="0"/>
              </a:spcBef>
              <a:spcAft>
                <a:spcPts val="0"/>
              </a:spcAft>
              <a:buSzPts val="2800"/>
              <a:buChar char="●"/>
            </a:pPr>
            <a:r>
              <a:rPr lang="en-US" sz="2800"/>
              <a:t>they are not</a:t>
            </a:r>
            <a:endParaRPr sz="2800"/>
          </a:p>
          <a:p>
            <a:pPr indent="-406400" lvl="0" marL="457200" rtl="0" algn="l">
              <a:spcBef>
                <a:spcPts val="0"/>
              </a:spcBef>
              <a:spcAft>
                <a:spcPts val="0"/>
              </a:spcAft>
              <a:buSzPts val="2800"/>
              <a:buChar char="●"/>
            </a:pPr>
            <a:r>
              <a:rPr lang="en-US" sz="2800"/>
              <a:t>you need to tell </a:t>
            </a:r>
            <a:r>
              <a:rPr b="1" lang="en-US" sz="2800"/>
              <a:t>a story</a:t>
            </a:r>
            <a:r>
              <a:rPr lang="en-US" sz="2800"/>
              <a:t> to help them learn</a:t>
            </a:r>
            <a:endParaRPr sz="2800"/>
          </a:p>
          <a:p>
            <a:pPr indent="0" lvl="0" marL="0" rtl="0" algn="l">
              <a:spcBef>
                <a:spcPts val="600"/>
              </a:spcBef>
              <a:spcAft>
                <a:spcPts val="0"/>
              </a:spcAft>
              <a:buSzPts val="2128"/>
              <a:buNone/>
            </a:pPr>
            <a:r>
              <a:t/>
            </a:r>
            <a:endParaRPr sz="2800"/>
          </a:p>
          <a:p>
            <a:pPr indent="0" lvl="0" marL="0" rtl="0" algn="l">
              <a:spcBef>
                <a:spcPts val="600"/>
              </a:spcBef>
              <a:spcAft>
                <a:spcPts val="0"/>
              </a:spcAft>
              <a:buSzPts val="2128"/>
              <a:buNone/>
            </a:pPr>
            <a:r>
              <a:rPr lang="en-US" sz="2800"/>
              <a:t>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457200" y="152400"/>
            <a:ext cx="8229600" cy="990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Two Goals</a:t>
            </a:r>
            <a:endParaRPr/>
          </a:p>
        </p:txBody>
      </p:sp>
      <p:sp>
        <p:nvSpPr>
          <p:cNvPr id="123" name="Google Shape;123;p15"/>
          <p:cNvSpPr txBox="1"/>
          <p:nvPr>
            <p:ph idx="1" type="body"/>
          </p:nvPr>
        </p:nvSpPr>
        <p:spPr>
          <a:xfrm>
            <a:off x="457200" y="1219200"/>
            <a:ext cx="8229600" cy="4937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en-US" sz="2800"/>
              <a:t>It is possible in academic writing and presentation to BOTH</a:t>
            </a:r>
            <a:endParaRPr/>
          </a:p>
          <a:p>
            <a:pPr indent="-274320" lvl="1" marL="548640" rtl="0" algn="l">
              <a:spcBef>
                <a:spcPts val="500"/>
              </a:spcBef>
              <a:spcAft>
                <a:spcPts val="0"/>
              </a:spcAft>
              <a:buSzPts val="1900"/>
              <a:buChar char="🞂"/>
            </a:pPr>
            <a:r>
              <a:rPr b="1" lang="en-US" sz="2900">
                <a:solidFill>
                  <a:schemeClr val="dk1"/>
                </a:solidFill>
              </a:rPr>
              <a:t>tell a good story</a:t>
            </a:r>
            <a:r>
              <a:rPr lang="en-US" sz="2500"/>
              <a:t> AND </a:t>
            </a:r>
            <a:endParaRPr/>
          </a:p>
          <a:p>
            <a:pPr indent="-280670" lvl="1" marL="548640" rtl="0" algn="l">
              <a:spcBef>
                <a:spcPts val="500"/>
              </a:spcBef>
              <a:spcAft>
                <a:spcPts val="0"/>
              </a:spcAft>
              <a:buClr>
                <a:schemeClr val="dk1"/>
              </a:buClr>
              <a:buSzPts val="2000"/>
              <a:buChar char="🞂"/>
            </a:pPr>
            <a:r>
              <a:rPr b="1" lang="en-US" sz="2600">
                <a:solidFill>
                  <a:schemeClr val="dk1"/>
                </a:solidFill>
              </a:rPr>
              <a:t>be technical, rigorous and detail-oriented</a:t>
            </a:r>
            <a:endParaRPr b="1" sz="2600">
              <a:solidFill>
                <a:schemeClr val="dk1"/>
              </a:solidFill>
            </a:endParaRPr>
          </a:p>
          <a:p>
            <a:pPr indent="0" lvl="0" marL="0" rtl="0" algn="l">
              <a:spcBef>
                <a:spcPts val="600"/>
              </a:spcBef>
              <a:spcAft>
                <a:spcPts val="0"/>
              </a:spcAft>
              <a:buNone/>
            </a:pPr>
            <a:r>
              <a:t/>
            </a:r>
            <a:endParaRPr sz="2800"/>
          </a:p>
        </p:txBody>
      </p:sp>
      <p:sp>
        <p:nvSpPr>
          <p:cNvPr id="124" name="Google Shape;124;p15"/>
          <p:cNvSpPr txBox="1"/>
          <p:nvPr/>
        </p:nvSpPr>
        <p:spPr>
          <a:xfrm>
            <a:off x="0" y="0"/>
            <a:ext cx="3000000" cy="585000"/>
          </a:xfrm>
          <a:prstGeom prst="rect">
            <a:avLst/>
          </a:prstGeom>
          <a:noFill/>
          <a:ln>
            <a:noFill/>
          </a:ln>
        </p:spPr>
        <p:txBody>
          <a:bodyPr anchorCtr="0" anchor="t" bIns="91425" lIns="91425" spcFirstLastPara="1" rIns="91425" wrap="square" tIns="91425">
            <a:spAutoFit/>
          </a:bodyPr>
          <a:lstStyle/>
          <a:p>
            <a:pPr indent="-280670" lvl="1" marL="548640" rtl="0" algn="l">
              <a:spcBef>
                <a:spcPts val="500"/>
              </a:spcBef>
              <a:spcAft>
                <a:spcPts val="0"/>
              </a:spcAft>
              <a:buClr>
                <a:schemeClr val="dk1"/>
              </a:buClr>
              <a:buSzPts val="2000"/>
              <a:buFont typeface="Noto Sans Symbols"/>
              <a:buChar char="🞂"/>
            </a:pPr>
            <a:r>
              <a:t/>
            </a:r>
            <a:endParaRPr b="1" sz="26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457200" y="152400"/>
            <a:ext cx="8229600" cy="990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6"/>
          <p:cNvSpPr txBox="1"/>
          <p:nvPr>
            <p:ph idx="1" type="body"/>
          </p:nvPr>
        </p:nvSpPr>
        <p:spPr>
          <a:xfrm>
            <a:off x="457200" y="1219200"/>
            <a:ext cx="8229600" cy="4937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The beginning </a:t>
            </a:r>
            <a:endParaRPr/>
          </a:p>
          <a:p>
            <a:pPr indent="0" lvl="0" marL="0" rtl="0" algn="l">
              <a:spcBef>
                <a:spcPts val="600"/>
              </a:spcBef>
              <a:spcAft>
                <a:spcPts val="0"/>
              </a:spcAft>
              <a:buNone/>
            </a:pPr>
            <a:r>
              <a:rPr lang="en-US"/>
              <a:t>The middle (technical part)</a:t>
            </a:r>
            <a:endParaRPr/>
          </a:p>
          <a:p>
            <a:pPr indent="0" lvl="0" marL="0" rtl="0" algn="l">
              <a:spcBef>
                <a:spcPts val="600"/>
              </a:spcBef>
              <a:spcAft>
                <a:spcPts val="0"/>
              </a:spcAft>
              <a:buNone/>
            </a:pPr>
            <a:r>
              <a:rPr lang="en-US"/>
              <a:t>The 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Beginning -- Why</a:t>
            </a:r>
            <a:endParaRPr/>
          </a:p>
        </p:txBody>
      </p:sp>
      <p:sp>
        <p:nvSpPr>
          <p:cNvPr id="137" name="Google Shape;137;p1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ctr">
              <a:lnSpc>
                <a:spcPct val="90000"/>
              </a:lnSpc>
              <a:spcBef>
                <a:spcPts val="0"/>
              </a:spcBef>
              <a:spcAft>
                <a:spcPts val="0"/>
              </a:spcAft>
              <a:buSzPts val="1976"/>
              <a:buChar char="🞂"/>
            </a:pPr>
            <a:r>
              <a:rPr b="1" lang="en-US"/>
              <a:t>Why</a:t>
            </a:r>
            <a:r>
              <a:rPr lang="en-US"/>
              <a:t> are you doing what you are doing? </a:t>
            </a:r>
            <a:endParaRPr/>
          </a:p>
          <a:p>
            <a:pPr indent="-274320" lvl="0" marL="274320" rtl="0" algn="l">
              <a:lnSpc>
                <a:spcPct val="90000"/>
              </a:lnSpc>
              <a:spcBef>
                <a:spcPts val="600"/>
              </a:spcBef>
              <a:spcAft>
                <a:spcPts val="0"/>
              </a:spcAft>
              <a:buSzPts val="1976"/>
              <a:buChar char="🞂"/>
            </a:pPr>
            <a:r>
              <a:rPr lang="en-US"/>
              <a:t>The wrong answer: “Because we were told to …”</a:t>
            </a:r>
            <a:endParaRPr/>
          </a:p>
          <a:p>
            <a:pPr indent="-274320" lvl="1" marL="548640" rtl="0" algn="l">
              <a:lnSpc>
                <a:spcPct val="90000"/>
              </a:lnSpc>
              <a:spcBef>
                <a:spcPts val="500"/>
              </a:spcBef>
              <a:spcAft>
                <a:spcPts val="0"/>
              </a:spcAft>
              <a:buSzPts val="1748"/>
              <a:buChar char="🞂"/>
            </a:pPr>
            <a:r>
              <a:rPr lang="en-US"/>
              <a:t>even if it was the truth</a:t>
            </a:r>
            <a:endParaRPr/>
          </a:p>
          <a:p>
            <a:pPr indent="-163322" lvl="1" marL="548640" rtl="0" algn="l">
              <a:lnSpc>
                <a:spcPct val="90000"/>
              </a:lnSpc>
              <a:spcBef>
                <a:spcPts val="500"/>
              </a:spcBef>
              <a:spcAft>
                <a:spcPts val="0"/>
              </a:spcAft>
              <a:buSzPts val="1748"/>
              <a:buNone/>
            </a:pPr>
            <a:r>
              <a:t/>
            </a:r>
            <a:endParaRPr/>
          </a:p>
          <a:p>
            <a:pPr indent="-274320" lvl="0" marL="274320" rtl="0" algn="l">
              <a:lnSpc>
                <a:spcPct val="90000"/>
              </a:lnSpc>
              <a:spcBef>
                <a:spcPts val="600"/>
              </a:spcBef>
              <a:spcAft>
                <a:spcPts val="0"/>
              </a:spcAft>
              <a:buSzPts val="1976"/>
              <a:buChar char="🞂"/>
            </a:pPr>
            <a:r>
              <a:rPr lang="en-US"/>
              <a:t>The right answer:  you do it because </a:t>
            </a:r>
            <a:endParaRPr/>
          </a:p>
          <a:p>
            <a:pPr indent="-457200" lvl="1" marL="731520" rtl="0" algn="l">
              <a:lnSpc>
                <a:spcPct val="90000"/>
              </a:lnSpc>
              <a:spcBef>
                <a:spcPts val="500"/>
              </a:spcBef>
              <a:spcAft>
                <a:spcPts val="0"/>
              </a:spcAft>
              <a:buSzPts val="1748"/>
              <a:buFont typeface="Bookman Old Style"/>
              <a:buAutoNum type="arabicPeriod"/>
            </a:pPr>
            <a:r>
              <a:rPr lang="en-US"/>
              <a:t>It is important </a:t>
            </a:r>
            <a:endParaRPr/>
          </a:p>
          <a:p>
            <a:pPr indent="-228600" lvl="2" marL="822960" rtl="0" algn="l">
              <a:lnSpc>
                <a:spcPct val="90000"/>
              </a:lnSpc>
              <a:spcBef>
                <a:spcPts val="500"/>
              </a:spcBef>
              <a:spcAft>
                <a:spcPts val="0"/>
              </a:spcAft>
              <a:buSzPts val="1520"/>
              <a:buChar char="🞂"/>
            </a:pPr>
            <a:r>
              <a:rPr lang="en-US"/>
              <a:t>Describe the existing problem, </a:t>
            </a:r>
            <a:r>
              <a:rPr lang="en-US" u="sng"/>
              <a:t>background</a:t>
            </a:r>
            <a:r>
              <a:rPr lang="en-US"/>
              <a:t>; and the impact you would make if you solved the problem</a:t>
            </a:r>
            <a:endParaRPr/>
          </a:p>
          <a:p>
            <a:pPr indent="-457200" lvl="1" marL="777240" rtl="0" algn="l">
              <a:lnSpc>
                <a:spcPct val="90000"/>
              </a:lnSpc>
              <a:spcBef>
                <a:spcPts val="500"/>
              </a:spcBef>
              <a:spcAft>
                <a:spcPts val="0"/>
              </a:spcAft>
              <a:buSzPts val="1748"/>
              <a:buFont typeface="Bookman Old Style"/>
              <a:buAutoNum type="arabicPeriod"/>
            </a:pPr>
            <a:r>
              <a:rPr lang="en-US"/>
              <a:t>It is difficult</a:t>
            </a:r>
            <a:endParaRPr/>
          </a:p>
          <a:p>
            <a:pPr indent="-228600" lvl="2" marL="822960" rtl="0" algn="l">
              <a:lnSpc>
                <a:spcPct val="90000"/>
              </a:lnSpc>
              <a:spcBef>
                <a:spcPts val="500"/>
              </a:spcBef>
              <a:spcAft>
                <a:spcPts val="0"/>
              </a:spcAft>
              <a:buSzPts val="1520"/>
              <a:buChar char="🞂"/>
            </a:pPr>
            <a:r>
              <a:rPr lang="en-US"/>
              <a:t>Describe the challenge</a:t>
            </a:r>
            <a:endParaRPr/>
          </a:p>
          <a:p>
            <a:pPr indent="-457200" lvl="1" marL="731520" rtl="0" algn="l">
              <a:lnSpc>
                <a:spcPct val="90000"/>
              </a:lnSpc>
              <a:spcBef>
                <a:spcPts val="500"/>
              </a:spcBef>
              <a:spcAft>
                <a:spcPts val="0"/>
              </a:spcAft>
              <a:buSzPts val="1748"/>
              <a:buFont typeface="Bookman Old Style"/>
              <a:buAutoNum type="arabicPeriod"/>
            </a:pPr>
            <a:r>
              <a:rPr lang="en-US"/>
              <a:t>Nobody has done it before </a:t>
            </a:r>
            <a:endParaRPr/>
          </a:p>
          <a:p>
            <a:pPr indent="-342899" lvl="2" marL="891539" rtl="0" algn="l">
              <a:lnSpc>
                <a:spcPct val="90000"/>
              </a:lnSpc>
              <a:spcBef>
                <a:spcPts val="500"/>
              </a:spcBef>
              <a:spcAft>
                <a:spcPts val="0"/>
              </a:spcAft>
              <a:buSzPts val="1520"/>
              <a:buChar char="🞂"/>
            </a:pPr>
            <a:r>
              <a:rPr lang="en-US"/>
              <a:t>describe the current state-of-art, what has already been done i.e. </a:t>
            </a:r>
            <a:r>
              <a:rPr lang="en-US" u="sng"/>
              <a:t>literature review</a:t>
            </a:r>
            <a:r>
              <a:rPr lang="en-US"/>
              <a:t> </a:t>
            </a:r>
            <a:endParaRPr/>
          </a:p>
          <a:p>
            <a:pPr indent="-246379" lvl="2" marL="891539" rtl="0" algn="l">
              <a:lnSpc>
                <a:spcPct val="90000"/>
              </a:lnSpc>
              <a:spcBef>
                <a:spcPts val="500"/>
              </a:spcBef>
              <a:spcAft>
                <a:spcPts val="0"/>
              </a:spcAft>
              <a:buSzPts val="152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t/>
            </a:r>
            <a:endParaRPr/>
          </a:p>
        </p:txBody>
      </p:sp>
      <p:sp>
        <p:nvSpPr>
          <p:cNvPr id="143" name="Google Shape;143;p1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128"/>
              <a:buChar char="🞂"/>
            </a:pPr>
            <a:r>
              <a:rPr lang="en-US" sz="2800">
                <a:solidFill>
                  <a:srgbClr val="008000"/>
                </a:solidFill>
              </a:rPr>
              <a:t>In Capstone project, the “WHY” requirement is relaxed. It’s ok if the problem has been solved before. No need for an extensive lit review. </a:t>
            </a:r>
            <a:endParaRPr sz="2800">
              <a:solidFill>
                <a:srgbClr val="008000"/>
              </a:solidFill>
            </a:endParaRPr>
          </a:p>
          <a:p>
            <a:pPr indent="-274320" lvl="0" marL="274320" rtl="0" algn="l">
              <a:spcBef>
                <a:spcPts val="600"/>
              </a:spcBef>
              <a:spcAft>
                <a:spcPts val="0"/>
              </a:spcAft>
              <a:buSzPts val="2128"/>
              <a:buChar char="🞂"/>
            </a:pPr>
            <a:r>
              <a:rPr lang="en-US" sz="2800">
                <a:solidFill>
                  <a:srgbClr val="008000"/>
                </a:solidFill>
              </a:rPr>
              <a:t>However you should not assume the audience have knowledge of the background. So a quick background review (include an intro to jargons) would be extremely useful. </a:t>
            </a:r>
            <a:endParaRPr sz="2800">
              <a:solidFill>
                <a:srgbClr val="008000"/>
              </a:solidFill>
            </a:endParaRPr>
          </a:p>
          <a:p>
            <a:pPr indent="-148844" lvl="0" marL="274320" rtl="0" algn="l">
              <a:spcBef>
                <a:spcPts val="600"/>
              </a:spcBef>
              <a:spcAft>
                <a:spcPts val="0"/>
              </a:spcAft>
              <a:buSzPts val="1976"/>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nvSpPr>
        <p:spPr>
          <a:xfrm>
            <a:off x="1416675" y="1899625"/>
            <a:ext cx="4893900" cy="15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ill Sans"/>
                <a:ea typeface="Gill Sans"/>
                <a:cs typeface="Gill Sans"/>
                <a:sym typeface="Gill Sans"/>
              </a:rPr>
              <a:t>Do NOT include an OUTLINE slide! </a:t>
            </a:r>
            <a:endParaRPr sz="3600">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sz="2400">
                <a:latin typeface="Gill Sans"/>
                <a:ea typeface="Gill Sans"/>
                <a:cs typeface="Gill Sans"/>
                <a:sym typeface="Gill Sans"/>
              </a:rPr>
              <a:t>Why? Because they are ALWAYS the SAME 3 bullet points: Intro, Methods, Conclusion. You are just wasting time.</a:t>
            </a:r>
            <a:endParaRPr sz="2400">
              <a:latin typeface="Gill Sans"/>
              <a:ea typeface="Gill Sans"/>
              <a:cs typeface="Gill Sans"/>
              <a:sym typeface="Gill Sans"/>
            </a:endParaRPr>
          </a:p>
          <a:p>
            <a:pPr indent="0" lvl="0" marL="0" rtl="0" algn="l">
              <a:spcBef>
                <a:spcPts val="0"/>
              </a:spcBef>
              <a:spcAft>
                <a:spcPts val="0"/>
              </a:spcAft>
              <a:buNone/>
            </a:pPr>
            <a:r>
              <a:t/>
            </a:r>
            <a:endParaRPr sz="2400">
              <a:latin typeface="Gill Sans"/>
              <a:ea typeface="Gill Sans"/>
              <a:cs typeface="Gill Sans"/>
              <a:sym typeface="Gill Sans"/>
            </a:endParaRPr>
          </a:p>
          <a:p>
            <a:pPr indent="0" lvl="0" marL="0" rtl="0" algn="l">
              <a:spcBef>
                <a:spcPts val="0"/>
              </a:spcBef>
              <a:spcAft>
                <a:spcPts val="0"/>
              </a:spcAft>
              <a:buNone/>
            </a:pPr>
            <a:r>
              <a:rPr lang="en-US" sz="2400">
                <a:latin typeface="Gill Sans"/>
                <a:ea typeface="Gill Sans"/>
                <a:cs typeface="Gill Sans"/>
                <a:sym typeface="Gill Sans"/>
              </a:rPr>
              <a:t>What you need is an OVERVIEW</a:t>
            </a:r>
            <a:endParaRPr sz="2400">
              <a:latin typeface="Gill Sans"/>
              <a:ea typeface="Gill Sans"/>
              <a:cs typeface="Gill Sans"/>
              <a:sym typeface="Gill Sans"/>
            </a:endParaRPr>
          </a:p>
          <a:p>
            <a:pPr indent="0" lvl="0" marL="0" rtl="0" algn="l">
              <a:spcBef>
                <a:spcPts val="0"/>
              </a:spcBef>
              <a:spcAft>
                <a:spcPts val="0"/>
              </a:spcAft>
              <a:buNone/>
            </a:pPr>
            <a:r>
              <a:t/>
            </a:r>
            <a:endParaRPr sz="2400">
              <a:latin typeface="Gill Sans"/>
              <a:ea typeface="Gill Sans"/>
              <a:cs typeface="Gill Sans"/>
              <a:sym typeface="Gill Sans"/>
            </a:endParaRPr>
          </a:p>
          <a:p>
            <a:pPr indent="0" lvl="0" marL="0" rtl="0" algn="l">
              <a:spcBef>
                <a:spcPts val="0"/>
              </a:spcBef>
              <a:spcAft>
                <a:spcPts val="0"/>
              </a:spcAft>
              <a:buNone/>
            </a:pPr>
            <a:r>
              <a:t/>
            </a:r>
            <a:endParaRPr sz="24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Overview</a:t>
            </a:r>
            <a:endParaRPr/>
          </a:p>
        </p:txBody>
      </p:sp>
      <p:sp>
        <p:nvSpPr>
          <p:cNvPr id="155" name="Google Shape;155;p2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A high-level summary of the whole process</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US"/>
              <a:t>A flow-chart usually works well here. To show how the components fit together</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US"/>
              <a:t>A little technical detail can go in here. But not too many</a:t>
            </a:r>
            <a:endParaRPr/>
          </a:p>
          <a:p>
            <a:pPr indent="-148844" lvl="0" marL="274320" rtl="0" algn="l">
              <a:spcBef>
                <a:spcPts val="600"/>
              </a:spcBef>
              <a:spcAft>
                <a:spcPts val="0"/>
              </a:spcAft>
              <a:buSzPts val="1976"/>
              <a:buNone/>
            </a:pPr>
            <a:r>
              <a:t/>
            </a:r>
            <a:endParaRPr/>
          </a:p>
          <a:p>
            <a:pPr indent="0" lvl="0" marL="0" rtl="0" algn="l">
              <a:spcBef>
                <a:spcPts val="600"/>
              </a:spcBef>
              <a:spcAft>
                <a:spcPts val="0"/>
              </a:spcAft>
              <a:buSzPts val="1976"/>
              <a:buNone/>
            </a:pPr>
            <a:r>
              <a:rPr lang="en-US"/>
              <a:t>Remember, this may be the </a:t>
            </a:r>
            <a:r>
              <a:rPr lang="en-US" u="sng"/>
              <a:t>only section/slide</a:t>
            </a:r>
            <a:r>
              <a:rPr lang="en-US"/>
              <a:t> that an executive or professor has time to read!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US"/>
              <a:t>The Technical Part -- Structure</a:t>
            </a:r>
            <a:endParaRPr/>
          </a:p>
        </p:txBody>
      </p:sp>
      <p:sp>
        <p:nvSpPr>
          <p:cNvPr id="161" name="Google Shape;161;p2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976"/>
              <a:buChar char="🞂"/>
            </a:pPr>
            <a:r>
              <a:rPr lang="en-US"/>
              <a:t>Use Sections, subsections, sub-subsections</a:t>
            </a:r>
            <a:endParaRPr/>
          </a:p>
          <a:p>
            <a:pPr indent="-148844" lvl="0" marL="274320" rtl="0" algn="l">
              <a:lnSpc>
                <a:spcPct val="90000"/>
              </a:lnSpc>
              <a:spcBef>
                <a:spcPts val="600"/>
              </a:spcBef>
              <a:spcAft>
                <a:spcPts val="0"/>
              </a:spcAft>
              <a:buSzPts val="1976"/>
              <a:buNone/>
            </a:pPr>
            <a:r>
              <a:t/>
            </a:r>
            <a:endParaRPr/>
          </a:p>
          <a:p>
            <a:pPr indent="-274320" lvl="0" marL="274320" rtl="0" algn="l">
              <a:lnSpc>
                <a:spcPct val="90000"/>
              </a:lnSpc>
              <a:spcBef>
                <a:spcPts val="600"/>
              </a:spcBef>
              <a:spcAft>
                <a:spcPts val="0"/>
              </a:spcAft>
              <a:buSzPts val="1976"/>
              <a:buChar char="🞂"/>
            </a:pPr>
            <a:r>
              <a:rPr lang="en-US"/>
              <a:t>If you used several analytic methods in parallel, instead of presenting each method and its result completely independent of the other methods, give a succinct intro to the methods and contrast them, ideally in a table</a:t>
            </a:r>
            <a:endParaRPr/>
          </a:p>
          <a:p>
            <a:pPr indent="-274320" lvl="1" marL="548640" rtl="0" algn="l">
              <a:lnSpc>
                <a:spcPct val="90000"/>
              </a:lnSpc>
              <a:spcBef>
                <a:spcPts val="500"/>
              </a:spcBef>
              <a:spcAft>
                <a:spcPts val="0"/>
              </a:spcAft>
              <a:buSzPts val="1748"/>
              <a:buChar char="🞂"/>
            </a:pPr>
            <a:r>
              <a:t/>
            </a:r>
            <a:endParaRPr/>
          </a:p>
          <a:p>
            <a:pPr indent="0" lvl="0" marL="548640" rtl="0" algn="l">
              <a:lnSpc>
                <a:spcPct val="90000"/>
              </a:lnSpc>
              <a:spcBef>
                <a:spcPts val="500"/>
              </a:spcBef>
              <a:spcAft>
                <a:spcPts val="0"/>
              </a:spcAft>
              <a:buNone/>
            </a:pPr>
            <a:r>
              <a:rPr lang="en-US"/>
              <a:t>Contrast the results from each method in a table format</a:t>
            </a:r>
            <a:endParaRPr/>
          </a:p>
          <a:p>
            <a:pPr indent="-163322" lvl="1" marL="548640" rtl="0" algn="l">
              <a:lnSpc>
                <a:spcPct val="90000"/>
              </a:lnSpc>
              <a:spcBef>
                <a:spcPts val="500"/>
              </a:spcBef>
              <a:spcAft>
                <a:spcPts val="0"/>
              </a:spcAft>
              <a:buSzPts val="1748"/>
              <a:buNone/>
            </a:pPr>
            <a:r>
              <a:t/>
            </a:r>
            <a:endParaRPr/>
          </a:p>
          <a:p>
            <a:pPr indent="-274320" lvl="0" marL="274320" rtl="0" algn="l">
              <a:lnSpc>
                <a:spcPct val="90000"/>
              </a:lnSpc>
              <a:spcBef>
                <a:spcPts val="600"/>
              </a:spcBef>
              <a:spcAft>
                <a:spcPts val="0"/>
              </a:spcAft>
              <a:buSzPts val="1976"/>
              <a:buChar char="🞂"/>
            </a:pPr>
            <a:r>
              <a:rPr lang="en-US"/>
              <a:t>Explain why you chose the method you chose, and not others</a:t>
            </a:r>
            <a:endParaRPr/>
          </a:p>
          <a:p>
            <a:pPr indent="0" lvl="0" marL="0" rtl="0" algn="l">
              <a:lnSpc>
                <a:spcPct val="90000"/>
              </a:lnSpc>
              <a:spcBef>
                <a:spcPts val="600"/>
              </a:spcBef>
              <a:spcAft>
                <a:spcPts val="0"/>
              </a:spcAft>
              <a:buSzPts val="1976"/>
              <a:buNone/>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pervisedAI">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