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Nunito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5310" autoAdjust="0"/>
  </p:normalViewPr>
  <p:slideViewPr>
    <p:cSldViewPr snapToGrid="0">
      <p:cViewPr varScale="1">
        <p:scale>
          <a:sx n="114" d="100"/>
          <a:sy n="114" d="100"/>
        </p:scale>
        <p:origin x="72" y="8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10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cbff129e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cbff129e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305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-US" sz="1100" b="1" dirty="0">
                <a:solidFill>
                  <a:srgbClr val="000000"/>
                </a:solidFill>
              </a:rPr>
              <a:t>Focus on High-Impact Renovations: </a:t>
            </a:r>
            <a:r>
              <a:rPr lang="en-US" sz="1100" dirty="0">
                <a:solidFill>
                  <a:srgbClr val="000000"/>
                </a:solidFill>
              </a:rPr>
              <a:t>Prioritize increasing living area, improving construction quality, and adding functional spaces (bathrooms and bedrooms).</a:t>
            </a:r>
            <a:br>
              <a:rPr lang="en-US" sz="1100" dirty="0">
                <a:solidFill>
                  <a:srgbClr val="000000"/>
                </a:solidFill>
              </a:rPr>
            </a:br>
            <a:endParaRPr lang="en-US" sz="1100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-US" sz="1100" b="1" dirty="0">
                <a:solidFill>
                  <a:srgbClr val="000000"/>
                </a:solidFill>
              </a:rPr>
              <a:t>Use the Predictive Model for Client Consultations:</a:t>
            </a:r>
            <a:r>
              <a:rPr lang="en-US" sz="1100" dirty="0">
                <a:solidFill>
                  <a:srgbClr val="000000"/>
                </a:solidFill>
              </a:rPr>
              <a:t> Provide data-driven estimates of potential home value increases from specific renovations to help homeowners make informed decisions.</a:t>
            </a:r>
            <a:br>
              <a:rPr lang="en-US" sz="1100" dirty="0">
                <a:solidFill>
                  <a:srgbClr val="000000"/>
                </a:solidFill>
              </a:rPr>
            </a:br>
            <a:endParaRPr lang="en-US" sz="1100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-US" sz="1100" b="1" dirty="0">
                <a:solidFill>
                  <a:srgbClr val="000000"/>
                </a:solidFill>
              </a:rPr>
              <a:t>Market Insights: </a:t>
            </a:r>
            <a:r>
              <a:rPr lang="en-US" sz="1100" dirty="0">
                <a:solidFill>
                  <a:srgbClr val="000000"/>
                </a:solidFill>
              </a:rPr>
              <a:t>Identify market trends and desirable property features to better position properties and tailor marketing strategies.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cbff129e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ecbff129e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cbff129e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cbff129e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cbff129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cbff129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92594" y="46655"/>
            <a:ext cx="5385417" cy="1053858"/>
          </a:xfrm>
          <a:prstGeom prst="rect">
            <a:avLst/>
          </a:prstGeom>
          <a:solidFill>
            <a:schemeClr val="lt1">
              <a:alpha val="53000"/>
            </a:schemeClr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King County Housing Price Modeling Project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92594" y="4487608"/>
            <a:ext cx="1798551" cy="505224"/>
          </a:xfrm>
          <a:prstGeom prst="rect">
            <a:avLst/>
          </a:prstGeom>
          <a:solidFill>
            <a:schemeClr val="lt1">
              <a:alpha val="53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DSF-PT7</a:t>
            </a:r>
            <a:br>
              <a:rPr lang="en" sz="14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4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Phase 2 Group 19</a:t>
            </a:r>
            <a:endParaRPr sz="1400" b="1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980DC-F2AD-3F8C-B8C3-BC2F90F0EB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Validation</a:t>
            </a:r>
            <a:endParaRPr/>
          </a:p>
        </p:txBody>
      </p:sp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1303800" y="1339213"/>
            <a:ext cx="59250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Model 5 Diagnosis</a:t>
            </a:r>
            <a:endParaRPr sz="1400" b="1"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25" y="2014200"/>
            <a:ext cx="6224624" cy="2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1359825" y="4314075"/>
            <a:ext cx="719788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Residuals are more randomly scattered, indicating improved linearity. Q-Q plot shows residuals closely following the red line with minor tail deviations, and the histogram is bell-shaped with reduced skewness and kurtosis, indicating a better approximation of normality.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BB1E9-BD0F-2F35-2989-CF0FAB2E0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body" idx="1"/>
          </p:nvPr>
        </p:nvSpPr>
        <p:spPr>
          <a:xfrm>
            <a:off x="1303801" y="1199626"/>
            <a:ext cx="6976134" cy="3418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lang="en" sz="1400" b="1" dirty="0">
                <a:solidFill>
                  <a:srgbClr val="000000"/>
                </a:solidFill>
              </a:rPr>
              <a:t>Robust Predictive Model:</a:t>
            </a:r>
            <a:endParaRPr sz="1400" b="1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Char char="●"/>
            </a:pPr>
            <a:r>
              <a:rPr lang="en" sz="1400" dirty="0">
                <a:solidFill>
                  <a:srgbClr val="000000"/>
                </a:solidFill>
              </a:rPr>
              <a:t>Developed Model 5 predicts home value increase based on key features: sqft_living, grade, sqft_above, bathrooms, and bedrooms.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</a:rPr>
              <a:t>R²: 0.57 on the test set, explaining 57% of the variance in housing prices.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Char char="●"/>
            </a:pPr>
            <a:r>
              <a:rPr lang="en" sz="1400" dirty="0">
                <a:solidFill>
                  <a:srgbClr val="000000"/>
                </a:solidFill>
              </a:rPr>
              <a:t>Strategic renovations can substantially increase property value.</a:t>
            </a:r>
            <a:br>
              <a:rPr lang="en" sz="1400" dirty="0">
                <a:solidFill>
                  <a:srgbClr val="000000"/>
                </a:solidFill>
              </a:rPr>
            </a:b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" sz="1400" b="1" dirty="0">
                <a:solidFill>
                  <a:srgbClr val="000000"/>
                </a:solidFill>
              </a:rPr>
              <a:t>Recommendations:</a:t>
            </a:r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rPr lang="en" sz="1400" dirty="0">
                <a:solidFill>
                  <a:srgbClr val="000000"/>
                </a:solidFill>
              </a:rPr>
              <a:t>Use Model to: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Focus on High-Impact Renovations.</a:t>
            </a:r>
          </a:p>
          <a:p>
            <a:pPr marL="457200" lvl="0" indent="-29305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Provide data-driven Client Consultations.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29305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Develop Property Marketing Strategies.</a:t>
            </a: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1E131-0A5B-B591-38EC-08A76199A2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Linet Maz’susa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Tabitha Kariuki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Brian Amani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Collins Ouko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Joseph Ngige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Thank You!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110E3-8070-4252-23B5-DB03439D2E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9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66049" y="1277203"/>
            <a:ext cx="6309654" cy="3655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Context: 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Homeowners aim to maximize property value through renovations in a competitive real estate market.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Aim: 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Leverage linear regression modeling to understand how different home renovations impact property value.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Approach:</a:t>
            </a:r>
            <a:endParaRPr sz="1400" b="1" dirty="0">
              <a:solidFill>
                <a:srgbClr val="000000"/>
              </a:solidFill>
              <a:latin typeface="Nunito" pitchFamily="2" charset="0"/>
            </a:endParaRPr>
          </a:p>
          <a:p>
            <a:pPr marL="457200" lvl="0" indent="-3023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61"/>
              <a:buFont typeface="Nunito Medium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Analyze historical sales data.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457200" lvl="0" indent="-3023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61"/>
              <a:buFont typeface="Nunito Medium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Apply regression techniques to quantify the impact of specific renovation projects on home prices.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Outcome:</a:t>
            </a:r>
            <a:endParaRPr sz="1400" b="1" dirty="0">
              <a:solidFill>
                <a:srgbClr val="000000"/>
              </a:solidFill>
              <a:latin typeface="Nunito" pitchFamily="2" charset="0"/>
            </a:endParaRPr>
          </a:p>
          <a:p>
            <a:pPr marL="457200" lvl="0" indent="-30232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61"/>
              <a:buFont typeface="Nunito Medium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Robust Predictive Model: </a:t>
            </a:r>
            <a:r>
              <a:rPr lang="en" sz="1400" dirty="0">
                <a:solidFill>
                  <a:srgbClr val="000000"/>
                </a:solidFill>
              </a:rPr>
              <a:t>R²: 0.57 on the test set, explaining 57% of the variance in housing prices.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457200" lvl="0" indent="-29305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15"/>
              <a:buFont typeface="Nunito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Strategic renovations can substantially increase property value.</a:t>
            </a:r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400" b="1" dirty="0">
              <a:solidFill>
                <a:srgbClr val="569CD6"/>
              </a:solidFill>
              <a:highlight>
                <a:srgbClr val="1F1F1F"/>
              </a:highlight>
              <a:latin typeface="Nunito" pitchFamily="2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1400" dirty="0">
              <a:latin typeface="Nunito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0B983-1B23-97B6-4193-C8E2FBC57F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828991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Business Understanding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Data Understanding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Modeling &amp; Validation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Conclusions</a:t>
            </a:r>
            <a:endParaRPr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D8F56-7D27-2374-DB28-E9A0E1D5E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707591" cy="799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80184" y="1287961"/>
            <a:ext cx="6554822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Provide actionable insights to a real estate agency assisting homeowners in buying and selling properties.</a:t>
            </a: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Key Objectives:</a:t>
            </a:r>
            <a:endParaRPr sz="1400" b="1" dirty="0">
              <a:solidFill>
                <a:srgbClr val="000000"/>
              </a:solidFill>
              <a:latin typeface="Nunito" pitchFamily="2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AutoNum type="arabicPeriod"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Develop a Predictive Model:</a:t>
            </a:r>
            <a:endParaRPr sz="1400" b="1" dirty="0">
              <a:solidFill>
                <a:srgbClr val="000000"/>
              </a:solidFill>
              <a:latin typeface="Nunito" pitchFamily="2" charset="0"/>
            </a:endParaRPr>
          </a:p>
          <a:p>
            <a:pPr lvl="1">
              <a:buClr>
                <a:srgbClr val="000000"/>
              </a:buClr>
              <a:buFont typeface="Nunito Medium"/>
              <a:buChar char="○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Create and validate a linear regression model to predict the increase in home value based on renovations.</a:t>
            </a:r>
            <a:b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</a:br>
            <a:endParaRPr sz="1400" dirty="0">
              <a:solidFill>
                <a:srgbClr val="000000"/>
              </a:solidFill>
              <a:latin typeface="Nunito" pitchFamily="2" charset="0"/>
              <a:ea typeface="Nunito Medium"/>
              <a:cs typeface="Nunito Medium"/>
              <a:sym typeface="Nunito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AutoNum type="arabicPeriod"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</a:rPr>
              <a:t>Quantify the Impact of Renovations:</a:t>
            </a:r>
            <a:endParaRPr sz="1400" b="1" dirty="0">
              <a:solidFill>
                <a:srgbClr val="000000"/>
              </a:solidFill>
              <a:latin typeface="Nunito" pitchFamily="2" charset="0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 Medium"/>
              <a:buChar char="○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  <a:t>Analyze historical sales data to determine how different renovations affect property value.</a:t>
            </a:r>
            <a:endParaRPr sz="1400" dirty="0">
              <a:latin typeface="Nunito" pitchFamily="2" charset="0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4669F-A446-F2FF-32B8-980484AE57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52184" y="1276082"/>
            <a:ext cx="6347480" cy="359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Dataset: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King County House Sales (kc_house_data.csv)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Features (some):</a:t>
            </a:r>
            <a:endParaRPr sz="1400" b="1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Square footage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Number of bedrooms and bathrooms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Waterfront presence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View quality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Year built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Renovation status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Sale price (dependent variable)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Details: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Column descriptions are in the column_names.md file.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Aim: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Use this dataset to understand and quantify the impact of various home renovations on property values.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7FC5C-B9A7-EFE5-E7EB-0113F4279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1316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49" y="1389475"/>
            <a:ext cx="3870599" cy="34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9B5AF-0103-7BAD-F3C0-0B58F2B970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C009A-9085-2914-5D06-13FD9DADD42E}"/>
              </a:ext>
            </a:extLst>
          </p:cNvPr>
          <p:cNvSpPr txBox="1"/>
          <p:nvPr/>
        </p:nvSpPr>
        <p:spPr>
          <a:xfrm>
            <a:off x="5304559" y="1468213"/>
            <a:ext cx="30705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Features Selected for Modeling: 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</a:b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Chosen based on correlation analysis and domain knowledge for their impact on price and relevance in real estate valuation.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sqft_living</a:t>
            </a: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(Square Footage of Living Area):</a:t>
            </a:r>
          </a:p>
          <a:p>
            <a:pPr marL="342900" lvl="0" indent="-3429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grade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(Overall Grade Given to the Housing Unit):</a:t>
            </a:r>
          </a:p>
          <a:p>
            <a:pPr marL="342900" lvl="0" indent="-3429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sqft_above</a:t>
            </a: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(Square Footage Above Ground):</a:t>
            </a:r>
          </a:p>
          <a:p>
            <a:pPr marL="342900" lvl="0" indent="-342900" algn="l" rtl="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bathrooms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(Number of Bathrooms):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80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&amp; Validation</a:t>
            </a:r>
            <a:endParaRPr dirty="0"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188472"/>
            <a:ext cx="7496026" cy="3827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Approach: 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Iterative evaluation to improve model performance based on MAE, MSE, and R².</a:t>
            </a:r>
            <a:endParaRPr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Initial Models:</a:t>
            </a:r>
            <a:endParaRPr sz="1400" b="1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445294" indent="-28575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SzPts val="1088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Built four models without addressing outliers, multicollinearity, or scaling.</a:t>
            </a:r>
          </a:p>
          <a:p>
            <a:pPr marL="445294" indent="-28575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SzPts val="1088"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Best initial model (Model 4) included features: sqft_living, grade, bathrooms, sqft_above.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SzPts val="1088"/>
              <a:buNone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Refinements: a) 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Addressed outliers by capping, improving metrics significantly;                  </a:t>
            </a: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b) 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Multicollinearity addressed by dropping sqft_above but it didn’t enhance performance;  </a:t>
            </a:r>
            <a:r>
              <a:rPr lang="en-US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c)</a:t>
            </a:r>
            <a:r>
              <a:rPr lang="en-US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 Scaling predictors had no significant impact.</a:t>
            </a:r>
          </a:p>
          <a:p>
            <a:pPr marL="159544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None/>
            </a:pPr>
            <a:endParaRPr lang="en"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Metrics for Model 4:</a:t>
            </a:r>
            <a:endParaRPr sz="1400" b="1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Nunito" pitchFamily="2" charset="0"/>
                <a:cs typeface="Arial"/>
                <a:sym typeface="Arial"/>
              </a:rPr>
              <a:t>MAE: 129,160</a:t>
            </a:r>
            <a:endParaRPr sz="1600" dirty="0">
              <a:solidFill>
                <a:srgbClr val="000000"/>
              </a:solidFill>
              <a:latin typeface="Nunito" pitchFamily="2" charset="0"/>
              <a:cs typeface="Arial"/>
              <a:sym typeface="Arial"/>
            </a:endParaRP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Nunito" pitchFamily="2" charset="0"/>
                <a:cs typeface="Arial"/>
                <a:sym typeface="Arial"/>
              </a:rPr>
              <a:t>MSE: 27,242,617,861</a:t>
            </a:r>
            <a:endParaRPr sz="1600" dirty="0">
              <a:solidFill>
                <a:srgbClr val="000000"/>
              </a:solidFill>
              <a:latin typeface="Nunito" pitchFamily="2" charset="0"/>
              <a:cs typeface="Arial"/>
              <a:sym typeface="Arial"/>
            </a:endParaRP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Nunito" pitchFamily="2" charset="0"/>
                <a:cs typeface="Arial"/>
                <a:sym typeface="Arial"/>
              </a:rPr>
              <a:t>R²: 0.560</a:t>
            </a:r>
            <a:endParaRPr sz="1600" dirty="0">
              <a:solidFill>
                <a:srgbClr val="000000"/>
              </a:solidFill>
              <a:latin typeface="Nunito" pitchFamily="2" charset="0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400" dirty="0">
              <a:latin typeface="Nunito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D4A812-755E-EACE-B11B-28E8FB6499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Validation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303800" y="1313175"/>
            <a:ext cx="6153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Model 4 Diagnosis</a:t>
            </a:r>
            <a:endParaRPr sz="1400" b="1"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631" y="1764075"/>
            <a:ext cx="7030500" cy="231439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1379999" y="4304975"/>
            <a:ext cx="7109373" cy="635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000" dirty="0"/>
              <a:t>Residuals show a curved pattern, violating linearity. Q-Q plot and histogram indicate deviations from normality, suggesting outliers or skewness. </a:t>
            </a: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CE483-9A76-C279-6C97-F2FB91A37E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 &amp; Validation</a:t>
            </a:r>
            <a:endParaRPr dirty="0"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303800" y="1236707"/>
            <a:ext cx="7190768" cy="3574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Model 5: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cs typeface="Arial"/>
              </a:rPr>
              <a:t>To improve Model 4, we log-transformed the dependent variable, scaled the predictors, removed outliers, and included bedrooms (correlation with price: 0.31) as additional feature.</a:t>
            </a:r>
            <a:b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</a:br>
            <a:endParaRPr lang="en" sz="14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400" b="1" dirty="0">
                <a:solidFill>
                  <a:srgbClr val="000000"/>
                </a:solidFill>
                <a:latin typeface="Nunito" pitchFamily="2" charset="0"/>
                <a:cs typeface="Arial"/>
                <a:sym typeface="Arial"/>
              </a:rPr>
              <a:t>Metrics for Model 5:</a:t>
            </a: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MAE: 123,967</a:t>
            </a:r>
            <a:endParaRPr sz="16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MSE: 26,571,843,532</a:t>
            </a:r>
            <a:endParaRPr sz="16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indent="-298450"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R²: 0.568</a:t>
            </a:r>
            <a:endParaRPr sz="1600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Model 5 demonstrated the </a:t>
            </a: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highest accuracy 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(lowest MAE &amp; MSE) and </a:t>
            </a:r>
            <a:r>
              <a:rPr lang="en" sz="1400" b="1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highest explanatory power </a:t>
            </a:r>
            <a:r>
              <a:rPr lang="en" sz="1400" dirty="0">
                <a:solidFill>
                  <a:srgbClr val="000000"/>
                </a:solidFill>
                <a:latin typeface="Nunito" pitchFamily="2" charset="0"/>
                <a:ea typeface="Arial"/>
                <a:cs typeface="Arial"/>
                <a:sym typeface="Arial"/>
              </a:rPr>
              <a:t>(R2), ensuring a more robust and reliable linear regression model.</a:t>
            </a:r>
            <a:endParaRPr sz="1400" b="1" dirty="0">
              <a:solidFill>
                <a:srgbClr val="000000"/>
              </a:solidFill>
              <a:latin typeface="Nunito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400" dirty="0">
              <a:latin typeface="Nunito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7205E-203B-70FF-9D26-62FA026641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755</Words>
  <Application>Microsoft Office PowerPoint</Application>
  <PresentationFormat>On-screen Show (16:9)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Nunito Medium</vt:lpstr>
      <vt:lpstr>Nunito</vt:lpstr>
      <vt:lpstr>Maven Pro</vt:lpstr>
      <vt:lpstr>Momentum</vt:lpstr>
      <vt:lpstr>King County Housing Price Modeling Project</vt:lpstr>
      <vt:lpstr>Overview</vt:lpstr>
      <vt:lpstr>Outline</vt:lpstr>
      <vt:lpstr>Business Understanding</vt:lpstr>
      <vt:lpstr>Data Understanding</vt:lpstr>
      <vt:lpstr>Data Understanding</vt:lpstr>
      <vt:lpstr>Modeling &amp; Validation</vt:lpstr>
      <vt:lpstr>Modeling &amp; Validation</vt:lpstr>
      <vt:lpstr>Modeling &amp; Validation</vt:lpstr>
      <vt:lpstr>Modeling &amp; Validation</vt:lpstr>
      <vt:lpstr>Conclusions</vt:lpstr>
      <vt:lpstr>Questions?  Linet Maz’susa Tabitha Kariuki Brian Amani Collins Ouko Joseph Ngige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Joseph Ngige</cp:lastModifiedBy>
  <cp:revision>3</cp:revision>
  <dcterms:modified xsi:type="dcterms:W3CDTF">2024-07-18T17:55:46Z</dcterms:modified>
</cp:coreProperties>
</file>