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ranberry" panose="020B0604020202020204" charset="0"/>
      <p:regular r:id="rId15"/>
    </p:embeddedFont>
    <p:embeddedFont>
      <p:font typeface="Hero Bold" panose="020B0604020202020204" charset="0"/>
      <p:regular r:id="rId16"/>
    </p:embeddedFont>
    <p:embeddedFont>
      <p:font typeface="Inte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9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23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2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6.jpe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31.svg"/><Relationship Id="rId4" Type="http://schemas.openxmlformats.org/officeDocument/2006/relationships/image" Target="../media/image12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12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97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0" y="9399616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3276600" y="868337"/>
            <a:ext cx="13194059" cy="334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8684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BANK CUSTOMER COMPLAINTS CLASSIFICATION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567500" y="16329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2192718" y="1382526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TextBox 15"/>
          <p:cNvSpPr txBox="1"/>
          <p:nvPr/>
        </p:nvSpPr>
        <p:spPr>
          <a:xfrm>
            <a:off x="685800" y="5982876"/>
            <a:ext cx="11634263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PHS5_GROUP6_DSF-PT7</a:t>
            </a:r>
          </a:p>
          <a:p>
            <a:pPr>
              <a:lnSpc>
                <a:spcPts val="5999"/>
              </a:lnSpc>
            </a:pPr>
            <a:endParaRPr lang="en-US" sz="6000" dirty="0">
              <a:solidFill>
                <a:srgbClr val="FFFFFF"/>
              </a:solidFill>
              <a:latin typeface="Cranberry"/>
              <a:ea typeface="Cranberry"/>
              <a:cs typeface="Cranberry"/>
              <a:sym typeface="Cranberry"/>
            </a:endParaRPr>
          </a:p>
          <a:p>
            <a:pPr marL="0" lvl="0" indent="0">
              <a:lnSpc>
                <a:spcPts val="5999"/>
              </a:lnSpc>
            </a:pPr>
            <a:r>
              <a:rPr lang="en-US" sz="5999" spc="899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PROJECT PRESENTATION</a:t>
            </a:r>
          </a:p>
          <a:p>
            <a:pPr marL="0" lvl="0" indent="0">
              <a:lnSpc>
                <a:spcPts val="5999"/>
              </a:lnSpc>
            </a:pPr>
            <a:r>
              <a:rPr lang="en-US" sz="5999" spc="899" dirty="0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NOVEMBER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472556" y="7165454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1" y="0"/>
                </a:lnTo>
                <a:lnTo>
                  <a:pt x="1245451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Freeform 17"/>
          <p:cNvSpPr/>
          <p:nvPr/>
        </p:nvSpPr>
        <p:spPr>
          <a:xfrm>
            <a:off x="34211" y="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8" name="Freeform 18"/>
          <p:cNvSpPr/>
          <p:nvPr/>
        </p:nvSpPr>
        <p:spPr>
          <a:xfrm flipH="1" flipV="1">
            <a:off x="15508649" y="7521759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557657" cy="9478979"/>
            <a:chOff x="0" y="0"/>
            <a:chExt cx="3741857" cy="2020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41857" cy="2020144"/>
            </a:xfrm>
            <a:custGeom>
              <a:avLst/>
              <a:gdLst/>
              <a:ahLst/>
              <a:cxnLst/>
              <a:rect l="l" t="t" r="r" b="b"/>
              <a:pathLst>
                <a:path w="3741857" h="2020144">
                  <a:moveTo>
                    <a:pt x="22488" y="0"/>
                  </a:moveTo>
                  <a:lnTo>
                    <a:pt x="3719369" y="0"/>
                  </a:lnTo>
                  <a:cubicBezTo>
                    <a:pt x="3725333" y="0"/>
                    <a:pt x="3731053" y="2369"/>
                    <a:pt x="3735271" y="6587"/>
                  </a:cubicBezTo>
                  <a:cubicBezTo>
                    <a:pt x="3739488" y="10804"/>
                    <a:pt x="3741857" y="16524"/>
                    <a:pt x="3741857" y="22488"/>
                  </a:cubicBezTo>
                  <a:lnTo>
                    <a:pt x="3741857" y="1997655"/>
                  </a:lnTo>
                  <a:cubicBezTo>
                    <a:pt x="3741857" y="2003620"/>
                    <a:pt x="3739488" y="2009340"/>
                    <a:pt x="3735271" y="2013557"/>
                  </a:cubicBezTo>
                  <a:cubicBezTo>
                    <a:pt x="3731053" y="2017774"/>
                    <a:pt x="3725333" y="2020144"/>
                    <a:pt x="3719369" y="2020144"/>
                  </a:cubicBezTo>
                  <a:lnTo>
                    <a:pt x="22488" y="2020144"/>
                  </a:lnTo>
                  <a:cubicBezTo>
                    <a:pt x="16524" y="2020144"/>
                    <a:pt x="10804" y="2017774"/>
                    <a:pt x="6587" y="2013557"/>
                  </a:cubicBezTo>
                  <a:cubicBezTo>
                    <a:pt x="2369" y="2009340"/>
                    <a:pt x="0" y="2003620"/>
                    <a:pt x="0" y="1997655"/>
                  </a:cubicBezTo>
                  <a:lnTo>
                    <a:pt x="0" y="22488"/>
                  </a:lnTo>
                  <a:cubicBezTo>
                    <a:pt x="0" y="16524"/>
                    <a:pt x="2369" y="10804"/>
                    <a:pt x="6587" y="6587"/>
                  </a:cubicBezTo>
                  <a:cubicBezTo>
                    <a:pt x="10804" y="2369"/>
                    <a:pt x="16524" y="0"/>
                    <a:pt x="22488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741857" cy="2058244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03956" y="871600"/>
            <a:ext cx="16787821" cy="875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Selected Model for Deployment: BERT transformer Model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Key Reasons: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Natural Language Suitability: Captures contextual meanings and details, critical for classifying nuanced customer complaints.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Generalization Potential: Pretrained on large corpora, enabling adaptability to unseen data and evolving language trends.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Challenges: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Computational Demands: Requires significant resources, manageable with adequate infrastructure.</a:t>
            </a:r>
          </a:p>
          <a:p>
            <a:pPr marL="753385" lvl="1" indent="-376693" algn="l">
              <a:lnSpc>
                <a:spcPts val="3838"/>
              </a:lnSpc>
              <a:buFont typeface="Arial"/>
              <a:buChar char="•"/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Interpretability: Deep architecture complicates explainability compared to simpler models like ExtraTrees.</a:t>
            </a:r>
          </a:p>
          <a:p>
            <a:pPr algn="l">
              <a:lnSpc>
                <a:spcPts val="3838"/>
              </a:lnSpc>
            </a:pPr>
            <a:endParaRPr lang="en-US" sz="3489" spc="10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0" lvl="0" indent="0" algn="l">
              <a:lnSpc>
                <a:spcPts val="3838"/>
              </a:lnSpc>
            </a:pPr>
            <a:r>
              <a:rPr lang="en-US" sz="3489" spc="10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Despite its challenges, BERT's ability to handle complex language structures provides a strategic advantage in accurately classifying customer complaints, ensuring better long-term performance and hence recommended for deployment.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8400" y="72289"/>
            <a:ext cx="7930550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SELECTION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860693" cy="9454604"/>
            <a:chOff x="0" y="0"/>
            <a:chExt cx="3806440" cy="20149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06440" cy="2014949"/>
            </a:xfrm>
            <a:custGeom>
              <a:avLst/>
              <a:gdLst/>
              <a:ahLst/>
              <a:cxnLst/>
              <a:rect l="l" t="t" r="r" b="b"/>
              <a:pathLst>
                <a:path w="3806440" h="2014949">
                  <a:moveTo>
                    <a:pt x="22107" y="0"/>
                  </a:moveTo>
                  <a:lnTo>
                    <a:pt x="3784333" y="0"/>
                  </a:lnTo>
                  <a:cubicBezTo>
                    <a:pt x="3796542" y="0"/>
                    <a:pt x="3806440" y="9897"/>
                    <a:pt x="3806440" y="22107"/>
                  </a:cubicBezTo>
                  <a:lnTo>
                    <a:pt x="3806440" y="1992842"/>
                  </a:lnTo>
                  <a:cubicBezTo>
                    <a:pt x="3806440" y="2005051"/>
                    <a:pt x="3796542" y="2014949"/>
                    <a:pt x="3784333" y="2014949"/>
                  </a:cubicBezTo>
                  <a:lnTo>
                    <a:pt x="22107" y="2014949"/>
                  </a:lnTo>
                  <a:cubicBezTo>
                    <a:pt x="9897" y="2014949"/>
                    <a:pt x="0" y="2005051"/>
                    <a:pt x="0" y="1992842"/>
                  </a:cubicBezTo>
                  <a:lnTo>
                    <a:pt x="0" y="22107"/>
                  </a:lnTo>
                  <a:cubicBezTo>
                    <a:pt x="0" y="9897"/>
                    <a:pt x="9897" y="0"/>
                    <a:pt x="22107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806440" cy="2053049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5854" y="832481"/>
            <a:ext cx="17356292" cy="920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To simplify the customer complaint process, we deployed an efficient, user-friendly platform combining advanced NLP with real-time notifications.</a:t>
            </a:r>
          </a:p>
          <a:p>
            <a:pPr algn="l">
              <a:lnSpc>
                <a:spcPts val="3190"/>
              </a:lnSpc>
            </a:pPr>
            <a:endParaRPr lang="en-US" sz="2900" spc="8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Features: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Streamlit-Based Interface: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Enables customers to input complaints with phone and account details.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Simplifies submission by categorizing complaints automatically via the BERT model.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Real-Time Classification: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BERT processes complaints to determine the appropriate category instantly.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Automated Notifications: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Integrated with Africastalking’s bulk SMS API for instant notifications:</a:t>
            </a:r>
          </a:p>
          <a:p>
            <a:pPr marL="1878332" lvl="3" indent="-469583" algn="l">
              <a:lnSpc>
                <a:spcPts val="3190"/>
              </a:lnSpc>
              <a:buFont typeface="Arial"/>
              <a:buChar char="￭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Complaint details sent to the designated customer support team.</a:t>
            </a:r>
          </a:p>
          <a:p>
            <a:pPr marL="1878332" lvl="3" indent="-469583" algn="l">
              <a:lnSpc>
                <a:spcPts val="3190"/>
              </a:lnSpc>
              <a:buFont typeface="Arial"/>
              <a:buChar char="￭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 copy sent to the customer for their record.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chosen over email to avoid delivery delays.</a:t>
            </a:r>
          </a:p>
          <a:p>
            <a:pPr marL="626111" lvl="1" indent="-313055" algn="l">
              <a:lnSpc>
                <a:spcPts val="3190"/>
              </a:lnSpc>
              <a:buAutoNum type="arabicPeriod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Hugging Face Deployment: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Accessible via a shared link, enabling seamless customer interactions.</a:t>
            </a:r>
          </a:p>
          <a:p>
            <a:pPr algn="l">
              <a:lnSpc>
                <a:spcPts val="3190"/>
              </a:lnSpc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Challenges and Future Work: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Limitations: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support restricted to Airtel and Telkom numbers due to Safaricom restrictions.</a:t>
            </a:r>
          </a:p>
          <a:p>
            <a:pPr marL="626111" lvl="1" indent="-313055" algn="l">
              <a:lnSpc>
                <a:spcPts val="319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Future Work: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Implement a feedback loop for continuous model improvement.</a:t>
            </a:r>
          </a:p>
          <a:p>
            <a:pPr marL="1252221" lvl="2" indent="-417407" algn="l">
              <a:lnSpc>
                <a:spcPts val="3190"/>
              </a:lnSpc>
              <a:buFont typeface="Arial"/>
              <a:buChar char="⚬"/>
            </a:pPr>
            <a:r>
              <a:rPr lang="en-US" sz="2900" spc="8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Expand notification support to other networks and revisit email notifications.</a:t>
            </a:r>
          </a:p>
          <a:p>
            <a:pPr algn="l">
              <a:lnSpc>
                <a:spcPts val="3190"/>
              </a:lnSpc>
            </a:pPr>
            <a:endParaRPr lang="en-US" sz="2900" spc="8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8400" y="72289"/>
            <a:ext cx="12315855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DEPLOYMENT AND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3533289" y="-224327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227036" y="683390"/>
            <a:ext cx="17860693" cy="9454604"/>
            <a:chOff x="0" y="0"/>
            <a:chExt cx="3806440" cy="20149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06440" cy="2014949"/>
            </a:xfrm>
            <a:custGeom>
              <a:avLst/>
              <a:gdLst/>
              <a:ahLst/>
              <a:cxnLst/>
              <a:rect l="l" t="t" r="r" b="b"/>
              <a:pathLst>
                <a:path w="3806440" h="2014949">
                  <a:moveTo>
                    <a:pt x="22107" y="0"/>
                  </a:moveTo>
                  <a:lnTo>
                    <a:pt x="3784333" y="0"/>
                  </a:lnTo>
                  <a:cubicBezTo>
                    <a:pt x="3796542" y="0"/>
                    <a:pt x="3806440" y="9897"/>
                    <a:pt x="3806440" y="22107"/>
                  </a:cubicBezTo>
                  <a:lnTo>
                    <a:pt x="3806440" y="1992842"/>
                  </a:lnTo>
                  <a:cubicBezTo>
                    <a:pt x="3806440" y="2005051"/>
                    <a:pt x="3796542" y="2014949"/>
                    <a:pt x="3784333" y="2014949"/>
                  </a:cubicBezTo>
                  <a:lnTo>
                    <a:pt x="22107" y="2014949"/>
                  </a:lnTo>
                  <a:cubicBezTo>
                    <a:pt x="9897" y="2014949"/>
                    <a:pt x="0" y="2005051"/>
                    <a:pt x="0" y="1992842"/>
                  </a:cubicBezTo>
                  <a:lnTo>
                    <a:pt x="0" y="22107"/>
                  </a:lnTo>
                  <a:cubicBezTo>
                    <a:pt x="0" y="9897"/>
                    <a:pt x="9897" y="0"/>
                    <a:pt x="22107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806440" cy="2053049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5854" y="822956"/>
            <a:ext cx="17356292" cy="923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Conclusion: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deployment of the BERT-based classification system successfully automates the categorization of bank customer complaints. With a weighted F1-score of 0.89 and a macro F1-score of 0.85, the model demonstrates robust performance and reliability across complaint categories. Integrated into a user-friendly Streamlit interface and deployed on Hugging Face, the solution simplifies the submission process, minimizes customer friction, and ensures timely routing of complaints to appropriate support teams via SMS.</a:t>
            </a:r>
          </a:p>
          <a:p>
            <a:pPr algn="l">
              <a:lnSpc>
                <a:spcPts val="3300"/>
              </a:lnSpc>
            </a:pPr>
            <a:endParaRPr lang="en-US" sz="3000" spc="89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Impact: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Streamlined complaint submission enhances customer satisfaction.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Automated classification improves response times and operational efficiency.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Limitations: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Variability in model performance for certain complaint categories.</a:t>
            </a: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SMS is restricted to Airtel and Telkom networks due to Safaricom's limitations.</a:t>
            </a:r>
          </a:p>
          <a:p>
            <a:pPr algn="l">
              <a:lnSpc>
                <a:spcPts val="3300"/>
              </a:lnSpc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Recommendations: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Implement a Feedback Loop: Continuously retrain the model with new complaint data for enhanced accuracy.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Expand Notification Options: Address Safaricom restrictions and revisit email notifications for broader reach.</a:t>
            </a:r>
          </a:p>
          <a:p>
            <a:pPr marL="647700" lvl="1" indent="-323850" algn="l">
              <a:lnSpc>
                <a:spcPts val="3300"/>
              </a:lnSpc>
              <a:buAutoNum type="arabicPeriod"/>
            </a:pPr>
            <a:r>
              <a:rPr lang="en-US" sz="3000" spc="8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Optimize Model Performance: Use additional tuning and data augmentation for improved accuracy on specific categories.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0776" y="104775"/>
            <a:ext cx="12315855" cy="77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7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CONCLUSION &amp;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35" y="419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3" name="Group 3"/>
          <p:cNvGrpSpPr/>
          <p:nvPr/>
        </p:nvGrpSpPr>
        <p:grpSpPr>
          <a:xfrm rot="737582">
            <a:off x="-5424441" y="3796775"/>
            <a:ext cx="10375916" cy="8635185"/>
            <a:chOff x="0" y="0"/>
            <a:chExt cx="2732752" cy="22742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32752" cy="2274288"/>
            </a:xfrm>
            <a:custGeom>
              <a:avLst/>
              <a:gdLst/>
              <a:ahLst/>
              <a:cxnLst/>
              <a:rect l="l" t="t" r="r" b="b"/>
              <a:pathLst>
                <a:path w="2732752" h="2274288">
                  <a:moveTo>
                    <a:pt x="0" y="0"/>
                  </a:moveTo>
                  <a:lnTo>
                    <a:pt x="2732752" y="0"/>
                  </a:lnTo>
                  <a:lnTo>
                    <a:pt x="2732752" y="2274288"/>
                  </a:lnTo>
                  <a:lnTo>
                    <a:pt x="0" y="2274288"/>
                  </a:lnTo>
                  <a:close/>
                </a:path>
              </a:pathLst>
            </a:custGeom>
            <a:solidFill>
              <a:srgbClr val="AED4DA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32752" cy="2312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7" name="Group 7"/>
          <p:cNvGrpSpPr/>
          <p:nvPr/>
        </p:nvGrpSpPr>
        <p:grpSpPr>
          <a:xfrm rot="1202047">
            <a:off x="12163630" y="-3610760"/>
            <a:ext cx="8070263" cy="9261909"/>
            <a:chOff x="0" y="0"/>
            <a:chExt cx="2125501" cy="24393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5501" cy="2439351"/>
            </a:xfrm>
            <a:custGeom>
              <a:avLst/>
              <a:gdLst/>
              <a:ahLst/>
              <a:cxnLst/>
              <a:rect l="l" t="t" r="r" b="b"/>
              <a:pathLst>
                <a:path w="2125501" h="243935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-732486" y="878405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1028700" y="1285821"/>
            <a:ext cx="14109522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000"/>
              </a:lnSpc>
            </a:pPr>
            <a:r>
              <a:rPr lang="en-US" sz="15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Q&amp;As</a:t>
            </a:r>
          </a:p>
          <a:p>
            <a:pPr marL="0" lvl="0" indent="0" algn="ctr">
              <a:lnSpc>
                <a:spcPts val="15000"/>
              </a:lnSpc>
            </a:pPr>
            <a:r>
              <a:rPr lang="en-US" sz="15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265776" y="59523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1644869" y="2541873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Freeform 15"/>
          <p:cNvSpPr/>
          <p:nvPr/>
        </p:nvSpPr>
        <p:spPr>
          <a:xfrm>
            <a:off x="13892770" y="5203255"/>
            <a:ext cx="1245452" cy="1159346"/>
          </a:xfrm>
          <a:custGeom>
            <a:avLst/>
            <a:gdLst/>
            <a:ahLst/>
            <a:cxnLst/>
            <a:rect l="l" t="t" r="r" b="b"/>
            <a:pathLst>
              <a:path w="1245452" h="1159346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6" name="Freeform 16"/>
          <p:cNvSpPr/>
          <p:nvPr/>
        </p:nvSpPr>
        <p:spPr>
          <a:xfrm>
            <a:off x="831629" y="811542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Freeform 17"/>
          <p:cNvSpPr/>
          <p:nvPr/>
        </p:nvSpPr>
        <p:spPr>
          <a:xfrm flipH="1" flipV="1">
            <a:off x="14734192" y="675327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8" name="TextBox 18"/>
          <p:cNvSpPr txBox="1"/>
          <p:nvPr/>
        </p:nvSpPr>
        <p:spPr>
          <a:xfrm>
            <a:off x="862109" y="5764471"/>
            <a:ext cx="15811502" cy="392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Presented by : 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Phs5_Group6_dsf-pt7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</a:p>
          <a:p>
            <a:pPr algn="ctr">
              <a:lnSpc>
                <a:spcPts val="5117"/>
              </a:lnSpc>
            </a:pP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Authors: Mary Musyoka, Julian </a:t>
            </a:r>
            <a:r>
              <a:rPr lang="en-US" sz="5117" spc="153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Kilyungi</a:t>
            </a:r>
            <a:r>
              <a:rPr lang="en-US" sz="5117" spc="15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, Tabitha Kariuki, John Kul, Norah Oluoch and Joseph Ngige.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116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51734" y="-296929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0" y="9379282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5" name="TextBox 5"/>
          <p:cNvSpPr txBox="1"/>
          <p:nvPr/>
        </p:nvSpPr>
        <p:spPr>
          <a:xfrm>
            <a:off x="2541873" y="515690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GROUP MEMBERS</a:t>
            </a:r>
          </a:p>
        </p:txBody>
      </p:sp>
      <p:sp>
        <p:nvSpPr>
          <p:cNvPr id="6" name="Freeform 6"/>
          <p:cNvSpPr/>
          <p:nvPr/>
        </p:nvSpPr>
        <p:spPr>
          <a:xfrm>
            <a:off x="13584839" y="1570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283779" y="36329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4959104" y="736160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80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462184" y="1734890"/>
            <a:ext cx="3192228" cy="3179758"/>
            <a:chOff x="0" y="0"/>
            <a:chExt cx="6502400" cy="6477000"/>
          </a:xfrm>
        </p:grpSpPr>
        <p:sp>
          <p:nvSpPr>
            <p:cNvPr id="10" name="Freeform 1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793457" y="1495590"/>
            <a:ext cx="3192228" cy="3179758"/>
            <a:chOff x="0" y="0"/>
            <a:chExt cx="6502400" cy="6477000"/>
          </a:xfrm>
        </p:grpSpPr>
        <p:sp>
          <p:nvSpPr>
            <p:cNvPr id="13" name="Freeform 1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127966" y="1734890"/>
            <a:ext cx="3192228" cy="3179758"/>
            <a:chOff x="0" y="0"/>
            <a:chExt cx="6502400" cy="6477000"/>
          </a:xfrm>
        </p:grpSpPr>
        <p:sp>
          <p:nvSpPr>
            <p:cNvPr id="16" name="Freeform 1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651650" y="4880685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Julian </a:t>
            </a:r>
            <a:r>
              <a:rPr lang="en-US" sz="3300" spc="99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Kilyungi</a:t>
            </a: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6654" y="4633238"/>
            <a:ext cx="5121776" cy="8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Joseph Ngige - Group lead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91528" y="4858892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Tabitha Kariuki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604203" y="8842189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988654" y="5542932"/>
            <a:ext cx="3192228" cy="3179758"/>
            <a:chOff x="0" y="0"/>
            <a:chExt cx="6502400" cy="6477000"/>
          </a:xfrm>
        </p:grpSpPr>
        <p:sp>
          <p:nvSpPr>
            <p:cNvPr id="23" name="Freeform 2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839783" y="5542932"/>
            <a:ext cx="3192228" cy="3179758"/>
            <a:chOff x="0" y="0"/>
            <a:chExt cx="6502400" cy="6477000"/>
          </a:xfrm>
        </p:grpSpPr>
        <p:sp>
          <p:nvSpPr>
            <p:cNvPr id="26" name="Freeform 2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2903639" y="5477753"/>
            <a:ext cx="3192228" cy="317975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-13208" r="-1320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867BE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150477" y="8812389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Mary Musyoka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48121" y="8763416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John Kul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144356" y="8692868"/>
            <a:ext cx="5121776" cy="44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300" spc="99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Norah Oluoch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152400" y="0"/>
            <a:ext cx="2541873" cy="2541873"/>
          </a:xfrm>
          <a:custGeom>
            <a:avLst/>
            <a:gdLst/>
            <a:ahLst/>
            <a:cxnLst/>
            <a:rect l="l" t="t" r="r" b="b"/>
            <a:pathLst>
              <a:path w="2541873" h="2541873">
                <a:moveTo>
                  <a:pt x="0" y="0"/>
                </a:moveTo>
                <a:lnTo>
                  <a:pt x="2541873" y="0"/>
                </a:lnTo>
                <a:lnTo>
                  <a:pt x="2541873" y="2541873"/>
                </a:lnTo>
                <a:lnTo>
                  <a:pt x="0" y="25418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4265776" y="6567240"/>
            <a:ext cx="3553808" cy="3553808"/>
          </a:xfrm>
          <a:custGeom>
            <a:avLst/>
            <a:gdLst/>
            <a:ahLst/>
            <a:cxnLst/>
            <a:rect l="l" t="t" r="r" b="b"/>
            <a:pathLst>
              <a:path w="3553808" h="3553808">
                <a:moveTo>
                  <a:pt x="0" y="0"/>
                </a:moveTo>
                <a:lnTo>
                  <a:pt x="3553808" y="0"/>
                </a:lnTo>
                <a:lnTo>
                  <a:pt x="3553808" y="3553808"/>
                </a:lnTo>
                <a:lnTo>
                  <a:pt x="0" y="355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84637" y="9558723"/>
            <a:ext cx="4317876" cy="712969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TextBox 6"/>
          <p:cNvSpPr txBox="1"/>
          <p:nvPr/>
        </p:nvSpPr>
        <p:spPr>
          <a:xfrm>
            <a:off x="1544282" y="347209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AREA OF INTERVENTION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4478000" y="27328"/>
            <a:ext cx="3823953" cy="685641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>
            <a:off x="-13953" y="2732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9" name="Freeform 9"/>
          <p:cNvSpPr/>
          <p:nvPr/>
        </p:nvSpPr>
        <p:spPr>
          <a:xfrm flipH="1" flipV="1">
            <a:off x="15481238" y="7518891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80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524455" y="1566409"/>
            <a:ext cx="10850076" cy="2978839"/>
          </a:xfrm>
          <a:custGeom>
            <a:avLst/>
            <a:gdLst/>
            <a:ahLst/>
            <a:cxnLst/>
            <a:rect l="l" t="t" r="r" b="b"/>
            <a:pathLst>
              <a:path w="10850076" h="2978839">
                <a:moveTo>
                  <a:pt x="0" y="0"/>
                </a:moveTo>
                <a:lnTo>
                  <a:pt x="10850076" y="0"/>
                </a:lnTo>
                <a:lnTo>
                  <a:pt x="10850076" y="2978839"/>
                </a:lnTo>
                <a:lnTo>
                  <a:pt x="0" y="29788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341220" y="935045"/>
            <a:ext cx="1683883" cy="1599689"/>
          </a:xfrm>
          <a:custGeom>
            <a:avLst/>
            <a:gdLst/>
            <a:ahLst/>
            <a:cxnLst/>
            <a:rect l="l" t="t" r="r" b="b"/>
            <a:pathLst>
              <a:path w="1683883" h="1599689">
                <a:moveTo>
                  <a:pt x="0" y="0"/>
                </a:moveTo>
                <a:lnTo>
                  <a:pt x="1683883" y="0"/>
                </a:lnTo>
                <a:lnTo>
                  <a:pt x="1683883" y="1599689"/>
                </a:lnTo>
                <a:lnTo>
                  <a:pt x="0" y="159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>
            <a:off x="3078107" y="5680556"/>
            <a:ext cx="15125311" cy="4152585"/>
          </a:xfrm>
          <a:custGeom>
            <a:avLst/>
            <a:gdLst/>
            <a:ahLst/>
            <a:cxnLst/>
            <a:rect l="l" t="t" r="r" b="b"/>
            <a:pathLst>
              <a:path w="15125311" h="4152585">
                <a:moveTo>
                  <a:pt x="0" y="0"/>
                </a:moveTo>
                <a:lnTo>
                  <a:pt x="15125311" y="0"/>
                </a:lnTo>
                <a:lnTo>
                  <a:pt x="15125311" y="4152585"/>
                </a:lnTo>
                <a:lnTo>
                  <a:pt x="0" y="41525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3" name="Freeform 13"/>
          <p:cNvSpPr/>
          <p:nvPr/>
        </p:nvSpPr>
        <p:spPr>
          <a:xfrm>
            <a:off x="3078107" y="5239299"/>
            <a:ext cx="1471493" cy="1397919"/>
          </a:xfrm>
          <a:custGeom>
            <a:avLst/>
            <a:gdLst/>
            <a:ahLst/>
            <a:cxnLst/>
            <a:rect l="l" t="t" r="r" b="b"/>
            <a:pathLst>
              <a:path w="1471493" h="1397919">
                <a:moveTo>
                  <a:pt x="0" y="0"/>
                </a:moveTo>
                <a:lnTo>
                  <a:pt x="1471493" y="0"/>
                </a:lnTo>
                <a:lnTo>
                  <a:pt x="1471493" y="1397919"/>
                </a:lnTo>
                <a:lnTo>
                  <a:pt x="0" y="13979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4" name="Freeform 14"/>
          <p:cNvSpPr/>
          <p:nvPr/>
        </p:nvSpPr>
        <p:spPr>
          <a:xfrm>
            <a:off x="11374531" y="1228641"/>
            <a:ext cx="6828887" cy="4451916"/>
          </a:xfrm>
          <a:custGeom>
            <a:avLst/>
            <a:gdLst/>
            <a:ahLst/>
            <a:cxnLst/>
            <a:rect l="l" t="t" r="r" b="b"/>
            <a:pathLst>
              <a:path w="6635611" h="4114147">
                <a:moveTo>
                  <a:pt x="0" y="0"/>
                </a:moveTo>
                <a:lnTo>
                  <a:pt x="6635611" y="0"/>
                </a:lnTo>
                <a:lnTo>
                  <a:pt x="6635611" y="4114147"/>
                </a:lnTo>
                <a:lnTo>
                  <a:pt x="0" y="41141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317" r="-7317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5" name="TextBox 15"/>
          <p:cNvSpPr txBox="1"/>
          <p:nvPr/>
        </p:nvSpPr>
        <p:spPr>
          <a:xfrm>
            <a:off x="2025103" y="2024024"/>
            <a:ext cx="8615659" cy="231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2"/>
              </a:lnSpc>
            </a:pPr>
            <a:r>
              <a:rPr lang="en-US" sz="5762" spc="172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CUSTOMER COMPLAINTS CLASSIFICATION</a:t>
            </a:r>
          </a:p>
          <a:p>
            <a:pPr marL="0" lvl="0" indent="0" algn="l">
              <a:lnSpc>
                <a:spcPts val="5762"/>
              </a:lnSpc>
              <a:spcBef>
                <a:spcPct val="0"/>
              </a:spcBef>
            </a:pPr>
            <a:endParaRPr lang="en-US" sz="5762" spc="172" dirty="0">
              <a:solidFill>
                <a:srgbClr val="1867BE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06059" y="5974150"/>
            <a:ext cx="13237076" cy="359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7"/>
              </a:lnSpc>
            </a:pPr>
            <a:r>
              <a:rPr lang="en-US" sz="4757" spc="14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This project leverages Natural Language Processing (NLP) to streamline customer complaint classification, aiming to reduce the time and complexity customers face when submitting complaints.</a:t>
            </a:r>
          </a:p>
          <a:p>
            <a:pPr marL="0" lvl="0" indent="0" algn="l">
              <a:lnSpc>
                <a:spcPts val="4757"/>
              </a:lnSpc>
              <a:spcBef>
                <a:spcPct val="0"/>
              </a:spcBef>
            </a:pPr>
            <a:endParaRPr lang="en-US" sz="4757" spc="142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462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TextBox 5"/>
          <p:cNvSpPr txBox="1"/>
          <p:nvPr/>
        </p:nvSpPr>
        <p:spPr>
          <a:xfrm>
            <a:off x="1644869" y="141890"/>
            <a:ext cx="1334133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200"/>
              </a:lnSpc>
              <a:spcBef>
                <a:spcPct val="0"/>
              </a:spcBef>
            </a:pPr>
            <a:r>
              <a:rPr lang="en-US" sz="9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EXECUTIVE SUMMARY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0037" y="1361090"/>
            <a:ext cx="17205050" cy="7625651"/>
            <a:chOff x="0" y="0"/>
            <a:chExt cx="4531371" cy="20084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31371" cy="2008402"/>
            </a:xfrm>
            <a:custGeom>
              <a:avLst/>
              <a:gdLst/>
              <a:ahLst/>
              <a:cxnLst/>
              <a:rect l="l" t="t" r="r" b="b"/>
              <a:pathLst>
                <a:path w="4531371" h="2008402">
                  <a:moveTo>
                    <a:pt x="22949" y="0"/>
                  </a:moveTo>
                  <a:lnTo>
                    <a:pt x="4508422" y="0"/>
                  </a:lnTo>
                  <a:cubicBezTo>
                    <a:pt x="4521097" y="0"/>
                    <a:pt x="4531371" y="10275"/>
                    <a:pt x="4531371" y="22949"/>
                  </a:cubicBezTo>
                  <a:lnTo>
                    <a:pt x="4531371" y="1985453"/>
                  </a:lnTo>
                  <a:cubicBezTo>
                    <a:pt x="4531371" y="1991539"/>
                    <a:pt x="4528953" y="1997377"/>
                    <a:pt x="4524649" y="2001681"/>
                  </a:cubicBezTo>
                  <a:cubicBezTo>
                    <a:pt x="4520346" y="2005984"/>
                    <a:pt x="4514509" y="2008402"/>
                    <a:pt x="4508422" y="2008402"/>
                  </a:cubicBezTo>
                  <a:lnTo>
                    <a:pt x="22949" y="2008402"/>
                  </a:lnTo>
                  <a:cubicBezTo>
                    <a:pt x="16863" y="2008402"/>
                    <a:pt x="11025" y="2005984"/>
                    <a:pt x="6722" y="2001681"/>
                  </a:cubicBezTo>
                  <a:cubicBezTo>
                    <a:pt x="2418" y="1997377"/>
                    <a:pt x="0" y="1991539"/>
                    <a:pt x="0" y="1985453"/>
                  </a:cubicBezTo>
                  <a:lnTo>
                    <a:pt x="0" y="22949"/>
                  </a:lnTo>
                  <a:cubicBezTo>
                    <a:pt x="0" y="16863"/>
                    <a:pt x="2418" y="11025"/>
                    <a:pt x="6722" y="6722"/>
                  </a:cubicBezTo>
                  <a:cubicBezTo>
                    <a:pt x="11025" y="2418"/>
                    <a:pt x="16863" y="0"/>
                    <a:pt x="22949" y="0"/>
                  </a:cubicBezTo>
                  <a:close/>
                </a:path>
              </a:pathLst>
            </a:custGeom>
            <a:solidFill>
              <a:srgbClr val="FCDC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531371" cy="2046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32913" y="1549350"/>
            <a:ext cx="17022174" cy="7092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68"/>
              </a:lnSpc>
            </a:pP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leverages on Natural Language Processing (NLP) to streamline customer complaint classification, reducing the time and complexity of logging complaints. By implementing a BERT-based model with an intuitive user interface, the solution categorizes complaints automatically, achieving strong performance metrics: a Macro F1-score of 0.85, Weighted F1-score of 0.89, and 89% accuracy. The deployed system, hosted on Hugging Face with a </a:t>
            </a:r>
            <a:r>
              <a:rPr lang="en-US" sz="3698" spc="110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Streamlit</a:t>
            </a: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UI, allows users to input their complaint text and receive immediate classification and notifications via </a:t>
            </a:r>
            <a:r>
              <a:rPr lang="en-US" sz="3698" spc="110" dirty="0" err="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Africastalking's</a:t>
            </a:r>
            <a:r>
              <a:rPr lang="en-US" sz="3698" spc="110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 SMS service. Future enhancements include integrating a feedback loop for continuous improvement, optimizing for specific complaint categories, and expanding notification channels to further enhance accuracy, adaptability, and customer experience.</a:t>
            </a:r>
          </a:p>
        </p:txBody>
      </p:sp>
      <p:sp>
        <p:nvSpPr>
          <p:cNvPr id="10" name="Freeform 10"/>
          <p:cNvSpPr/>
          <p:nvPr/>
        </p:nvSpPr>
        <p:spPr>
          <a:xfrm>
            <a:off x="0" y="9592770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 dirty="0"/>
          </a:p>
        </p:txBody>
      </p:sp>
      <p:sp>
        <p:nvSpPr>
          <p:cNvPr id="11" name="Freeform 11"/>
          <p:cNvSpPr/>
          <p:nvPr/>
        </p:nvSpPr>
        <p:spPr>
          <a:xfrm>
            <a:off x="13827768" y="0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>
            <a:off x="0" y="0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3" name="Freeform 13"/>
          <p:cNvSpPr/>
          <p:nvPr/>
        </p:nvSpPr>
        <p:spPr>
          <a:xfrm flipH="1" flipV="1">
            <a:off x="15570616" y="7617133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93391" y="9662692"/>
            <a:ext cx="4467814" cy="70492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4" name="TextBox 4"/>
          <p:cNvSpPr txBox="1"/>
          <p:nvPr/>
        </p:nvSpPr>
        <p:spPr>
          <a:xfrm>
            <a:off x="708514" y="802422"/>
            <a:ext cx="15529608" cy="102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133"/>
              </a:lnSpc>
              <a:spcBef>
                <a:spcPct val="0"/>
              </a:spcBef>
            </a:pPr>
            <a:r>
              <a:rPr lang="en-US" sz="7667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PROJECT GOALS &amp; OBJECTIVES</a:t>
            </a:r>
          </a:p>
        </p:txBody>
      </p:sp>
      <p:sp>
        <p:nvSpPr>
          <p:cNvPr id="5" name="Freeform 5"/>
          <p:cNvSpPr/>
          <p:nvPr/>
        </p:nvSpPr>
        <p:spPr>
          <a:xfrm>
            <a:off x="13950865" y="0"/>
            <a:ext cx="4337136" cy="617012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11052" y="-25374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 flipH="1" flipV="1">
            <a:off x="15582025" y="7590195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8" name="Group 8"/>
          <p:cNvGrpSpPr/>
          <p:nvPr/>
        </p:nvGrpSpPr>
        <p:grpSpPr>
          <a:xfrm>
            <a:off x="6423343" y="2009531"/>
            <a:ext cx="4718843" cy="2735669"/>
            <a:chOff x="0" y="0"/>
            <a:chExt cx="1500952" cy="8701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00952" cy="870151"/>
            </a:xfrm>
            <a:custGeom>
              <a:avLst/>
              <a:gdLst/>
              <a:ahLst/>
              <a:cxnLst/>
              <a:rect l="l" t="t" r="r" b="b"/>
              <a:pathLst>
                <a:path w="1500952" h="870151">
                  <a:moveTo>
                    <a:pt x="83673" y="0"/>
                  </a:moveTo>
                  <a:lnTo>
                    <a:pt x="1417279" y="0"/>
                  </a:lnTo>
                  <a:cubicBezTo>
                    <a:pt x="1463490" y="0"/>
                    <a:pt x="1500952" y="37462"/>
                    <a:pt x="1500952" y="83673"/>
                  </a:cubicBezTo>
                  <a:lnTo>
                    <a:pt x="1500952" y="786479"/>
                  </a:lnTo>
                  <a:cubicBezTo>
                    <a:pt x="1500952" y="808670"/>
                    <a:pt x="1492136" y="829953"/>
                    <a:pt x="1476445" y="845644"/>
                  </a:cubicBezTo>
                  <a:cubicBezTo>
                    <a:pt x="1460753" y="861336"/>
                    <a:pt x="1439471" y="870151"/>
                    <a:pt x="1417279" y="870151"/>
                  </a:cubicBezTo>
                  <a:lnTo>
                    <a:pt x="83673" y="870151"/>
                  </a:lnTo>
                  <a:cubicBezTo>
                    <a:pt x="61481" y="870151"/>
                    <a:pt x="40199" y="861336"/>
                    <a:pt x="24507" y="845644"/>
                  </a:cubicBezTo>
                  <a:cubicBezTo>
                    <a:pt x="8815" y="829953"/>
                    <a:pt x="0" y="808670"/>
                    <a:pt x="0" y="786479"/>
                  </a:cubicBezTo>
                  <a:lnTo>
                    <a:pt x="0" y="83673"/>
                  </a:lnTo>
                  <a:cubicBezTo>
                    <a:pt x="0" y="61481"/>
                    <a:pt x="8815" y="40199"/>
                    <a:pt x="24507" y="24507"/>
                  </a:cubicBezTo>
                  <a:cubicBezTo>
                    <a:pt x="40199" y="8815"/>
                    <a:pt x="61481" y="0"/>
                    <a:pt x="83673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00952" cy="908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944903" y="2053966"/>
            <a:ext cx="1394294" cy="1324579"/>
          </a:xfrm>
          <a:custGeom>
            <a:avLst/>
            <a:gdLst/>
            <a:ahLst/>
            <a:cxnLst/>
            <a:rect l="l" t="t" r="r" b="b"/>
            <a:pathLst>
              <a:path w="1394294" h="1324579">
                <a:moveTo>
                  <a:pt x="0" y="0"/>
                </a:moveTo>
                <a:lnTo>
                  <a:pt x="1394294" y="0"/>
                </a:lnTo>
                <a:lnTo>
                  <a:pt x="1394294" y="1324580"/>
                </a:lnTo>
                <a:lnTo>
                  <a:pt x="0" y="1324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2"/>
          <p:cNvSpPr txBox="1"/>
          <p:nvPr/>
        </p:nvSpPr>
        <p:spPr>
          <a:xfrm>
            <a:off x="5948849" y="2533583"/>
            <a:ext cx="1319137" cy="53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75"/>
              </a:lnSpc>
              <a:spcBef>
                <a:spcPct val="0"/>
              </a:spcBef>
            </a:pPr>
            <a:r>
              <a:rPr lang="en-US" sz="3969" u="none" strike="noStrike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227966" y="2009531"/>
            <a:ext cx="3914220" cy="2583048"/>
            <a:chOff x="0" y="0"/>
            <a:chExt cx="812800" cy="5363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536378"/>
            </a:xfrm>
            <a:custGeom>
              <a:avLst/>
              <a:gdLst/>
              <a:ahLst/>
              <a:cxnLst/>
              <a:rect l="l" t="t" r="r" b="b"/>
              <a:pathLst>
                <a:path w="812800" h="536378">
                  <a:moveTo>
                    <a:pt x="0" y="0"/>
                  </a:moveTo>
                  <a:lnTo>
                    <a:pt x="812800" y="0"/>
                  </a:lnTo>
                  <a:lnTo>
                    <a:pt x="812800" y="536378"/>
                  </a:lnTo>
                  <a:lnTo>
                    <a:pt x="0" y="536378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574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35226" y="1885192"/>
            <a:ext cx="4691042" cy="2860008"/>
            <a:chOff x="0" y="0"/>
            <a:chExt cx="1500952" cy="91509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00952" cy="915092"/>
            </a:xfrm>
            <a:custGeom>
              <a:avLst/>
              <a:gdLst/>
              <a:ahLst/>
              <a:cxnLst/>
              <a:rect l="l" t="t" r="r" b="b"/>
              <a:pathLst>
                <a:path w="1500952" h="915092">
                  <a:moveTo>
                    <a:pt x="84168" y="0"/>
                  </a:moveTo>
                  <a:lnTo>
                    <a:pt x="1416783" y="0"/>
                  </a:lnTo>
                  <a:cubicBezTo>
                    <a:pt x="1463268" y="0"/>
                    <a:pt x="1500952" y="37684"/>
                    <a:pt x="1500952" y="84168"/>
                  </a:cubicBezTo>
                  <a:lnTo>
                    <a:pt x="1500952" y="830923"/>
                  </a:lnTo>
                  <a:cubicBezTo>
                    <a:pt x="1500952" y="877408"/>
                    <a:pt x="1463268" y="915092"/>
                    <a:pt x="1416783" y="915092"/>
                  </a:cubicBezTo>
                  <a:lnTo>
                    <a:pt x="84168" y="915092"/>
                  </a:lnTo>
                  <a:cubicBezTo>
                    <a:pt x="37684" y="915092"/>
                    <a:pt x="0" y="877408"/>
                    <a:pt x="0" y="830923"/>
                  </a:cubicBezTo>
                  <a:lnTo>
                    <a:pt x="0" y="84168"/>
                  </a:lnTo>
                  <a:cubicBezTo>
                    <a:pt x="0" y="37684"/>
                    <a:pt x="37684" y="0"/>
                    <a:pt x="84168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500952" cy="953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1142186" y="2354499"/>
            <a:ext cx="1386080" cy="1316776"/>
          </a:xfrm>
          <a:custGeom>
            <a:avLst/>
            <a:gdLst/>
            <a:ahLst/>
            <a:cxnLst/>
            <a:rect l="l" t="t" r="r" b="b"/>
            <a:pathLst>
              <a:path w="1386080" h="1316776">
                <a:moveTo>
                  <a:pt x="0" y="0"/>
                </a:moveTo>
                <a:lnTo>
                  <a:pt x="1386080" y="0"/>
                </a:lnTo>
                <a:lnTo>
                  <a:pt x="1386080" y="1316776"/>
                </a:lnTo>
                <a:lnTo>
                  <a:pt x="0" y="1316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20" name="Group 20"/>
          <p:cNvGrpSpPr/>
          <p:nvPr/>
        </p:nvGrpSpPr>
        <p:grpSpPr>
          <a:xfrm>
            <a:off x="12635108" y="1885192"/>
            <a:ext cx="3891160" cy="2707386"/>
            <a:chOff x="0" y="0"/>
            <a:chExt cx="812800" cy="5655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565529"/>
            </a:xfrm>
            <a:custGeom>
              <a:avLst/>
              <a:gdLst/>
              <a:ahLst/>
              <a:cxnLst/>
              <a:rect l="l" t="t" r="r" b="b"/>
              <a:pathLst>
                <a:path w="812800" h="565529">
                  <a:moveTo>
                    <a:pt x="0" y="0"/>
                  </a:moveTo>
                  <a:lnTo>
                    <a:pt x="812800" y="0"/>
                  </a:lnTo>
                  <a:lnTo>
                    <a:pt x="812800" y="565529"/>
                  </a:lnTo>
                  <a:lnTo>
                    <a:pt x="0" y="565529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603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52098" y="6695511"/>
            <a:ext cx="4746048" cy="2751441"/>
            <a:chOff x="0" y="0"/>
            <a:chExt cx="1500952" cy="87015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00952" cy="870151"/>
            </a:xfrm>
            <a:custGeom>
              <a:avLst/>
              <a:gdLst/>
              <a:ahLst/>
              <a:cxnLst/>
              <a:rect l="l" t="t" r="r" b="b"/>
              <a:pathLst>
                <a:path w="1500952" h="870151">
                  <a:moveTo>
                    <a:pt x="83193" y="0"/>
                  </a:moveTo>
                  <a:lnTo>
                    <a:pt x="1417759" y="0"/>
                  </a:lnTo>
                  <a:cubicBezTo>
                    <a:pt x="1463705" y="0"/>
                    <a:pt x="1500952" y="37247"/>
                    <a:pt x="1500952" y="83193"/>
                  </a:cubicBezTo>
                  <a:lnTo>
                    <a:pt x="1500952" y="786958"/>
                  </a:lnTo>
                  <a:cubicBezTo>
                    <a:pt x="1500952" y="832905"/>
                    <a:pt x="1463705" y="870151"/>
                    <a:pt x="1417759" y="870151"/>
                  </a:cubicBezTo>
                  <a:lnTo>
                    <a:pt x="83193" y="870151"/>
                  </a:lnTo>
                  <a:cubicBezTo>
                    <a:pt x="37247" y="870151"/>
                    <a:pt x="0" y="832905"/>
                    <a:pt x="0" y="786958"/>
                  </a:cubicBezTo>
                  <a:lnTo>
                    <a:pt x="0" y="83193"/>
                  </a:lnTo>
                  <a:cubicBezTo>
                    <a:pt x="0" y="37247"/>
                    <a:pt x="37247" y="0"/>
                    <a:pt x="83193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00952" cy="908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470899" y="6740203"/>
            <a:ext cx="1402333" cy="1332216"/>
          </a:xfrm>
          <a:custGeom>
            <a:avLst/>
            <a:gdLst/>
            <a:ahLst/>
            <a:cxnLst/>
            <a:rect l="l" t="t" r="r" b="b"/>
            <a:pathLst>
              <a:path w="1402333" h="1332216">
                <a:moveTo>
                  <a:pt x="0" y="0"/>
                </a:moveTo>
                <a:lnTo>
                  <a:pt x="1402333" y="0"/>
                </a:lnTo>
                <a:lnTo>
                  <a:pt x="1402333" y="1332216"/>
                </a:lnTo>
                <a:lnTo>
                  <a:pt x="0" y="1332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27" name="TextBox 27"/>
          <p:cNvSpPr txBox="1"/>
          <p:nvPr/>
        </p:nvSpPr>
        <p:spPr>
          <a:xfrm>
            <a:off x="1474867" y="7222200"/>
            <a:ext cx="1326742" cy="53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94"/>
              </a:lnSpc>
              <a:spcBef>
                <a:spcPct val="0"/>
              </a:spcBef>
            </a:pPr>
            <a:r>
              <a:rPr lang="en-US" sz="3992" u="none" strike="noStrike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1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761359" y="6695511"/>
            <a:ext cx="3936787" cy="2597939"/>
            <a:chOff x="0" y="0"/>
            <a:chExt cx="812800" cy="53637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536378"/>
            </a:xfrm>
            <a:custGeom>
              <a:avLst/>
              <a:gdLst/>
              <a:ahLst/>
              <a:cxnLst/>
              <a:rect l="l" t="t" r="r" b="b"/>
              <a:pathLst>
                <a:path w="812800" h="536378">
                  <a:moveTo>
                    <a:pt x="0" y="0"/>
                  </a:moveTo>
                  <a:lnTo>
                    <a:pt x="812800" y="0"/>
                  </a:lnTo>
                  <a:lnTo>
                    <a:pt x="812800" y="536378"/>
                  </a:lnTo>
                  <a:lnTo>
                    <a:pt x="0" y="536378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574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395181" y="6570456"/>
            <a:ext cx="4718088" cy="2876497"/>
            <a:chOff x="0" y="0"/>
            <a:chExt cx="1500952" cy="91509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00952" cy="915092"/>
            </a:xfrm>
            <a:custGeom>
              <a:avLst/>
              <a:gdLst/>
              <a:ahLst/>
              <a:cxnLst/>
              <a:rect l="l" t="t" r="r" b="b"/>
              <a:pathLst>
                <a:path w="1500952" h="915092">
                  <a:moveTo>
                    <a:pt x="83686" y="0"/>
                  </a:moveTo>
                  <a:lnTo>
                    <a:pt x="1417266" y="0"/>
                  </a:lnTo>
                  <a:cubicBezTo>
                    <a:pt x="1463484" y="0"/>
                    <a:pt x="1500952" y="37468"/>
                    <a:pt x="1500952" y="83686"/>
                  </a:cubicBezTo>
                  <a:lnTo>
                    <a:pt x="1500952" y="831406"/>
                  </a:lnTo>
                  <a:cubicBezTo>
                    <a:pt x="1500952" y="877624"/>
                    <a:pt x="1463484" y="915092"/>
                    <a:pt x="1417266" y="915092"/>
                  </a:cubicBezTo>
                  <a:lnTo>
                    <a:pt x="83686" y="915092"/>
                  </a:lnTo>
                  <a:cubicBezTo>
                    <a:pt x="37468" y="915092"/>
                    <a:pt x="0" y="877624"/>
                    <a:pt x="0" y="831406"/>
                  </a:cubicBezTo>
                  <a:lnTo>
                    <a:pt x="0" y="83686"/>
                  </a:lnTo>
                  <a:cubicBezTo>
                    <a:pt x="0" y="37468"/>
                    <a:pt x="37468" y="0"/>
                    <a:pt x="83686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500952" cy="953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6698145" y="7042468"/>
            <a:ext cx="1394071" cy="1324368"/>
          </a:xfrm>
          <a:custGeom>
            <a:avLst/>
            <a:gdLst/>
            <a:ahLst/>
            <a:cxnLst/>
            <a:rect l="l" t="t" r="r" b="b"/>
            <a:pathLst>
              <a:path w="1394071" h="1324368">
                <a:moveTo>
                  <a:pt x="0" y="0"/>
                </a:moveTo>
                <a:lnTo>
                  <a:pt x="1394071" y="0"/>
                </a:lnTo>
                <a:lnTo>
                  <a:pt x="1394071" y="1324367"/>
                </a:lnTo>
                <a:lnTo>
                  <a:pt x="0" y="1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35" name="Group 35"/>
          <p:cNvGrpSpPr/>
          <p:nvPr/>
        </p:nvGrpSpPr>
        <p:grpSpPr>
          <a:xfrm>
            <a:off x="8199675" y="6570456"/>
            <a:ext cx="3913594" cy="2722995"/>
            <a:chOff x="0" y="0"/>
            <a:chExt cx="812800" cy="56552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565529"/>
            </a:xfrm>
            <a:custGeom>
              <a:avLst/>
              <a:gdLst/>
              <a:ahLst/>
              <a:cxnLst/>
              <a:rect l="l" t="t" r="r" b="b"/>
              <a:pathLst>
                <a:path w="812800" h="565529">
                  <a:moveTo>
                    <a:pt x="0" y="0"/>
                  </a:moveTo>
                  <a:lnTo>
                    <a:pt x="812800" y="0"/>
                  </a:lnTo>
                  <a:lnTo>
                    <a:pt x="812800" y="565529"/>
                  </a:lnTo>
                  <a:lnTo>
                    <a:pt x="0" y="565529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603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8446414" y="6622420"/>
            <a:ext cx="3670822" cy="308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6"/>
              </a:lnSpc>
            </a:pPr>
            <a:r>
              <a:rPr lang="en-US" sz="2787" spc="83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Enhance the customer complaint logging experience by streamlining the complaint submission process.</a:t>
            </a:r>
          </a:p>
          <a:p>
            <a:pPr marL="0" lvl="0" indent="0" algn="l">
              <a:lnSpc>
                <a:spcPts val="3066"/>
              </a:lnSpc>
            </a:pPr>
            <a:endParaRPr lang="en-US" sz="2787" spc="83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12851676" y="6402455"/>
            <a:ext cx="4718088" cy="3044497"/>
            <a:chOff x="0" y="0"/>
            <a:chExt cx="1500952" cy="96853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500952" cy="968537"/>
            </a:xfrm>
            <a:custGeom>
              <a:avLst/>
              <a:gdLst/>
              <a:ahLst/>
              <a:cxnLst/>
              <a:rect l="l" t="t" r="r" b="b"/>
              <a:pathLst>
                <a:path w="1500952" h="968537">
                  <a:moveTo>
                    <a:pt x="83686" y="0"/>
                  </a:moveTo>
                  <a:lnTo>
                    <a:pt x="1417266" y="0"/>
                  </a:lnTo>
                  <a:cubicBezTo>
                    <a:pt x="1463484" y="0"/>
                    <a:pt x="1500952" y="37468"/>
                    <a:pt x="1500952" y="83686"/>
                  </a:cubicBezTo>
                  <a:lnTo>
                    <a:pt x="1500952" y="884851"/>
                  </a:lnTo>
                  <a:cubicBezTo>
                    <a:pt x="1500952" y="931070"/>
                    <a:pt x="1463484" y="968537"/>
                    <a:pt x="1417266" y="968537"/>
                  </a:cubicBezTo>
                  <a:lnTo>
                    <a:pt x="83686" y="968537"/>
                  </a:lnTo>
                  <a:cubicBezTo>
                    <a:pt x="37468" y="968537"/>
                    <a:pt x="0" y="931070"/>
                    <a:pt x="0" y="884851"/>
                  </a:cubicBezTo>
                  <a:lnTo>
                    <a:pt x="0" y="83686"/>
                  </a:lnTo>
                  <a:cubicBezTo>
                    <a:pt x="0" y="37468"/>
                    <a:pt x="37468" y="0"/>
                    <a:pt x="83686" y="0"/>
                  </a:cubicBezTo>
                  <a:close/>
                </a:path>
              </a:pathLst>
            </a:custGeom>
            <a:solidFill>
              <a:srgbClr val="F6C6FA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1500952" cy="1006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2154641" y="6874468"/>
            <a:ext cx="1394071" cy="1324368"/>
          </a:xfrm>
          <a:custGeom>
            <a:avLst/>
            <a:gdLst/>
            <a:ahLst/>
            <a:cxnLst/>
            <a:rect l="l" t="t" r="r" b="b"/>
            <a:pathLst>
              <a:path w="1394071" h="1324368">
                <a:moveTo>
                  <a:pt x="0" y="0"/>
                </a:moveTo>
                <a:lnTo>
                  <a:pt x="1394071" y="0"/>
                </a:lnTo>
                <a:lnTo>
                  <a:pt x="1394071" y="1324367"/>
                </a:lnTo>
                <a:lnTo>
                  <a:pt x="0" y="13243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43" name="Group 43"/>
          <p:cNvGrpSpPr/>
          <p:nvPr/>
        </p:nvGrpSpPr>
        <p:grpSpPr>
          <a:xfrm>
            <a:off x="13548712" y="6570456"/>
            <a:ext cx="4021052" cy="2691086"/>
            <a:chOff x="0" y="0"/>
            <a:chExt cx="774915" cy="5186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74915" cy="518612"/>
            </a:xfrm>
            <a:custGeom>
              <a:avLst/>
              <a:gdLst/>
              <a:ahLst/>
              <a:cxnLst/>
              <a:rect l="l" t="t" r="r" b="b"/>
              <a:pathLst>
                <a:path w="774915" h="518612">
                  <a:moveTo>
                    <a:pt x="0" y="0"/>
                  </a:moveTo>
                  <a:lnTo>
                    <a:pt x="774915" y="0"/>
                  </a:lnTo>
                  <a:lnTo>
                    <a:pt x="774915" y="518612"/>
                  </a:lnTo>
                  <a:lnTo>
                    <a:pt x="0" y="518612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774915" cy="556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1142186" y="2792456"/>
            <a:ext cx="1367588" cy="548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292"/>
              </a:lnSpc>
              <a:spcBef>
                <a:spcPct val="0"/>
              </a:spcBef>
            </a:pPr>
            <a:r>
              <a:rPr lang="en-US" sz="4115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468001" y="2239433"/>
            <a:ext cx="3381556" cy="246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2507" spc="7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Minimize the time customers spend logging complaints by reducing the number of survey questions.</a:t>
            </a:r>
          </a:p>
          <a:p>
            <a:pPr marL="0" lvl="0" indent="0" algn="l">
              <a:lnSpc>
                <a:spcPts val="2758"/>
              </a:lnSpc>
            </a:pPr>
            <a:endParaRPr lang="en-US" sz="2507" spc="75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2876488" y="2113852"/>
            <a:ext cx="3361634" cy="2798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1"/>
              </a:lnSpc>
            </a:pPr>
            <a:r>
              <a:rPr lang="en-US" sz="2492" spc="74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Create a simple user-friendly platform that allows customers to quickly submit their complaints or feedback.</a:t>
            </a:r>
          </a:p>
          <a:p>
            <a:pPr marL="0" lvl="0" indent="0" algn="l">
              <a:lnSpc>
                <a:spcPts val="2741"/>
              </a:lnSpc>
            </a:pPr>
            <a:endParaRPr lang="en-US" sz="2492" spc="74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6698145" y="7482511"/>
            <a:ext cx="1375472" cy="55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311"/>
              </a:lnSpc>
              <a:spcBef>
                <a:spcPct val="0"/>
              </a:spcBef>
            </a:pPr>
            <a:r>
              <a:rPr lang="en-US" sz="413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877200" y="6803494"/>
            <a:ext cx="3828882" cy="25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615" spc="7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Train an NLP model to automatically classify consumer complaints into predefined categories based on their content.</a:t>
            </a:r>
          </a:p>
          <a:p>
            <a:pPr marL="0" lvl="0" indent="0" algn="l">
              <a:lnSpc>
                <a:spcPts val="2979"/>
              </a:lnSpc>
            </a:pPr>
            <a:endParaRPr lang="en-US" sz="2615" spc="7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2154641" y="7314511"/>
            <a:ext cx="1375472" cy="55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311"/>
              </a:lnSpc>
              <a:spcBef>
                <a:spcPct val="0"/>
              </a:spcBef>
            </a:pPr>
            <a:r>
              <a:rPr lang="en-US" sz="413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79720" y="6675075"/>
            <a:ext cx="3911670" cy="2527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2"/>
              </a:lnSpc>
            </a:pPr>
            <a:r>
              <a:rPr lang="en-US" sz="2611" spc="7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Improve banks' responsiveness by providing faster, more accurate categorization of complaints.</a:t>
            </a:r>
          </a:p>
          <a:p>
            <a:pPr marL="0" lvl="0" indent="0" algn="l">
              <a:lnSpc>
                <a:spcPts val="2872"/>
              </a:lnSpc>
            </a:pPr>
            <a:endParaRPr lang="en-US" sz="2611" spc="7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2564115" y="2053966"/>
            <a:ext cx="3675163" cy="1628386"/>
            <a:chOff x="0" y="0"/>
            <a:chExt cx="4900217" cy="217118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357815" cy="2171181"/>
            </a:xfrm>
            <a:custGeom>
              <a:avLst/>
              <a:gdLst/>
              <a:ahLst/>
              <a:cxnLst/>
              <a:rect l="l" t="t" r="r" b="b"/>
              <a:pathLst>
                <a:path w="2357815" h="2171181">
                  <a:moveTo>
                    <a:pt x="0" y="0"/>
                  </a:moveTo>
                  <a:lnTo>
                    <a:pt x="2357815" y="0"/>
                  </a:lnTo>
                  <a:lnTo>
                    <a:pt x="2357815" y="2171181"/>
                  </a:lnTo>
                  <a:lnTo>
                    <a:pt x="0" y="2171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515" b="-1515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1178907" y="967146"/>
              <a:ext cx="3721310" cy="987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Goals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95556" y="4912237"/>
            <a:ext cx="6532410" cy="1318768"/>
            <a:chOff x="0" y="0"/>
            <a:chExt cx="8709880" cy="17583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2639186" cy="1758358"/>
            </a:xfrm>
            <a:custGeom>
              <a:avLst/>
              <a:gdLst/>
              <a:ahLst/>
              <a:cxnLst/>
              <a:rect l="l" t="t" r="r" b="b"/>
              <a:pathLst>
                <a:path w="2639186" h="1758358">
                  <a:moveTo>
                    <a:pt x="0" y="0"/>
                  </a:moveTo>
                  <a:lnTo>
                    <a:pt x="2639186" y="0"/>
                  </a:lnTo>
                  <a:lnTo>
                    <a:pt x="2639186" y="1758358"/>
                  </a:lnTo>
                  <a:lnTo>
                    <a:pt x="0" y="1758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1319593" y="342603"/>
              <a:ext cx="7390287" cy="987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Objectives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97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5" name="Group 5"/>
          <p:cNvGrpSpPr/>
          <p:nvPr/>
        </p:nvGrpSpPr>
        <p:grpSpPr>
          <a:xfrm>
            <a:off x="480701" y="892292"/>
            <a:ext cx="17807299" cy="8320385"/>
            <a:chOff x="0" y="0"/>
            <a:chExt cx="4068157" cy="1793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8157" cy="1793730"/>
            </a:xfrm>
            <a:custGeom>
              <a:avLst/>
              <a:gdLst/>
              <a:ahLst/>
              <a:cxnLst/>
              <a:rect l="l" t="t" r="r" b="b"/>
              <a:pathLst>
                <a:path w="4068157" h="1793730">
                  <a:moveTo>
                    <a:pt x="22173" y="0"/>
                  </a:moveTo>
                  <a:lnTo>
                    <a:pt x="4045984" y="0"/>
                  </a:lnTo>
                  <a:cubicBezTo>
                    <a:pt x="4051865" y="0"/>
                    <a:pt x="4057504" y="2336"/>
                    <a:pt x="4061663" y="6494"/>
                  </a:cubicBezTo>
                  <a:cubicBezTo>
                    <a:pt x="4065821" y="10652"/>
                    <a:pt x="4068157" y="16292"/>
                    <a:pt x="4068157" y="22173"/>
                  </a:cubicBezTo>
                  <a:lnTo>
                    <a:pt x="4068157" y="1771557"/>
                  </a:lnTo>
                  <a:cubicBezTo>
                    <a:pt x="4068157" y="1783803"/>
                    <a:pt x="4058230" y="1793730"/>
                    <a:pt x="4045984" y="1793730"/>
                  </a:cubicBezTo>
                  <a:lnTo>
                    <a:pt x="22173" y="1793730"/>
                  </a:lnTo>
                  <a:cubicBezTo>
                    <a:pt x="9927" y="1793730"/>
                    <a:pt x="0" y="1783803"/>
                    <a:pt x="0" y="1771557"/>
                  </a:cubicBezTo>
                  <a:lnTo>
                    <a:pt x="0" y="22173"/>
                  </a:lnTo>
                  <a:cubicBezTo>
                    <a:pt x="0" y="16292"/>
                    <a:pt x="2336" y="10652"/>
                    <a:pt x="6494" y="6494"/>
                  </a:cubicBezTo>
                  <a:cubicBezTo>
                    <a:pt x="10652" y="2336"/>
                    <a:pt x="16292" y="0"/>
                    <a:pt x="22173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68157" cy="1831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22179" y="257175"/>
            <a:ext cx="10782708" cy="860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117"/>
              </a:lnSpc>
              <a:spcBef>
                <a:spcPct val="0"/>
              </a:spcBef>
            </a:pPr>
            <a:r>
              <a:rPr lang="en-US" sz="6396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9485144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0" name="Freeform 10"/>
          <p:cNvSpPr/>
          <p:nvPr/>
        </p:nvSpPr>
        <p:spPr>
          <a:xfrm>
            <a:off x="13551119" y="-75181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>
          <a:xfrm>
            <a:off x="0" y="-83386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Freeform 12"/>
          <p:cNvSpPr/>
          <p:nvPr/>
        </p:nvSpPr>
        <p:spPr>
          <a:xfrm flipH="1" flipV="1">
            <a:off x="15565821" y="7564821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1548628"/>
            <a:ext cx="8948123" cy="677082"/>
            <a:chOff x="0" y="0"/>
            <a:chExt cx="1723951" cy="1304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23951" cy="130447"/>
            </a:xfrm>
            <a:custGeom>
              <a:avLst/>
              <a:gdLst/>
              <a:ahLst/>
              <a:cxnLst/>
              <a:rect l="l" t="t" r="r" b="b"/>
              <a:pathLst>
                <a:path w="1723951" h="130447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61090" y="1689136"/>
            <a:ext cx="7379641" cy="53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Problem Statement: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2206660"/>
            <a:ext cx="16778599" cy="3631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Financial institution customers face frustration and delays when lodging complaints due to: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Complex navigation structures.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Inefficient chatbot interactions with redundant questions.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Lack of personalized complaint pathways.</a:t>
            </a:r>
          </a:p>
          <a:p>
            <a:pPr marL="699169" lvl="1" indent="-349585" algn="l">
              <a:lnSpc>
                <a:spcPts val="3562"/>
              </a:lnSpc>
              <a:buFont typeface="Arial"/>
              <a:buChar char="•"/>
            </a:pPr>
            <a:r>
              <a:rPr lang="en-US" sz="3238" spc="97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Inadequate use of customer data, leading to repetitive information requests.</a:t>
            </a:r>
          </a:p>
          <a:p>
            <a:pPr marL="0" lvl="0" indent="0" algn="l">
              <a:lnSpc>
                <a:spcPts val="3562"/>
              </a:lnSpc>
            </a:pPr>
            <a:endParaRPr lang="en-US" sz="3238" spc="97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5588570"/>
            <a:ext cx="10315874" cy="780576"/>
            <a:chOff x="0" y="0"/>
            <a:chExt cx="1723951" cy="1304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23951" cy="130447"/>
            </a:xfrm>
            <a:custGeom>
              <a:avLst/>
              <a:gdLst/>
              <a:ahLst/>
              <a:cxnLst/>
              <a:rect l="l" t="t" r="r" b="b"/>
              <a:pathLst>
                <a:path w="1723951" h="130447">
                  <a:moveTo>
                    <a:pt x="0" y="0"/>
                  </a:moveTo>
                  <a:lnTo>
                    <a:pt x="1723951" y="0"/>
                  </a:lnTo>
                  <a:lnTo>
                    <a:pt x="1723951" y="130447"/>
                  </a:lnTo>
                  <a:lnTo>
                    <a:pt x="0" y="13044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723951" cy="168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61090" y="5790906"/>
            <a:ext cx="8965928" cy="60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sz="4611" spc="207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Key Stakeholders: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6429213"/>
            <a:ext cx="16778599" cy="307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6639" lvl="1" indent="-393319" algn="l">
              <a:lnSpc>
                <a:spcPts val="4007"/>
              </a:lnSpc>
              <a:buFont typeface="Arial"/>
              <a:buChar char="•"/>
            </a:pPr>
            <a:r>
              <a:rPr lang="en-US" sz="3643" spc="10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Customers: Need an intuitive interface for quick, hassle-free complaint submission and timely resolutions.</a:t>
            </a:r>
          </a:p>
          <a:p>
            <a:pPr marL="786639" lvl="1" indent="-393319" algn="l">
              <a:lnSpc>
                <a:spcPts val="4007"/>
              </a:lnSpc>
              <a:buFont typeface="Arial"/>
              <a:buChar char="•"/>
            </a:pPr>
            <a:r>
              <a:rPr lang="en-US" sz="3643" spc="10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Customer Service Teams: Require efficient categorization tools and accurate data to resolve complaints swiftly and maintain high service quality.</a:t>
            </a:r>
          </a:p>
          <a:p>
            <a:pPr marL="0" lvl="0" indent="0" algn="l">
              <a:lnSpc>
                <a:spcPts val="4007"/>
              </a:lnSpc>
            </a:pPr>
            <a:endParaRPr lang="en-US" sz="3643" spc="109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82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164910" y="739893"/>
            <a:ext cx="8679631" cy="9411489"/>
            <a:chOff x="0" y="0"/>
            <a:chExt cx="11572841" cy="1254865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8290901"/>
              <a:ext cx="11572841" cy="4257751"/>
              <a:chOff x="0" y="0"/>
              <a:chExt cx="1849788" cy="68055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849788" cy="680553"/>
              </a:xfrm>
              <a:custGeom>
                <a:avLst/>
                <a:gdLst/>
                <a:ahLst/>
                <a:cxnLst/>
                <a:rect l="l" t="t" r="r" b="b"/>
                <a:pathLst>
                  <a:path w="1849788" h="680553">
                    <a:moveTo>
                      <a:pt x="48764" y="0"/>
                    </a:moveTo>
                    <a:lnTo>
                      <a:pt x="1801024" y="0"/>
                    </a:lnTo>
                    <a:cubicBezTo>
                      <a:pt x="1813957" y="0"/>
                      <a:pt x="1826360" y="5138"/>
                      <a:pt x="1835505" y="14283"/>
                    </a:cubicBezTo>
                    <a:cubicBezTo>
                      <a:pt x="1844650" y="23428"/>
                      <a:pt x="1849788" y="35831"/>
                      <a:pt x="1849788" y="48764"/>
                    </a:cubicBezTo>
                    <a:lnTo>
                      <a:pt x="1849788" y="631790"/>
                    </a:lnTo>
                    <a:cubicBezTo>
                      <a:pt x="1849788" y="644723"/>
                      <a:pt x="1844650" y="657126"/>
                      <a:pt x="1835505" y="666271"/>
                    </a:cubicBezTo>
                    <a:cubicBezTo>
                      <a:pt x="1826360" y="675416"/>
                      <a:pt x="1813957" y="680553"/>
                      <a:pt x="1801024" y="680553"/>
                    </a:cubicBezTo>
                    <a:lnTo>
                      <a:pt x="48764" y="680553"/>
                    </a:lnTo>
                    <a:cubicBezTo>
                      <a:pt x="35831" y="680553"/>
                      <a:pt x="23428" y="675416"/>
                      <a:pt x="14283" y="666271"/>
                    </a:cubicBezTo>
                    <a:cubicBezTo>
                      <a:pt x="5138" y="657126"/>
                      <a:pt x="0" y="644723"/>
                      <a:pt x="0" y="631790"/>
                    </a:cubicBezTo>
                    <a:lnTo>
                      <a:pt x="0" y="48764"/>
                    </a:lnTo>
                    <a:cubicBezTo>
                      <a:pt x="0" y="35831"/>
                      <a:pt x="5138" y="23428"/>
                      <a:pt x="14283" y="14283"/>
                    </a:cubicBezTo>
                    <a:cubicBezTo>
                      <a:pt x="23428" y="5138"/>
                      <a:pt x="35831" y="0"/>
                      <a:pt x="48764" y="0"/>
                    </a:cubicBezTo>
                    <a:close/>
                  </a:path>
                </a:pathLst>
              </a:custGeom>
              <a:solidFill>
                <a:srgbClr val="FFF39B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KE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849788" cy="7186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302715" y="0"/>
              <a:ext cx="11270126" cy="8290901"/>
            </a:xfrm>
            <a:custGeom>
              <a:avLst/>
              <a:gdLst/>
              <a:ahLst/>
              <a:cxnLst/>
              <a:rect l="l" t="t" r="r" b="b"/>
              <a:pathLst>
                <a:path w="11270126" h="8290901">
                  <a:moveTo>
                    <a:pt x="0" y="0"/>
                  </a:moveTo>
                  <a:lnTo>
                    <a:pt x="11270126" y="0"/>
                  </a:lnTo>
                  <a:lnTo>
                    <a:pt x="11270126" y="8290901"/>
                  </a:lnTo>
                  <a:lnTo>
                    <a:pt x="0" y="8290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358" b="-2358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639" y="8455808"/>
              <a:ext cx="11508201" cy="36933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Key Features of the Dataset:</a:t>
              </a:r>
            </a:p>
            <a:p>
              <a:pPr marL="532549" lvl="1" indent="-266275" algn="l">
                <a:lnSpc>
                  <a:spcPts val="2713"/>
                </a:lnSpc>
                <a:buFont typeface="Arial"/>
                <a:buChar char="•"/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162,400 records with varying narrative lengths.</a:t>
              </a:r>
            </a:p>
            <a:p>
              <a:pPr marL="532549" lvl="1" indent="-266275" algn="l">
                <a:lnSpc>
                  <a:spcPts val="2713"/>
                </a:lnSpc>
                <a:buFont typeface="Arial"/>
                <a:buChar char="•"/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Imbalanced distribution, with credit reporting dominating.</a:t>
              </a:r>
            </a:p>
            <a:p>
              <a:pPr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Significance:</a:t>
              </a:r>
            </a:p>
            <a:p>
              <a:pPr marL="0" lvl="0" indent="0" algn="l">
                <a:lnSpc>
                  <a:spcPts val="2713"/>
                </a:lnSpc>
              </a:pPr>
              <a:r>
                <a:rPr lang="en-US" sz="2600" spc="73" dirty="0">
                  <a:solidFill>
                    <a:srgbClr val="000000"/>
                  </a:solidFill>
                  <a:latin typeface="Hero Bold"/>
                  <a:ea typeface="Hero Bold"/>
                  <a:cs typeface="Hero Bold"/>
                  <a:sym typeface="Hero Bold"/>
                </a:rPr>
                <a:t>This dataset is ideal for NLP model development, enabling automated classification and routing of consumer complaints to enhance efficiency.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9144000" y="5203255"/>
            <a:ext cx="8930610" cy="4834484"/>
          </a:xfrm>
          <a:custGeom>
            <a:avLst/>
            <a:gdLst/>
            <a:ahLst/>
            <a:cxnLst/>
            <a:rect l="l" t="t" r="r" b="b"/>
            <a:pathLst>
              <a:path w="8930610" h="4834484">
                <a:moveTo>
                  <a:pt x="0" y="0"/>
                </a:moveTo>
                <a:lnTo>
                  <a:pt x="8930610" y="0"/>
                </a:lnTo>
                <a:lnTo>
                  <a:pt x="8930610" y="4834484"/>
                </a:lnTo>
                <a:lnTo>
                  <a:pt x="0" y="4834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7" name="TextBox 17"/>
          <p:cNvSpPr txBox="1"/>
          <p:nvPr/>
        </p:nvSpPr>
        <p:spPr>
          <a:xfrm>
            <a:off x="1580776" y="104775"/>
            <a:ext cx="7715624" cy="59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4637"/>
              </a:lnSpc>
              <a:spcBef>
                <a:spcPct val="0"/>
              </a:spcBef>
            </a:pPr>
            <a:r>
              <a:rPr lang="en-US" sz="54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DATA UNDERSTANDING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2AF41B-6FF1-32AE-7C4C-E906E5C01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119510"/>
            <a:ext cx="9144000" cy="5083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097480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27587" y="949541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6" name="TextBox 6"/>
          <p:cNvSpPr txBox="1"/>
          <p:nvPr/>
        </p:nvSpPr>
        <p:spPr>
          <a:xfrm>
            <a:off x="1028700" y="895350"/>
            <a:ext cx="15488233" cy="117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94"/>
              </a:lnSpc>
              <a:spcBef>
                <a:spcPct val="0"/>
              </a:spcBef>
            </a:pPr>
            <a:r>
              <a:rPr lang="en-US" sz="4993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TRAINING, EVALUATION, IMPROVEMENT &amp; SELECTION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3533289" y="-68935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>
            <a:off x="0" y="61378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9" name="Freeform 9"/>
          <p:cNvSpPr/>
          <p:nvPr/>
        </p:nvSpPr>
        <p:spPr>
          <a:xfrm flipH="1" flipV="1">
            <a:off x="15565821" y="7564076"/>
            <a:ext cx="2722179" cy="2722179"/>
          </a:xfrm>
          <a:custGeom>
            <a:avLst/>
            <a:gdLst/>
            <a:ahLst/>
            <a:cxnLst/>
            <a:rect l="l" t="t" r="r" b="b"/>
            <a:pathLst>
              <a:path w="2722179" h="2722179">
                <a:moveTo>
                  <a:pt x="2722179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10" name="Group 10"/>
          <p:cNvGrpSpPr/>
          <p:nvPr/>
        </p:nvGrpSpPr>
        <p:grpSpPr>
          <a:xfrm>
            <a:off x="27587" y="3932760"/>
            <a:ext cx="4218816" cy="2161948"/>
            <a:chOff x="0" y="0"/>
            <a:chExt cx="812800" cy="4165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416522"/>
            </a:xfrm>
            <a:custGeom>
              <a:avLst/>
              <a:gdLst/>
              <a:ahLst/>
              <a:cxnLst/>
              <a:rect l="l" t="t" r="r" b="b"/>
              <a:pathLst>
                <a:path w="812800" h="416522">
                  <a:moveTo>
                    <a:pt x="0" y="0"/>
                  </a:moveTo>
                  <a:lnTo>
                    <a:pt x="812800" y="0"/>
                  </a:lnTo>
                  <a:lnTo>
                    <a:pt x="812800" y="416522"/>
                  </a:lnTo>
                  <a:lnTo>
                    <a:pt x="0" y="416522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454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24522" y="3885089"/>
            <a:ext cx="4218816" cy="2209618"/>
            <a:chOff x="0" y="0"/>
            <a:chExt cx="812800" cy="4257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034957" y="3932760"/>
            <a:ext cx="4218816" cy="2161948"/>
            <a:chOff x="0" y="0"/>
            <a:chExt cx="812800" cy="41652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16522"/>
            </a:xfrm>
            <a:custGeom>
              <a:avLst/>
              <a:gdLst/>
              <a:ahLst/>
              <a:cxnLst/>
              <a:rect l="l" t="t" r="r" b="b"/>
              <a:pathLst>
                <a:path w="812800" h="416522">
                  <a:moveTo>
                    <a:pt x="0" y="0"/>
                  </a:moveTo>
                  <a:lnTo>
                    <a:pt x="812800" y="0"/>
                  </a:lnTo>
                  <a:lnTo>
                    <a:pt x="812800" y="416522"/>
                  </a:lnTo>
                  <a:lnTo>
                    <a:pt x="0" y="416522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454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587" y="2613712"/>
            <a:ext cx="4218816" cy="1101073"/>
            <a:chOff x="0" y="0"/>
            <a:chExt cx="812800" cy="2121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524522" y="2566041"/>
            <a:ext cx="4218816" cy="1101073"/>
            <a:chOff x="0" y="0"/>
            <a:chExt cx="812800" cy="21213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034957" y="2613712"/>
            <a:ext cx="4218816" cy="1101073"/>
            <a:chOff x="0" y="0"/>
            <a:chExt cx="812800" cy="21213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4205336" y="3164248"/>
            <a:ext cx="638372" cy="466592"/>
          </a:xfrm>
          <a:custGeom>
            <a:avLst/>
            <a:gdLst/>
            <a:ahLst/>
            <a:cxnLst/>
            <a:rect l="l" t="t" r="r" b="b"/>
            <a:pathLst>
              <a:path w="638372" h="466592">
                <a:moveTo>
                  <a:pt x="0" y="0"/>
                </a:moveTo>
                <a:lnTo>
                  <a:pt x="638372" y="0"/>
                </a:lnTo>
                <a:lnTo>
                  <a:pt x="638372" y="466592"/>
                </a:lnTo>
                <a:lnTo>
                  <a:pt x="0" y="466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29" name="Freeform 29"/>
          <p:cNvSpPr/>
          <p:nvPr/>
        </p:nvSpPr>
        <p:spPr>
          <a:xfrm>
            <a:off x="8618833" y="3252726"/>
            <a:ext cx="632169" cy="462058"/>
          </a:xfrm>
          <a:custGeom>
            <a:avLst/>
            <a:gdLst/>
            <a:ahLst/>
            <a:cxnLst/>
            <a:rect l="l" t="t" r="r" b="b"/>
            <a:pathLst>
              <a:path w="632169" h="462058">
                <a:moveTo>
                  <a:pt x="0" y="0"/>
                </a:moveTo>
                <a:lnTo>
                  <a:pt x="632170" y="0"/>
                </a:lnTo>
                <a:lnTo>
                  <a:pt x="632170" y="462058"/>
                </a:lnTo>
                <a:lnTo>
                  <a:pt x="0" y="4620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0" name="TextBox 30"/>
          <p:cNvSpPr txBox="1"/>
          <p:nvPr/>
        </p:nvSpPr>
        <p:spPr>
          <a:xfrm>
            <a:off x="4639295" y="3951810"/>
            <a:ext cx="4104044" cy="214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5"/>
              </a:lnSpc>
            </a:pPr>
            <a:r>
              <a:rPr lang="en-US" sz="2232" spc="66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Preprocessing steps included lowercasing, special character handling, tokenization, stop word removal, and lemmatization.</a:t>
            </a:r>
          </a:p>
          <a:p>
            <a:pPr marL="0" lvl="0" indent="0" algn="l">
              <a:lnSpc>
                <a:spcPts val="2455"/>
              </a:lnSpc>
            </a:pPr>
            <a:endParaRPr lang="en-US" sz="2232" spc="66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337" y="4007873"/>
            <a:ext cx="4081999" cy="216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2"/>
              </a:lnSpc>
            </a:pPr>
            <a:r>
              <a:rPr lang="en-US" sz="2193" spc="65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explored the CFPB's Consumer Complaints Dataset, analyzing data distribution, missing values, duplicates, and text length.</a:t>
            </a:r>
          </a:p>
          <a:p>
            <a:pPr marL="0" lvl="0" indent="0" algn="l">
              <a:lnSpc>
                <a:spcPts val="2412"/>
              </a:lnSpc>
            </a:pPr>
            <a:endParaRPr lang="en-US" sz="2193" spc="65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181489" y="4017398"/>
            <a:ext cx="3999113" cy="159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271" spc="68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applied TF-IDF transformation and MinMax Scaling to prepare the data for modeling.</a:t>
            </a:r>
          </a:p>
          <a:p>
            <a:pPr marL="0" lvl="0" indent="0" algn="l">
              <a:lnSpc>
                <a:spcPts val="2498"/>
              </a:lnSpc>
            </a:pPr>
            <a:endParaRPr lang="en-US" sz="2271" spc="68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337" y="2759034"/>
            <a:ext cx="3786724" cy="13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Data Exploration</a:t>
            </a:r>
          </a:p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endParaRPr lang="en-US" sz="3999" spc="179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639295" y="2945938"/>
            <a:ext cx="4104044" cy="53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Preprocessing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144000" y="2889285"/>
            <a:ext cx="4036602" cy="82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3499" spc="157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Transformation</a:t>
            </a:r>
          </a:p>
          <a:p>
            <a:pPr marL="0" lvl="1" indent="0" algn="ctr">
              <a:lnSpc>
                <a:spcPts val="2799"/>
              </a:lnSpc>
              <a:spcBef>
                <a:spcPct val="0"/>
              </a:spcBef>
            </a:pPr>
            <a:endParaRPr lang="en-US" sz="3499" spc="157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13705257" y="3860921"/>
            <a:ext cx="4218816" cy="2233787"/>
            <a:chOff x="0" y="0"/>
            <a:chExt cx="812800" cy="43036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430363"/>
            </a:xfrm>
            <a:custGeom>
              <a:avLst/>
              <a:gdLst/>
              <a:ahLst/>
              <a:cxnLst/>
              <a:rect l="l" t="t" r="r" b="b"/>
              <a:pathLst>
                <a:path w="812800" h="430363">
                  <a:moveTo>
                    <a:pt x="0" y="0"/>
                  </a:moveTo>
                  <a:lnTo>
                    <a:pt x="812800" y="0"/>
                  </a:lnTo>
                  <a:lnTo>
                    <a:pt x="812800" y="430363"/>
                  </a:lnTo>
                  <a:lnTo>
                    <a:pt x="0" y="430363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46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705257" y="2541873"/>
            <a:ext cx="4218816" cy="1101073"/>
            <a:chOff x="0" y="0"/>
            <a:chExt cx="812800" cy="21213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866617" y="3951810"/>
            <a:ext cx="4057456" cy="2293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5"/>
              </a:lnSpc>
            </a:pPr>
            <a:r>
              <a:rPr lang="en-US" sz="2068" spc="6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Various machine learning algorithms were explored, including Multinomial Naive Bayes, SVM, Logistic Regression, Random Forest, and an ensemble model (ExtraTrees).</a:t>
            </a:r>
          </a:p>
          <a:p>
            <a:pPr marL="0" lvl="0" indent="0" algn="l">
              <a:lnSpc>
                <a:spcPts val="2275"/>
              </a:lnSpc>
            </a:pPr>
            <a:endParaRPr lang="en-US" sz="2068" spc="62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3763838" y="2661674"/>
            <a:ext cx="3786724" cy="133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spc="179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Exploration</a:t>
            </a:r>
          </a:p>
          <a:p>
            <a:pPr marL="0" lvl="1" indent="0" algn="ctr">
              <a:lnSpc>
                <a:spcPts val="3199"/>
              </a:lnSpc>
              <a:spcBef>
                <a:spcPct val="0"/>
              </a:spcBef>
            </a:pPr>
            <a:endParaRPr lang="en-US" sz="3999" spc="179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44" name="Freeform 44"/>
          <p:cNvSpPr/>
          <p:nvPr/>
        </p:nvSpPr>
        <p:spPr>
          <a:xfrm>
            <a:off x="13180602" y="3180887"/>
            <a:ext cx="583236" cy="426292"/>
          </a:xfrm>
          <a:custGeom>
            <a:avLst/>
            <a:gdLst/>
            <a:ahLst/>
            <a:cxnLst/>
            <a:rect l="l" t="t" r="r" b="b"/>
            <a:pathLst>
              <a:path w="583236" h="426292">
                <a:moveTo>
                  <a:pt x="0" y="0"/>
                </a:moveTo>
                <a:lnTo>
                  <a:pt x="583236" y="0"/>
                </a:lnTo>
                <a:lnTo>
                  <a:pt x="583236" y="426293"/>
                </a:lnTo>
                <a:lnTo>
                  <a:pt x="0" y="4262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45" name="Group 45"/>
          <p:cNvGrpSpPr/>
          <p:nvPr/>
        </p:nvGrpSpPr>
        <p:grpSpPr>
          <a:xfrm>
            <a:off x="12416476" y="7655253"/>
            <a:ext cx="4510434" cy="2362354"/>
            <a:chOff x="0" y="0"/>
            <a:chExt cx="812800" cy="42570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416476" y="6245028"/>
            <a:ext cx="4510434" cy="1177182"/>
            <a:chOff x="0" y="0"/>
            <a:chExt cx="812800" cy="21213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2539182" y="7715744"/>
            <a:ext cx="4387729" cy="230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386" spc="7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project further improved the model by tuning parameters, applying SMOTE, and experimenting with a transformer-based model (BERT).</a:t>
            </a:r>
          </a:p>
          <a:p>
            <a:pPr marL="0" lvl="0" indent="0" algn="l">
              <a:lnSpc>
                <a:spcPts val="2625"/>
              </a:lnSpc>
            </a:pPr>
            <a:endParaRPr lang="en-US" sz="2386" spc="71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2477829" y="6382328"/>
            <a:ext cx="4387729" cy="1424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sz="4276" spc="192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Improvement</a:t>
            </a:r>
          </a:p>
          <a:p>
            <a:pPr marL="0" lvl="1" indent="0" algn="ctr">
              <a:lnSpc>
                <a:spcPts val="3421"/>
              </a:lnSpc>
              <a:spcBef>
                <a:spcPct val="0"/>
              </a:spcBef>
            </a:pPr>
            <a:endParaRPr lang="en-US" sz="4276" spc="192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7265892" y="7579368"/>
            <a:ext cx="4510434" cy="2362354"/>
            <a:chOff x="0" y="0"/>
            <a:chExt cx="812800" cy="42570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425707"/>
            </a:xfrm>
            <a:custGeom>
              <a:avLst/>
              <a:gdLst/>
              <a:ahLst/>
              <a:cxnLst/>
              <a:rect l="l" t="t" r="r" b="b"/>
              <a:pathLst>
                <a:path w="812800" h="425707">
                  <a:moveTo>
                    <a:pt x="0" y="0"/>
                  </a:moveTo>
                  <a:lnTo>
                    <a:pt x="812800" y="0"/>
                  </a:lnTo>
                  <a:lnTo>
                    <a:pt x="812800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812800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265892" y="6169143"/>
            <a:ext cx="4510434" cy="1177182"/>
            <a:chOff x="0" y="0"/>
            <a:chExt cx="812800" cy="21213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212133"/>
            </a:xfrm>
            <a:custGeom>
              <a:avLst/>
              <a:gdLst/>
              <a:ahLst/>
              <a:cxnLst/>
              <a:rect l="l" t="t" r="r" b="b"/>
              <a:pathLst>
                <a:path w="812800" h="212133">
                  <a:moveTo>
                    <a:pt x="0" y="0"/>
                  </a:moveTo>
                  <a:lnTo>
                    <a:pt x="812800" y="0"/>
                  </a:lnTo>
                  <a:lnTo>
                    <a:pt x="812800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812800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7388598" y="7639859"/>
            <a:ext cx="4387729" cy="197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386" spc="71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The BERT model was selected for deployment due to its robust capabilities in handling natural language processing tasks.</a:t>
            </a:r>
          </a:p>
          <a:p>
            <a:pPr marL="0" lvl="0" indent="0" algn="l">
              <a:lnSpc>
                <a:spcPts val="2625"/>
              </a:lnSpc>
            </a:pPr>
            <a:endParaRPr lang="en-US" sz="2386" spc="71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7388598" y="6306443"/>
            <a:ext cx="4387729" cy="1424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sz="4276" spc="192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Selection</a:t>
            </a:r>
          </a:p>
          <a:p>
            <a:pPr marL="0" lvl="1" indent="0" algn="ctr">
              <a:lnSpc>
                <a:spcPts val="3421"/>
              </a:lnSpc>
              <a:spcBef>
                <a:spcPct val="0"/>
              </a:spcBef>
            </a:pPr>
            <a:endParaRPr lang="en-US" sz="4276" spc="192">
              <a:solidFill>
                <a:srgbClr val="000000"/>
              </a:solidFill>
              <a:latin typeface="Cranberry"/>
              <a:ea typeface="Cranberry"/>
              <a:cs typeface="Cranberry"/>
              <a:sym typeface="Cranberry"/>
            </a:endParaRPr>
          </a:p>
        </p:txBody>
      </p:sp>
      <p:sp>
        <p:nvSpPr>
          <p:cNvPr id="61" name="Freeform 61"/>
          <p:cNvSpPr/>
          <p:nvPr/>
        </p:nvSpPr>
        <p:spPr>
          <a:xfrm rot="10220311">
            <a:off x="16610320" y="6111814"/>
            <a:ext cx="1310301" cy="957711"/>
          </a:xfrm>
          <a:custGeom>
            <a:avLst/>
            <a:gdLst/>
            <a:ahLst/>
            <a:cxnLst/>
            <a:rect l="l" t="t" r="r" b="b"/>
            <a:pathLst>
              <a:path w="1310301" h="957711">
                <a:moveTo>
                  <a:pt x="0" y="0"/>
                </a:moveTo>
                <a:lnTo>
                  <a:pt x="1310301" y="0"/>
                </a:lnTo>
                <a:lnTo>
                  <a:pt x="1310301" y="957710"/>
                </a:lnTo>
                <a:lnTo>
                  <a:pt x="0" y="957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2" name="Freeform 62"/>
          <p:cNvSpPr/>
          <p:nvPr/>
        </p:nvSpPr>
        <p:spPr>
          <a:xfrm rot="10518575">
            <a:off x="11594522" y="6416897"/>
            <a:ext cx="918743" cy="671518"/>
          </a:xfrm>
          <a:custGeom>
            <a:avLst/>
            <a:gdLst/>
            <a:ahLst/>
            <a:cxnLst/>
            <a:rect l="l" t="t" r="r" b="b"/>
            <a:pathLst>
              <a:path w="918743" h="671518">
                <a:moveTo>
                  <a:pt x="0" y="0"/>
                </a:moveTo>
                <a:lnTo>
                  <a:pt x="918743" y="0"/>
                </a:lnTo>
                <a:lnTo>
                  <a:pt x="918743" y="671517"/>
                </a:lnTo>
                <a:lnTo>
                  <a:pt x="0" y="6715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grpSp>
        <p:nvGrpSpPr>
          <p:cNvPr id="63" name="Group 63"/>
          <p:cNvGrpSpPr/>
          <p:nvPr/>
        </p:nvGrpSpPr>
        <p:grpSpPr>
          <a:xfrm>
            <a:off x="387765" y="7640468"/>
            <a:ext cx="6237977" cy="2362354"/>
            <a:chOff x="0" y="0"/>
            <a:chExt cx="1124111" cy="425707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124111" cy="425707"/>
            </a:xfrm>
            <a:custGeom>
              <a:avLst/>
              <a:gdLst/>
              <a:ahLst/>
              <a:cxnLst/>
              <a:rect l="l" t="t" r="r" b="b"/>
              <a:pathLst>
                <a:path w="1124111" h="425707">
                  <a:moveTo>
                    <a:pt x="0" y="0"/>
                  </a:moveTo>
                  <a:lnTo>
                    <a:pt x="1124111" y="0"/>
                  </a:lnTo>
                  <a:lnTo>
                    <a:pt x="1124111" y="425707"/>
                  </a:lnTo>
                  <a:lnTo>
                    <a:pt x="0" y="425707"/>
                  </a:lnTo>
                  <a:close/>
                </a:path>
              </a:pathLst>
            </a:custGeom>
            <a:solidFill>
              <a:srgbClr val="FCDC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1124111" cy="46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87765" y="6230243"/>
            <a:ext cx="6237977" cy="1177182"/>
            <a:chOff x="0" y="0"/>
            <a:chExt cx="1124111" cy="212133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124111" cy="212133"/>
            </a:xfrm>
            <a:custGeom>
              <a:avLst/>
              <a:gdLst/>
              <a:ahLst/>
              <a:cxnLst/>
              <a:rect l="l" t="t" r="r" b="b"/>
              <a:pathLst>
                <a:path w="1124111" h="212133">
                  <a:moveTo>
                    <a:pt x="0" y="0"/>
                  </a:moveTo>
                  <a:lnTo>
                    <a:pt x="1124111" y="0"/>
                  </a:lnTo>
                  <a:lnTo>
                    <a:pt x="1124111" y="212133"/>
                  </a:lnTo>
                  <a:lnTo>
                    <a:pt x="0" y="212133"/>
                  </a:lnTo>
                  <a:close/>
                </a:path>
              </a:pathLst>
            </a:custGeom>
            <a:solidFill>
              <a:srgbClr val="FFF39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1124111" cy="2502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591968" y="7710484"/>
            <a:ext cx="6033775" cy="229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95"/>
              </a:lnSpc>
            </a:pPr>
            <a:r>
              <a:rPr lang="en-US" sz="2086" spc="62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deployment provides an efficient, user-focused platform for automatic complaint classification, reducing customer frustration and improving response times. The BERT model's strong language processing capabilities ensure accurate classifications, making this solution a responsive and effective complaint management tool.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22217" y="6303058"/>
            <a:ext cx="5969074" cy="1080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674"/>
              </a:lnSpc>
              <a:spcBef>
                <a:spcPct val="0"/>
              </a:spcBef>
            </a:pPr>
            <a:r>
              <a:rPr lang="en-US" sz="4593" spc="206">
                <a:solidFill>
                  <a:srgbClr val="000000"/>
                </a:solidFill>
                <a:latin typeface="Cranberry"/>
                <a:ea typeface="Cranberry"/>
                <a:cs typeface="Cranberry"/>
                <a:sym typeface="Cranberry"/>
              </a:rPr>
              <a:t>Model Deployment &amp; Application</a:t>
            </a:r>
          </a:p>
        </p:txBody>
      </p:sp>
      <p:sp>
        <p:nvSpPr>
          <p:cNvPr id="71" name="Freeform 71"/>
          <p:cNvSpPr/>
          <p:nvPr/>
        </p:nvSpPr>
        <p:spPr>
          <a:xfrm rot="10518575">
            <a:off x="6443938" y="6464728"/>
            <a:ext cx="918743" cy="671518"/>
          </a:xfrm>
          <a:custGeom>
            <a:avLst/>
            <a:gdLst/>
            <a:ahLst/>
            <a:cxnLst/>
            <a:rect l="l" t="t" r="r" b="b"/>
            <a:pathLst>
              <a:path w="918743" h="671518">
                <a:moveTo>
                  <a:pt x="0" y="0"/>
                </a:moveTo>
                <a:lnTo>
                  <a:pt x="918743" y="0"/>
                </a:lnTo>
                <a:lnTo>
                  <a:pt x="918743" y="671517"/>
                </a:lnTo>
                <a:lnTo>
                  <a:pt x="0" y="6715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r="-55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Freeform 4"/>
          <p:cNvSpPr/>
          <p:nvPr/>
        </p:nvSpPr>
        <p:spPr>
          <a:xfrm>
            <a:off x="13204255" y="5203255"/>
            <a:ext cx="5083745" cy="5083745"/>
          </a:xfrm>
          <a:custGeom>
            <a:avLst/>
            <a:gdLst/>
            <a:ahLst/>
            <a:cxnLst/>
            <a:rect l="l" t="t" r="r" b="b"/>
            <a:pathLst>
              <a:path w="5083745" h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Freeform 5"/>
          <p:cNvSpPr/>
          <p:nvPr/>
        </p:nvSpPr>
        <p:spPr>
          <a:xfrm>
            <a:off x="-796580" y="9490778"/>
            <a:ext cx="4754711" cy="907718"/>
          </a:xfrm>
          <a:custGeom>
            <a:avLst/>
            <a:gdLst/>
            <a:ahLst/>
            <a:cxnLst/>
            <a:rect l="l" t="t" r="r" b="b"/>
            <a:pathLst>
              <a:path w="4754711" h="907718">
                <a:moveTo>
                  <a:pt x="0" y="0"/>
                </a:moveTo>
                <a:lnTo>
                  <a:pt x="4754711" y="0"/>
                </a:lnTo>
                <a:lnTo>
                  <a:pt x="4754711" y="907717"/>
                </a:lnTo>
                <a:lnTo>
                  <a:pt x="0" y="9077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776801" cy="1776801"/>
          </a:xfrm>
          <a:custGeom>
            <a:avLst/>
            <a:gdLst/>
            <a:ahLst/>
            <a:cxnLst/>
            <a:rect l="l" t="t" r="r" b="b"/>
            <a:pathLst>
              <a:path w="1776801" h="1776801">
                <a:moveTo>
                  <a:pt x="0" y="0"/>
                </a:moveTo>
                <a:lnTo>
                  <a:pt x="1776801" y="0"/>
                </a:lnTo>
                <a:lnTo>
                  <a:pt x="1776801" y="1776801"/>
                </a:lnTo>
                <a:lnTo>
                  <a:pt x="0" y="1776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 flipH="1" flipV="1">
            <a:off x="16515249" y="8514249"/>
            <a:ext cx="1953058" cy="1953058"/>
          </a:xfrm>
          <a:custGeom>
            <a:avLst/>
            <a:gdLst/>
            <a:ahLst/>
            <a:cxnLst/>
            <a:rect l="l" t="t" r="r" b="b"/>
            <a:pathLst>
              <a:path w="1953058" h="1953058">
                <a:moveTo>
                  <a:pt x="1953058" y="1953058"/>
                </a:moveTo>
                <a:lnTo>
                  <a:pt x="0" y="1953058"/>
                </a:lnTo>
                <a:lnTo>
                  <a:pt x="0" y="0"/>
                </a:lnTo>
                <a:lnTo>
                  <a:pt x="1953058" y="0"/>
                </a:lnTo>
                <a:lnTo>
                  <a:pt x="1953058" y="19530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KE"/>
          </a:p>
        </p:txBody>
      </p:sp>
      <p:grpSp>
        <p:nvGrpSpPr>
          <p:cNvPr id="9" name="Group 9"/>
          <p:cNvGrpSpPr/>
          <p:nvPr/>
        </p:nvGrpSpPr>
        <p:grpSpPr>
          <a:xfrm>
            <a:off x="410007" y="1348625"/>
            <a:ext cx="9778773" cy="8756318"/>
            <a:chOff x="0" y="0"/>
            <a:chExt cx="1845173" cy="18783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45173" cy="1878370"/>
            </a:xfrm>
            <a:custGeom>
              <a:avLst/>
              <a:gdLst/>
              <a:ahLst/>
              <a:cxnLst/>
              <a:rect l="l" t="t" r="r" b="b"/>
              <a:pathLst>
                <a:path w="1845173" h="1878370">
                  <a:moveTo>
                    <a:pt x="45604" y="0"/>
                  </a:moveTo>
                  <a:lnTo>
                    <a:pt x="1799569" y="0"/>
                  </a:lnTo>
                  <a:cubicBezTo>
                    <a:pt x="1811664" y="0"/>
                    <a:pt x="1823263" y="4805"/>
                    <a:pt x="1831816" y="13357"/>
                  </a:cubicBezTo>
                  <a:cubicBezTo>
                    <a:pt x="1840368" y="21909"/>
                    <a:pt x="1845173" y="33509"/>
                    <a:pt x="1845173" y="45604"/>
                  </a:cubicBezTo>
                  <a:lnTo>
                    <a:pt x="1845173" y="1832766"/>
                  </a:lnTo>
                  <a:cubicBezTo>
                    <a:pt x="1845173" y="1844861"/>
                    <a:pt x="1840368" y="1856461"/>
                    <a:pt x="1831816" y="1865013"/>
                  </a:cubicBezTo>
                  <a:cubicBezTo>
                    <a:pt x="1823263" y="1873565"/>
                    <a:pt x="1811664" y="1878370"/>
                    <a:pt x="1799569" y="1878370"/>
                  </a:cubicBezTo>
                  <a:lnTo>
                    <a:pt x="45604" y="1878370"/>
                  </a:lnTo>
                  <a:cubicBezTo>
                    <a:pt x="20418" y="1878370"/>
                    <a:pt x="0" y="1857952"/>
                    <a:pt x="0" y="1832766"/>
                  </a:cubicBezTo>
                  <a:lnTo>
                    <a:pt x="0" y="45604"/>
                  </a:lnTo>
                  <a:cubicBezTo>
                    <a:pt x="0" y="33509"/>
                    <a:pt x="4805" y="21909"/>
                    <a:pt x="13357" y="13357"/>
                  </a:cubicBezTo>
                  <a:cubicBezTo>
                    <a:pt x="21909" y="4805"/>
                    <a:pt x="33509" y="0"/>
                    <a:pt x="45604" y="0"/>
                  </a:cubicBezTo>
                  <a:close/>
                </a:path>
              </a:pathLst>
            </a:custGeom>
            <a:solidFill>
              <a:srgbClr val="FFF39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45173" cy="1916470"/>
            </a:xfrm>
            <a:prstGeom prst="rect">
              <a:avLst/>
            </a:prstGeom>
          </p:spPr>
          <p:txBody>
            <a:bodyPr lIns="54456" tIns="54456" rIns="54456" bIns="5445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82682" y="1546460"/>
            <a:ext cx="8485302" cy="8127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Evaluation Metrics: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Accuracy: Overall correctness, though less reliable for imbalanced datasets.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Precision: Measures low false positive rates for each class.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Recall: Captures true positive rates, essential for identifying minority classes.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F1-score: Balances precision and recall, with Macro F1 as the primary focus for class equality and Weighted F1 for dataset-wide performance.</a:t>
            </a:r>
          </a:p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Additional Tools: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Confusion Matrix: Highlights areas of misclassification for each class.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AUC-ROC Curve: Aggregates classification performance across thresholds; higher values indicate better distinction.</a:t>
            </a:r>
          </a:p>
          <a:p>
            <a:pPr algn="l">
              <a:lnSpc>
                <a:spcPts val="2695"/>
              </a:lnSpc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Improvement Approaches: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Tuning Random Forest: Parameter adjustments to boost performance.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SMOTE Application: Balances class distribution for fairer training.</a:t>
            </a:r>
          </a:p>
          <a:p>
            <a:pPr marL="529086" lvl="1" indent="-264543" algn="l">
              <a:lnSpc>
                <a:spcPts val="2695"/>
              </a:lnSpc>
              <a:buFont typeface="Arial"/>
              <a:buChar char="•"/>
            </a:pPr>
            <a:r>
              <a:rPr lang="en-US" sz="2450" spc="73" dirty="0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Transformer-Based Model (BERT): Benchmarked performance on text classification</a:t>
            </a:r>
          </a:p>
          <a:p>
            <a:pPr marL="0" lvl="0" indent="0" algn="l">
              <a:lnSpc>
                <a:spcPts val="2695"/>
              </a:lnSpc>
            </a:pPr>
            <a:endParaRPr lang="en-US" sz="2450" spc="73" dirty="0">
              <a:solidFill>
                <a:srgbClr val="000000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1642" y="385133"/>
            <a:ext cx="9110060" cy="400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sz="4000" dirty="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MODEL EVALUATION &amp; IMPROVEMENT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FFEEFE-5E20-9124-7795-F89C80510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93416"/>
            <a:ext cx="7265918" cy="4808271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B3CFE7-065F-767D-D6E0-210D64E8FF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1" y="5329272"/>
            <a:ext cx="7902778" cy="4775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1205</Words>
  <Application>Microsoft Office PowerPoint</Application>
  <PresentationFormat>Custom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Inter Bold</vt:lpstr>
      <vt:lpstr>Cranberry</vt:lpstr>
      <vt:lpstr>Hero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Creative Cute Group Project Presentation</dc:title>
  <cp:lastModifiedBy>John Kul</cp:lastModifiedBy>
  <cp:revision>3</cp:revision>
  <dcterms:created xsi:type="dcterms:W3CDTF">2006-08-16T00:00:00Z</dcterms:created>
  <dcterms:modified xsi:type="dcterms:W3CDTF">2024-11-15T18:56:00Z</dcterms:modified>
  <dc:identifier>DAGWjc1XEAg</dc:identifier>
</cp:coreProperties>
</file>