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ranberry" panose="020B0604020202020204" charset="0"/>
      <p:regular r:id="rId15"/>
    </p:embeddedFont>
    <p:embeddedFont>
      <p:font typeface="Hero Bold" panose="020B0604020202020204" charset="0"/>
      <p:regular r:id="rId16"/>
    </p:embeddedFont>
    <p:embeddedFont>
      <p:font typeface="Inter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66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9.svg"/><Relationship Id="rId4" Type="http://schemas.openxmlformats.org/officeDocument/2006/relationships/image" Target="../media/image12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Relationship Id="rId9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12" Type="http://schemas.openxmlformats.org/officeDocument/2006/relationships/image" Target="../media/image23.sv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21.svg"/><Relationship Id="rId4" Type="http://schemas.openxmlformats.org/officeDocument/2006/relationships/image" Target="../media/image12.sv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26.jpeg"/><Relationship Id="rId4" Type="http://schemas.openxmlformats.org/officeDocument/2006/relationships/image" Target="../media/image19.sv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1.png"/><Relationship Id="rId7" Type="http://schemas.openxmlformats.org/officeDocument/2006/relationships/image" Target="../media/image2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2.sv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31.svg"/><Relationship Id="rId4" Type="http://schemas.openxmlformats.org/officeDocument/2006/relationships/image" Target="../media/image12.sv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33.png"/><Relationship Id="rId4" Type="http://schemas.openxmlformats.org/officeDocument/2006/relationships/image" Target="../media/image12.sv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5975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r="-55"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6" name="Freeform 6"/>
          <p:cNvSpPr/>
          <p:nvPr/>
        </p:nvSpPr>
        <p:spPr>
          <a:xfrm>
            <a:off x="0" y="0"/>
            <a:ext cx="5083745" cy="5083745"/>
          </a:xfrm>
          <a:custGeom>
            <a:avLst/>
            <a:gdLst/>
            <a:ahLst/>
            <a:cxnLst/>
            <a:rect l="l" t="t" r="r" b="b"/>
            <a:pathLst>
              <a:path w="5083745" h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10" name="Freeform 10"/>
          <p:cNvSpPr/>
          <p:nvPr/>
        </p:nvSpPr>
        <p:spPr>
          <a:xfrm>
            <a:off x="13204255" y="5203255"/>
            <a:ext cx="5083745" cy="5083745"/>
          </a:xfrm>
          <a:custGeom>
            <a:avLst/>
            <a:gdLst/>
            <a:ahLst/>
            <a:cxnLst/>
            <a:rect l="l" t="t" r="r" b="b"/>
            <a:pathLst>
              <a:path w="5083745" h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11" name="Freeform 11"/>
          <p:cNvSpPr/>
          <p:nvPr/>
        </p:nvSpPr>
        <p:spPr>
          <a:xfrm>
            <a:off x="0" y="9399616"/>
            <a:ext cx="4754711" cy="907718"/>
          </a:xfrm>
          <a:custGeom>
            <a:avLst/>
            <a:gdLst/>
            <a:ahLst/>
            <a:cxnLst/>
            <a:rect l="l" t="t" r="r" b="b"/>
            <a:pathLst>
              <a:path w="4754711" h="907718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12" name="TextBox 12"/>
          <p:cNvSpPr txBox="1"/>
          <p:nvPr/>
        </p:nvSpPr>
        <p:spPr>
          <a:xfrm>
            <a:off x="3276600" y="868337"/>
            <a:ext cx="13194059" cy="3347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84"/>
              </a:lnSpc>
            </a:pPr>
            <a:r>
              <a:rPr lang="en-US" sz="8684" dirty="0">
                <a:solidFill>
                  <a:srgbClr val="FFFFFF"/>
                </a:solidFill>
                <a:latin typeface="Cranberry"/>
                <a:ea typeface="Cranberry"/>
                <a:cs typeface="Cranberry"/>
                <a:sym typeface="Cranberry"/>
              </a:rPr>
              <a:t>BANK CUSTOMER COMPLAINTS CLASSIFICATION</a:t>
            </a:r>
          </a:p>
        </p:txBody>
      </p:sp>
      <p:sp>
        <p:nvSpPr>
          <p:cNvPr id="13" name="Freeform 13"/>
          <p:cNvSpPr/>
          <p:nvPr/>
        </p:nvSpPr>
        <p:spPr>
          <a:xfrm>
            <a:off x="13567500" y="16329"/>
            <a:ext cx="4754711" cy="907718"/>
          </a:xfrm>
          <a:custGeom>
            <a:avLst/>
            <a:gdLst/>
            <a:ahLst/>
            <a:cxnLst/>
            <a:rect l="l" t="t" r="r" b="b"/>
            <a:pathLst>
              <a:path w="4754711" h="907718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14" name="Freeform 14"/>
          <p:cNvSpPr/>
          <p:nvPr/>
        </p:nvSpPr>
        <p:spPr>
          <a:xfrm>
            <a:off x="2192718" y="1382526"/>
            <a:ext cx="1245452" cy="1159346"/>
          </a:xfrm>
          <a:custGeom>
            <a:avLst/>
            <a:gdLst/>
            <a:ahLst/>
            <a:cxnLst/>
            <a:rect l="l" t="t" r="r" b="b"/>
            <a:pathLst>
              <a:path w="1245452" h="1159346">
                <a:moveTo>
                  <a:pt x="0" y="0"/>
                </a:moveTo>
                <a:lnTo>
                  <a:pt x="1245452" y="0"/>
                </a:lnTo>
                <a:lnTo>
                  <a:pt x="1245452" y="1159347"/>
                </a:lnTo>
                <a:lnTo>
                  <a:pt x="0" y="115934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15" name="TextBox 15"/>
          <p:cNvSpPr txBox="1"/>
          <p:nvPr/>
        </p:nvSpPr>
        <p:spPr>
          <a:xfrm>
            <a:off x="685800" y="5982876"/>
            <a:ext cx="11634263" cy="3077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999"/>
              </a:lnSpc>
            </a:pPr>
            <a:r>
              <a:rPr lang="en-US" sz="6000" dirty="0">
                <a:solidFill>
                  <a:srgbClr val="FFFFFF"/>
                </a:solidFill>
                <a:latin typeface="Cranberry"/>
                <a:ea typeface="Cranberry"/>
                <a:cs typeface="Cranberry"/>
                <a:sym typeface="Cranberry"/>
              </a:rPr>
              <a:t>PHS5_GROUP6_DSF-PT7</a:t>
            </a:r>
          </a:p>
          <a:p>
            <a:pPr>
              <a:lnSpc>
                <a:spcPts val="5999"/>
              </a:lnSpc>
            </a:pPr>
            <a:endParaRPr lang="en-US" sz="6000" dirty="0">
              <a:solidFill>
                <a:srgbClr val="FFFFFF"/>
              </a:solidFill>
              <a:latin typeface="Cranberry"/>
              <a:ea typeface="Cranberry"/>
              <a:cs typeface="Cranberry"/>
              <a:sym typeface="Cranberry"/>
            </a:endParaRPr>
          </a:p>
          <a:p>
            <a:pPr marL="0" lvl="0" indent="0">
              <a:lnSpc>
                <a:spcPts val="5999"/>
              </a:lnSpc>
            </a:pPr>
            <a:r>
              <a:rPr lang="en-US" sz="5999" spc="899" dirty="0">
                <a:solidFill>
                  <a:srgbClr val="FFFFFF"/>
                </a:solidFill>
                <a:latin typeface="Cranberry"/>
                <a:ea typeface="Cranberry"/>
                <a:cs typeface="Cranberry"/>
                <a:sym typeface="Cranberry"/>
              </a:rPr>
              <a:t>PROJECT PRESENTATION</a:t>
            </a:r>
          </a:p>
          <a:p>
            <a:pPr marL="0" lvl="0" indent="0">
              <a:lnSpc>
                <a:spcPts val="5999"/>
              </a:lnSpc>
            </a:pPr>
            <a:r>
              <a:rPr lang="en-US" sz="5999" spc="899" dirty="0">
                <a:solidFill>
                  <a:srgbClr val="FFFFFF"/>
                </a:solidFill>
                <a:latin typeface="Cranberry"/>
                <a:ea typeface="Cranberry"/>
                <a:cs typeface="Cranberry"/>
                <a:sym typeface="Cranberry"/>
              </a:rPr>
              <a:t>NOVEMBER 2024</a:t>
            </a:r>
          </a:p>
        </p:txBody>
      </p:sp>
      <p:sp>
        <p:nvSpPr>
          <p:cNvPr id="16" name="Freeform 16"/>
          <p:cNvSpPr/>
          <p:nvPr/>
        </p:nvSpPr>
        <p:spPr>
          <a:xfrm>
            <a:off x="15472556" y="7165454"/>
            <a:ext cx="1245452" cy="1159346"/>
          </a:xfrm>
          <a:custGeom>
            <a:avLst/>
            <a:gdLst/>
            <a:ahLst/>
            <a:cxnLst/>
            <a:rect l="l" t="t" r="r" b="b"/>
            <a:pathLst>
              <a:path w="1245452" h="1159346">
                <a:moveTo>
                  <a:pt x="0" y="0"/>
                </a:moveTo>
                <a:lnTo>
                  <a:pt x="1245451" y="0"/>
                </a:lnTo>
                <a:lnTo>
                  <a:pt x="1245451" y="1159347"/>
                </a:lnTo>
                <a:lnTo>
                  <a:pt x="0" y="115934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17" name="Freeform 17"/>
          <p:cNvSpPr/>
          <p:nvPr/>
        </p:nvSpPr>
        <p:spPr>
          <a:xfrm>
            <a:off x="34211" y="0"/>
            <a:ext cx="2722179" cy="2722179"/>
          </a:xfrm>
          <a:custGeom>
            <a:avLst/>
            <a:gdLst/>
            <a:ahLst/>
            <a:cxnLst/>
            <a:rect l="l" t="t" r="r" b="b"/>
            <a:pathLst>
              <a:path w="2722179" h="2722179">
                <a:moveTo>
                  <a:pt x="0" y="0"/>
                </a:moveTo>
                <a:lnTo>
                  <a:pt x="2722179" y="0"/>
                </a:lnTo>
                <a:lnTo>
                  <a:pt x="2722179" y="2722180"/>
                </a:lnTo>
                <a:lnTo>
                  <a:pt x="0" y="27221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18" name="Freeform 18"/>
          <p:cNvSpPr/>
          <p:nvPr/>
        </p:nvSpPr>
        <p:spPr>
          <a:xfrm flipH="1" flipV="1">
            <a:off x="15508649" y="7521759"/>
            <a:ext cx="2722179" cy="2722179"/>
          </a:xfrm>
          <a:custGeom>
            <a:avLst/>
            <a:gdLst/>
            <a:ahLst/>
            <a:cxnLst/>
            <a:rect l="l" t="t" r="r" b="b"/>
            <a:pathLst>
              <a:path w="2722179" h="2722179">
                <a:moveTo>
                  <a:pt x="2722179" y="2722180"/>
                </a:moveTo>
                <a:lnTo>
                  <a:pt x="0" y="2722180"/>
                </a:lnTo>
                <a:lnTo>
                  <a:pt x="0" y="0"/>
                </a:lnTo>
                <a:lnTo>
                  <a:pt x="2722179" y="0"/>
                </a:lnTo>
                <a:lnTo>
                  <a:pt x="2722179" y="272218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r="-55"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5083745" cy="5083745"/>
          </a:xfrm>
          <a:custGeom>
            <a:avLst/>
            <a:gdLst/>
            <a:ahLst/>
            <a:cxnLst/>
            <a:rect l="l" t="t" r="r" b="b"/>
            <a:pathLst>
              <a:path w="5083745" h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4" name="Freeform 4"/>
          <p:cNvSpPr/>
          <p:nvPr/>
        </p:nvSpPr>
        <p:spPr>
          <a:xfrm>
            <a:off x="13204255" y="5203255"/>
            <a:ext cx="5083745" cy="5083745"/>
          </a:xfrm>
          <a:custGeom>
            <a:avLst/>
            <a:gdLst/>
            <a:ahLst/>
            <a:cxnLst/>
            <a:rect l="l" t="t" r="r" b="b"/>
            <a:pathLst>
              <a:path w="5083745" h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5" name="Freeform 5"/>
          <p:cNvSpPr/>
          <p:nvPr/>
        </p:nvSpPr>
        <p:spPr>
          <a:xfrm>
            <a:off x="-796580" y="9490778"/>
            <a:ext cx="4754711" cy="907718"/>
          </a:xfrm>
          <a:custGeom>
            <a:avLst/>
            <a:gdLst/>
            <a:ahLst/>
            <a:cxnLst/>
            <a:rect l="l" t="t" r="r" b="b"/>
            <a:pathLst>
              <a:path w="4754711" h="907718">
                <a:moveTo>
                  <a:pt x="0" y="0"/>
                </a:moveTo>
                <a:lnTo>
                  <a:pt x="4754711" y="0"/>
                </a:lnTo>
                <a:lnTo>
                  <a:pt x="4754711" y="907717"/>
                </a:lnTo>
                <a:lnTo>
                  <a:pt x="0" y="9077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sp>
        <p:nvSpPr>
          <p:cNvPr id="6" name="Freeform 6"/>
          <p:cNvSpPr/>
          <p:nvPr/>
        </p:nvSpPr>
        <p:spPr>
          <a:xfrm>
            <a:off x="13533289" y="-224327"/>
            <a:ext cx="4754711" cy="907718"/>
          </a:xfrm>
          <a:custGeom>
            <a:avLst/>
            <a:gdLst/>
            <a:ahLst/>
            <a:cxnLst/>
            <a:rect l="l" t="t" r="r" b="b"/>
            <a:pathLst>
              <a:path w="4754711" h="907718">
                <a:moveTo>
                  <a:pt x="0" y="0"/>
                </a:moveTo>
                <a:lnTo>
                  <a:pt x="4754711" y="0"/>
                </a:lnTo>
                <a:lnTo>
                  <a:pt x="4754711" y="907717"/>
                </a:lnTo>
                <a:lnTo>
                  <a:pt x="0" y="9077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sp>
        <p:nvSpPr>
          <p:cNvPr id="7" name="Freeform 7"/>
          <p:cNvSpPr/>
          <p:nvPr/>
        </p:nvSpPr>
        <p:spPr>
          <a:xfrm>
            <a:off x="0" y="0"/>
            <a:ext cx="1776801" cy="1776801"/>
          </a:xfrm>
          <a:custGeom>
            <a:avLst/>
            <a:gdLst/>
            <a:ahLst/>
            <a:cxnLst/>
            <a:rect l="l" t="t" r="r" b="b"/>
            <a:pathLst>
              <a:path w="1776801" h="1776801">
                <a:moveTo>
                  <a:pt x="0" y="0"/>
                </a:moveTo>
                <a:lnTo>
                  <a:pt x="1776801" y="0"/>
                </a:lnTo>
                <a:lnTo>
                  <a:pt x="1776801" y="1776801"/>
                </a:lnTo>
                <a:lnTo>
                  <a:pt x="0" y="17768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8" name="Freeform 8"/>
          <p:cNvSpPr/>
          <p:nvPr/>
        </p:nvSpPr>
        <p:spPr>
          <a:xfrm flipH="1" flipV="1">
            <a:off x="16515249" y="8514249"/>
            <a:ext cx="1953058" cy="1953058"/>
          </a:xfrm>
          <a:custGeom>
            <a:avLst/>
            <a:gdLst/>
            <a:ahLst/>
            <a:cxnLst/>
            <a:rect l="l" t="t" r="r" b="b"/>
            <a:pathLst>
              <a:path w="1953058" h="1953058">
                <a:moveTo>
                  <a:pt x="1953058" y="1953058"/>
                </a:moveTo>
                <a:lnTo>
                  <a:pt x="0" y="1953058"/>
                </a:lnTo>
                <a:lnTo>
                  <a:pt x="0" y="0"/>
                </a:lnTo>
                <a:lnTo>
                  <a:pt x="1953058" y="0"/>
                </a:lnTo>
                <a:lnTo>
                  <a:pt x="1953058" y="1953058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grpSp>
        <p:nvGrpSpPr>
          <p:cNvPr id="9" name="Group 9"/>
          <p:cNvGrpSpPr/>
          <p:nvPr/>
        </p:nvGrpSpPr>
        <p:grpSpPr>
          <a:xfrm>
            <a:off x="227036" y="683390"/>
            <a:ext cx="17557657" cy="9478979"/>
            <a:chOff x="0" y="0"/>
            <a:chExt cx="3741857" cy="202014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741857" cy="2020144"/>
            </a:xfrm>
            <a:custGeom>
              <a:avLst/>
              <a:gdLst/>
              <a:ahLst/>
              <a:cxnLst/>
              <a:rect l="l" t="t" r="r" b="b"/>
              <a:pathLst>
                <a:path w="3741857" h="2020144">
                  <a:moveTo>
                    <a:pt x="22488" y="0"/>
                  </a:moveTo>
                  <a:lnTo>
                    <a:pt x="3719369" y="0"/>
                  </a:lnTo>
                  <a:cubicBezTo>
                    <a:pt x="3725333" y="0"/>
                    <a:pt x="3731053" y="2369"/>
                    <a:pt x="3735271" y="6587"/>
                  </a:cubicBezTo>
                  <a:cubicBezTo>
                    <a:pt x="3739488" y="10804"/>
                    <a:pt x="3741857" y="16524"/>
                    <a:pt x="3741857" y="22488"/>
                  </a:cubicBezTo>
                  <a:lnTo>
                    <a:pt x="3741857" y="1997655"/>
                  </a:lnTo>
                  <a:cubicBezTo>
                    <a:pt x="3741857" y="2003620"/>
                    <a:pt x="3739488" y="2009340"/>
                    <a:pt x="3735271" y="2013557"/>
                  </a:cubicBezTo>
                  <a:cubicBezTo>
                    <a:pt x="3731053" y="2017774"/>
                    <a:pt x="3725333" y="2020144"/>
                    <a:pt x="3719369" y="2020144"/>
                  </a:cubicBezTo>
                  <a:lnTo>
                    <a:pt x="22488" y="2020144"/>
                  </a:lnTo>
                  <a:cubicBezTo>
                    <a:pt x="16524" y="2020144"/>
                    <a:pt x="10804" y="2017774"/>
                    <a:pt x="6587" y="2013557"/>
                  </a:cubicBezTo>
                  <a:cubicBezTo>
                    <a:pt x="2369" y="2009340"/>
                    <a:pt x="0" y="2003620"/>
                    <a:pt x="0" y="1997655"/>
                  </a:cubicBezTo>
                  <a:lnTo>
                    <a:pt x="0" y="22488"/>
                  </a:lnTo>
                  <a:cubicBezTo>
                    <a:pt x="0" y="16524"/>
                    <a:pt x="2369" y="10804"/>
                    <a:pt x="6587" y="6587"/>
                  </a:cubicBezTo>
                  <a:cubicBezTo>
                    <a:pt x="10804" y="2369"/>
                    <a:pt x="16524" y="0"/>
                    <a:pt x="22488" y="0"/>
                  </a:cubicBezTo>
                  <a:close/>
                </a:path>
              </a:pathLst>
            </a:custGeom>
            <a:solidFill>
              <a:srgbClr val="FFF39B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3741857" cy="2058244"/>
            </a:xfrm>
            <a:prstGeom prst="rect">
              <a:avLst/>
            </a:prstGeom>
          </p:spPr>
          <p:txBody>
            <a:bodyPr lIns="54456" tIns="54456" rIns="54456" bIns="5445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03956" y="871600"/>
            <a:ext cx="16787821" cy="8759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8"/>
              </a:lnSpc>
            </a:pPr>
            <a:r>
              <a:rPr lang="en-US" sz="3489" spc="104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Selected Model for Deployment: BERT transformer Model</a:t>
            </a:r>
          </a:p>
          <a:p>
            <a:pPr algn="l">
              <a:lnSpc>
                <a:spcPts val="3838"/>
              </a:lnSpc>
            </a:pPr>
            <a:endParaRPr lang="en-US" sz="3489" spc="104">
              <a:solidFill>
                <a:srgbClr val="000000"/>
              </a:solidFill>
              <a:latin typeface="Hero Bold"/>
              <a:ea typeface="Hero Bold"/>
              <a:cs typeface="Hero Bold"/>
              <a:sym typeface="Hero Bold"/>
            </a:endParaRPr>
          </a:p>
          <a:p>
            <a:pPr algn="l">
              <a:lnSpc>
                <a:spcPts val="3838"/>
              </a:lnSpc>
            </a:pPr>
            <a:r>
              <a:rPr lang="en-US" sz="3489" spc="104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Key Reasons:</a:t>
            </a:r>
          </a:p>
          <a:p>
            <a:pPr marL="753385" lvl="1" indent="-376693" algn="l">
              <a:lnSpc>
                <a:spcPts val="3838"/>
              </a:lnSpc>
              <a:buFont typeface="Arial"/>
              <a:buChar char="•"/>
            </a:pPr>
            <a:r>
              <a:rPr lang="en-US" sz="3489" spc="104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Natural Language Suitability: Captures contextual meanings and details, critical for classifying nuanced customer complaints.</a:t>
            </a:r>
          </a:p>
          <a:p>
            <a:pPr marL="753385" lvl="1" indent="-376693" algn="l">
              <a:lnSpc>
                <a:spcPts val="3838"/>
              </a:lnSpc>
              <a:buFont typeface="Arial"/>
              <a:buChar char="•"/>
            </a:pPr>
            <a:r>
              <a:rPr lang="en-US" sz="3489" spc="104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Generalization Potential: Pretrained on large corpora, enabling adaptability to unseen data and evolving language trends.</a:t>
            </a:r>
          </a:p>
          <a:p>
            <a:pPr algn="l">
              <a:lnSpc>
                <a:spcPts val="3838"/>
              </a:lnSpc>
            </a:pPr>
            <a:endParaRPr lang="en-US" sz="3489" spc="104">
              <a:solidFill>
                <a:srgbClr val="000000"/>
              </a:solidFill>
              <a:latin typeface="Hero Bold"/>
              <a:ea typeface="Hero Bold"/>
              <a:cs typeface="Hero Bold"/>
              <a:sym typeface="Hero Bold"/>
            </a:endParaRPr>
          </a:p>
          <a:p>
            <a:pPr algn="l">
              <a:lnSpc>
                <a:spcPts val="3838"/>
              </a:lnSpc>
            </a:pPr>
            <a:r>
              <a:rPr lang="en-US" sz="3489" spc="104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Challenges:</a:t>
            </a:r>
          </a:p>
          <a:p>
            <a:pPr marL="753385" lvl="1" indent="-376693" algn="l">
              <a:lnSpc>
                <a:spcPts val="3838"/>
              </a:lnSpc>
              <a:buFont typeface="Arial"/>
              <a:buChar char="•"/>
            </a:pPr>
            <a:r>
              <a:rPr lang="en-US" sz="3489" spc="104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Computational Demands: Requires significant resources, manageable with adequate infrastructure.</a:t>
            </a:r>
          </a:p>
          <a:p>
            <a:pPr marL="753385" lvl="1" indent="-376693" algn="l">
              <a:lnSpc>
                <a:spcPts val="3838"/>
              </a:lnSpc>
              <a:buFont typeface="Arial"/>
              <a:buChar char="•"/>
            </a:pPr>
            <a:r>
              <a:rPr lang="en-US" sz="3489" spc="104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Interpretability: Deep architecture complicates explainability compared to simpler models like ExtraTrees.</a:t>
            </a:r>
          </a:p>
          <a:p>
            <a:pPr algn="l">
              <a:lnSpc>
                <a:spcPts val="3838"/>
              </a:lnSpc>
            </a:pPr>
            <a:endParaRPr lang="en-US" sz="3489" spc="104">
              <a:solidFill>
                <a:srgbClr val="000000"/>
              </a:solidFill>
              <a:latin typeface="Hero Bold"/>
              <a:ea typeface="Hero Bold"/>
              <a:cs typeface="Hero Bold"/>
              <a:sym typeface="Hero Bold"/>
            </a:endParaRPr>
          </a:p>
          <a:p>
            <a:pPr marL="0" lvl="0" indent="0" algn="l">
              <a:lnSpc>
                <a:spcPts val="3838"/>
              </a:lnSpc>
            </a:pPr>
            <a:r>
              <a:rPr lang="en-US" sz="3489" spc="104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Despite its challenges, BERT's ability to handle complex language structures provides a strategic advantage in accurately classifying customer complaints, ensuring better long-term performance and hence recommended for deployment.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88400" y="72289"/>
            <a:ext cx="7930550" cy="770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637"/>
              </a:lnSpc>
              <a:spcBef>
                <a:spcPct val="0"/>
              </a:spcBef>
            </a:pPr>
            <a:r>
              <a:rPr lang="en-US" sz="5796">
                <a:solidFill>
                  <a:srgbClr val="1867BE"/>
                </a:solidFill>
                <a:latin typeface="Cranberry"/>
                <a:ea typeface="Cranberry"/>
                <a:cs typeface="Cranberry"/>
                <a:sym typeface="Cranberry"/>
              </a:rPr>
              <a:t>MODEL SELECTION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r="-55"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5083745" cy="5083745"/>
          </a:xfrm>
          <a:custGeom>
            <a:avLst/>
            <a:gdLst/>
            <a:ahLst/>
            <a:cxnLst/>
            <a:rect l="l" t="t" r="r" b="b"/>
            <a:pathLst>
              <a:path w="5083745" h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4" name="Freeform 4"/>
          <p:cNvSpPr/>
          <p:nvPr/>
        </p:nvSpPr>
        <p:spPr>
          <a:xfrm>
            <a:off x="13204255" y="5203255"/>
            <a:ext cx="5083745" cy="5083745"/>
          </a:xfrm>
          <a:custGeom>
            <a:avLst/>
            <a:gdLst/>
            <a:ahLst/>
            <a:cxnLst/>
            <a:rect l="l" t="t" r="r" b="b"/>
            <a:pathLst>
              <a:path w="5083745" h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5" name="Freeform 5"/>
          <p:cNvSpPr/>
          <p:nvPr/>
        </p:nvSpPr>
        <p:spPr>
          <a:xfrm>
            <a:off x="-796580" y="9490778"/>
            <a:ext cx="4754711" cy="907718"/>
          </a:xfrm>
          <a:custGeom>
            <a:avLst/>
            <a:gdLst/>
            <a:ahLst/>
            <a:cxnLst/>
            <a:rect l="l" t="t" r="r" b="b"/>
            <a:pathLst>
              <a:path w="4754711" h="907718">
                <a:moveTo>
                  <a:pt x="0" y="0"/>
                </a:moveTo>
                <a:lnTo>
                  <a:pt x="4754711" y="0"/>
                </a:lnTo>
                <a:lnTo>
                  <a:pt x="4754711" y="907717"/>
                </a:lnTo>
                <a:lnTo>
                  <a:pt x="0" y="9077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sp>
        <p:nvSpPr>
          <p:cNvPr id="6" name="Freeform 6"/>
          <p:cNvSpPr/>
          <p:nvPr/>
        </p:nvSpPr>
        <p:spPr>
          <a:xfrm>
            <a:off x="13533289" y="-224327"/>
            <a:ext cx="4754711" cy="907718"/>
          </a:xfrm>
          <a:custGeom>
            <a:avLst/>
            <a:gdLst/>
            <a:ahLst/>
            <a:cxnLst/>
            <a:rect l="l" t="t" r="r" b="b"/>
            <a:pathLst>
              <a:path w="4754711" h="907718">
                <a:moveTo>
                  <a:pt x="0" y="0"/>
                </a:moveTo>
                <a:lnTo>
                  <a:pt x="4754711" y="0"/>
                </a:lnTo>
                <a:lnTo>
                  <a:pt x="4754711" y="907717"/>
                </a:lnTo>
                <a:lnTo>
                  <a:pt x="0" y="9077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sp>
        <p:nvSpPr>
          <p:cNvPr id="7" name="Freeform 7"/>
          <p:cNvSpPr/>
          <p:nvPr/>
        </p:nvSpPr>
        <p:spPr>
          <a:xfrm>
            <a:off x="0" y="0"/>
            <a:ext cx="1776801" cy="1776801"/>
          </a:xfrm>
          <a:custGeom>
            <a:avLst/>
            <a:gdLst/>
            <a:ahLst/>
            <a:cxnLst/>
            <a:rect l="l" t="t" r="r" b="b"/>
            <a:pathLst>
              <a:path w="1776801" h="1776801">
                <a:moveTo>
                  <a:pt x="0" y="0"/>
                </a:moveTo>
                <a:lnTo>
                  <a:pt x="1776801" y="0"/>
                </a:lnTo>
                <a:lnTo>
                  <a:pt x="1776801" y="1776801"/>
                </a:lnTo>
                <a:lnTo>
                  <a:pt x="0" y="17768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8" name="Freeform 8"/>
          <p:cNvSpPr/>
          <p:nvPr/>
        </p:nvSpPr>
        <p:spPr>
          <a:xfrm flipH="1" flipV="1">
            <a:off x="16515249" y="8514249"/>
            <a:ext cx="1953058" cy="1953058"/>
          </a:xfrm>
          <a:custGeom>
            <a:avLst/>
            <a:gdLst/>
            <a:ahLst/>
            <a:cxnLst/>
            <a:rect l="l" t="t" r="r" b="b"/>
            <a:pathLst>
              <a:path w="1953058" h="1953058">
                <a:moveTo>
                  <a:pt x="1953058" y="1953058"/>
                </a:moveTo>
                <a:lnTo>
                  <a:pt x="0" y="1953058"/>
                </a:lnTo>
                <a:lnTo>
                  <a:pt x="0" y="0"/>
                </a:lnTo>
                <a:lnTo>
                  <a:pt x="1953058" y="0"/>
                </a:lnTo>
                <a:lnTo>
                  <a:pt x="1953058" y="1953058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grpSp>
        <p:nvGrpSpPr>
          <p:cNvPr id="9" name="Group 9"/>
          <p:cNvGrpSpPr/>
          <p:nvPr/>
        </p:nvGrpSpPr>
        <p:grpSpPr>
          <a:xfrm>
            <a:off x="227036" y="683390"/>
            <a:ext cx="17860693" cy="9454604"/>
            <a:chOff x="0" y="0"/>
            <a:chExt cx="3806440" cy="201494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806440" cy="2014949"/>
            </a:xfrm>
            <a:custGeom>
              <a:avLst/>
              <a:gdLst/>
              <a:ahLst/>
              <a:cxnLst/>
              <a:rect l="l" t="t" r="r" b="b"/>
              <a:pathLst>
                <a:path w="3806440" h="2014949">
                  <a:moveTo>
                    <a:pt x="22107" y="0"/>
                  </a:moveTo>
                  <a:lnTo>
                    <a:pt x="3784333" y="0"/>
                  </a:lnTo>
                  <a:cubicBezTo>
                    <a:pt x="3796542" y="0"/>
                    <a:pt x="3806440" y="9897"/>
                    <a:pt x="3806440" y="22107"/>
                  </a:cubicBezTo>
                  <a:lnTo>
                    <a:pt x="3806440" y="1992842"/>
                  </a:lnTo>
                  <a:cubicBezTo>
                    <a:pt x="3806440" y="2005051"/>
                    <a:pt x="3796542" y="2014949"/>
                    <a:pt x="3784333" y="2014949"/>
                  </a:cubicBezTo>
                  <a:lnTo>
                    <a:pt x="22107" y="2014949"/>
                  </a:lnTo>
                  <a:cubicBezTo>
                    <a:pt x="9897" y="2014949"/>
                    <a:pt x="0" y="2005051"/>
                    <a:pt x="0" y="1992842"/>
                  </a:cubicBezTo>
                  <a:lnTo>
                    <a:pt x="0" y="22107"/>
                  </a:lnTo>
                  <a:cubicBezTo>
                    <a:pt x="0" y="9897"/>
                    <a:pt x="9897" y="0"/>
                    <a:pt x="22107" y="0"/>
                  </a:cubicBezTo>
                  <a:close/>
                </a:path>
              </a:pathLst>
            </a:custGeom>
            <a:solidFill>
              <a:srgbClr val="FFF39B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3806440" cy="2053049"/>
            </a:xfrm>
            <a:prstGeom prst="rect">
              <a:avLst/>
            </a:prstGeom>
          </p:spPr>
          <p:txBody>
            <a:bodyPr lIns="54456" tIns="54456" rIns="54456" bIns="5445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65854" y="832481"/>
            <a:ext cx="17356292" cy="9209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90"/>
              </a:lnSpc>
            </a:pPr>
            <a:r>
              <a:rPr lang="en-US" sz="2900" spc="87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To simplify the customer complaint process, we deployed an efficient, user-friendly platform combining advanced NLP with real-time notifications.</a:t>
            </a:r>
          </a:p>
          <a:p>
            <a:pPr algn="l">
              <a:lnSpc>
                <a:spcPts val="3190"/>
              </a:lnSpc>
            </a:pPr>
            <a:endParaRPr lang="en-US" sz="2900" spc="87">
              <a:solidFill>
                <a:srgbClr val="000000"/>
              </a:solidFill>
              <a:latin typeface="Hero Bold"/>
              <a:ea typeface="Hero Bold"/>
              <a:cs typeface="Hero Bold"/>
              <a:sym typeface="Hero Bold"/>
            </a:endParaRPr>
          </a:p>
          <a:p>
            <a:pPr algn="l">
              <a:lnSpc>
                <a:spcPts val="3190"/>
              </a:lnSpc>
            </a:pPr>
            <a:r>
              <a:rPr lang="en-US" sz="2900" spc="87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Features:</a:t>
            </a:r>
          </a:p>
          <a:p>
            <a:pPr marL="626111" lvl="1" indent="-313055" algn="l">
              <a:lnSpc>
                <a:spcPts val="3190"/>
              </a:lnSpc>
              <a:buAutoNum type="arabicPeriod"/>
            </a:pPr>
            <a:r>
              <a:rPr lang="en-US" sz="2900" spc="87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Streamlit-Based Interface:</a:t>
            </a:r>
          </a:p>
          <a:p>
            <a:pPr marL="1252221" lvl="2" indent="-417407" algn="l">
              <a:lnSpc>
                <a:spcPts val="3190"/>
              </a:lnSpc>
              <a:buFont typeface="Arial"/>
              <a:buChar char="⚬"/>
            </a:pPr>
            <a:r>
              <a:rPr lang="en-US" sz="2900" spc="87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Enables customers to input complaints with phone and account details.</a:t>
            </a:r>
          </a:p>
          <a:p>
            <a:pPr marL="1252221" lvl="2" indent="-417407" algn="l">
              <a:lnSpc>
                <a:spcPts val="3190"/>
              </a:lnSpc>
              <a:buFont typeface="Arial"/>
              <a:buChar char="⚬"/>
            </a:pPr>
            <a:r>
              <a:rPr lang="en-US" sz="2900" spc="87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Simplifies submission by categorizing complaints automatically via the BERT model.</a:t>
            </a:r>
          </a:p>
          <a:p>
            <a:pPr marL="626111" lvl="1" indent="-313055" algn="l">
              <a:lnSpc>
                <a:spcPts val="3190"/>
              </a:lnSpc>
              <a:buAutoNum type="arabicPeriod"/>
            </a:pPr>
            <a:r>
              <a:rPr lang="en-US" sz="2900" spc="87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Real-Time Classification:</a:t>
            </a:r>
          </a:p>
          <a:p>
            <a:pPr marL="1252221" lvl="2" indent="-417407" algn="l">
              <a:lnSpc>
                <a:spcPts val="3190"/>
              </a:lnSpc>
              <a:buFont typeface="Arial"/>
              <a:buChar char="⚬"/>
            </a:pPr>
            <a:r>
              <a:rPr lang="en-US" sz="2900" spc="87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BERT processes complaints to determine the appropriate category instantly.</a:t>
            </a:r>
          </a:p>
          <a:p>
            <a:pPr marL="626111" lvl="1" indent="-313055" algn="l">
              <a:lnSpc>
                <a:spcPts val="3190"/>
              </a:lnSpc>
              <a:buAutoNum type="arabicPeriod"/>
            </a:pPr>
            <a:r>
              <a:rPr lang="en-US" sz="2900" spc="87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Automated Notifications:</a:t>
            </a:r>
          </a:p>
          <a:p>
            <a:pPr marL="1252221" lvl="2" indent="-417407" algn="l">
              <a:lnSpc>
                <a:spcPts val="3190"/>
              </a:lnSpc>
              <a:buFont typeface="Arial"/>
              <a:buChar char="⚬"/>
            </a:pPr>
            <a:r>
              <a:rPr lang="en-US" sz="2900" spc="87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Integrated with Africastalking’s bulk SMS API for instant notifications:</a:t>
            </a:r>
          </a:p>
          <a:p>
            <a:pPr marL="1878332" lvl="3" indent="-469583" algn="l">
              <a:lnSpc>
                <a:spcPts val="3190"/>
              </a:lnSpc>
              <a:buFont typeface="Arial"/>
              <a:buChar char="￭"/>
            </a:pPr>
            <a:r>
              <a:rPr lang="en-US" sz="2900" spc="87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Complaint details sent to the designated customer support team.</a:t>
            </a:r>
          </a:p>
          <a:p>
            <a:pPr marL="1878332" lvl="3" indent="-469583" algn="l">
              <a:lnSpc>
                <a:spcPts val="3190"/>
              </a:lnSpc>
              <a:buFont typeface="Arial"/>
              <a:buChar char="￭"/>
            </a:pPr>
            <a:r>
              <a:rPr lang="en-US" sz="2900" spc="87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A copy sent to the customer for their record.</a:t>
            </a:r>
          </a:p>
          <a:p>
            <a:pPr marL="1252221" lvl="2" indent="-417407" algn="l">
              <a:lnSpc>
                <a:spcPts val="3190"/>
              </a:lnSpc>
              <a:buFont typeface="Arial"/>
              <a:buChar char="⚬"/>
            </a:pPr>
            <a:r>
              <a:rPr lang="en-US" sz="2900" spc="87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SMS chosen over email to avoid delivery delays.</a:t>
            </a:r>
          </a:p>
          <a:p>
            <a:pPr marL="626111" lvl="1" indent="-313055" algn="l">
              <a:lnSpc>
                <a:spcPts val="3190"/>
              </a:lnSpc>
              <a:buAutoNum type="arabicPeriod"/>
            </a:pPr>
            <a:r>
              <a:rPr lang="en-US" sz="2900" spc="87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Hugging Face Deployment:</a:t>
            </a:r>
          </a:p>
          <a:p>
            <a:pPr marL="1252221" lvl="2" indent="-417407" algn="l">
              <a:lnSpc>
                <a:spcPts val="3190"/>
              </a:lnSpc>
              <a:buFont typeface="Arial"/>
              <a:buChar char="⚬"/>
            </a:pPr>
            <a:r>
              <a:rPr lang="en-US" sz="2900" spc="87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Accessible via a shared link, enabling seamless customer interactions.</a:t>
            </a:r>
          </a:p>
          <a:p>
            <a:pPr algn="l">
              <a:lnSpc>
                <a:spcPts val="3190"/>
              </a:lnSpc>
            </a:pPr>
            <a:r>
              <a:rPr lang="en-US" sz="2900" spc="87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Challenges and Future Work:</a:t>
            </a:r>
          </a:p>
          <a:p>
            <a:pPr marL="626111" lvl="1" indent="-313055" algn="l">
              <a:lnSpc>
                <a:spcPts val="3190"/>
              </a:lnSpc>
              <a:buFont typeface="Arial"/>
              <a:buChar char="•"/>
            </a:pPr>
            <a:r>
              <a:rPr lang="en-US" sz="2900" spc="87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Limitations:</a:t>
            </a:r>
          </a:p>
          <a:p>
            <a:pPr marL="1252221" lvl="2" indent="-417407" algn="l">
              <a:lnSpc>
                <a:spcPts val="3190"/>
              </a:lnSpc>
              <a:buFont typeface="Arial"/>
              <a:buChar char="⚬"/>
            </a:pPr>
            <a:r>
              <a:rPr lang="en-US" sz="2900" spc="87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SMS support restricted to Airtel and Telkom numbers due to Safaricom restrictions.</a:t>
            </a:r>
          </a:p>
          <a:p>
            <a:pPr marL="626111" lvl="1" indent="-313055" algn="l">
              <a:lnSpc>
                <a:spcPts val="3190"/>
              </a:lnSpc>
              <a:buFont typeface="Arial"/>
              <a:buChar char="•"/>
            </a:pPr>
            <a:r>
              <a:rPr lang="en-US" sz="2900" spc="87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Future Work:</a:t>
            </a:r>
          </a:p>
          <a:p>
            <a:pPr marL="1252221" lvl="2" indent="-417407" algn="l">
              <a:lnSpc>
                <a:spcPts val="3190"/>
              </a:lnSpc>
              <a:buFont typeface="Arial"/>
              <a:buChar char="⚬"/>
            </a:pPr>
            <a:r>
              <a:rPr lang="en-US" sz="2900" spc="87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Implement a feedback loop for continuous model improvement.</a:t>
            </a:r>
          </a:p>
          <a:p>
            <a:pPr marL="1252221" lvl="2" indent="-417407" algn="l">
              <a:lnSpc>
                <a:spcPts val="3190"/>
              </a:lnSpc>
              <a:buFont typeface="Arial"/>
              <a:buChar char="⚬"/>
            </a:pPr>
            <a:r>
              <a:rPr lang="en-US" sz="2900" spc="87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Expand notification support to other networks and revisit email notifications.</a:t>
            </a:r>
          </a:p>
          <a:p>
            <a:pPr algn="l">
              <a:lnSpc>
                <a:spcPts val="3190"/>
              </a:lnSpc>
            </a:pPr>
            <a:endParaRPr lang="en-US" sz="2900" spc="87">
              <a:solidFill>
                <a:srgbClr val="000000"/>
              </a:solidFill>
              <a:latin typeface="Hero Bold"/>
              <a:ea typeface="Hero Bold"/>
              <a:cs typeface="Hero Bold"/>
              <a:sym typeface="Hero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88400" y="72289"/>
            <a:ext cx="12315855" cy="770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637"/>
              </a:lnSpc>
              <a:spcBef>
                <a:spcPct val="0"/>
              </a:spcBef>
            </a:pPr>
            <a:r>
              <a:rPr lang="en-US" sz="5796">
                <a:solidFill>
                  <a:srgbClr val="1867BE"/>
                </a:solidFill>
                <a:latin typeface="Cranberry"/>
                <a:ea typeface="Cranberry"/>
                <a:cs typeface="Cranberry"/>
                <a:sym typeface="Cranberry"/>
              </a:rPr>
              <a:t>DEPLOYMENT AND APPLICATION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r="-55"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5083745" cy="5083745"/>
          </a:xfrm>
          <a:custGeom>
            <a:avLst/>
            <a:gdLst/>
            <a:ahLst/>
            <a:cxnLst/>
            <a:rect l="l" t="t" r="r" b="b"/>
            <a:pathLst>
              <a:path w="5083745" h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4" name="Freeform 4"/>
          <p:cNvSpPr/>
          <p:nvPr/>
        </p:nvSpPr>
        <p:spPr>
          <a:xfrm>
            <a:off x="13204255" y="5203255"/>
            <a:ext cx="5083745" cy="5083745"/>
          </a:xfrm>
          <a:custGeom>
            <a:avLst/>
            <a:gdLst/>
            <a:ahLst/>
            <a:cxnLst/>
            <a:rect l="l" t="t" r="r" b="b"/>
            <a:pathLst>
              <a:path w="5083745" h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5" name="Freeform 5"/>
          <p:cNvSpPr/>
          <p:nvPr/>
        </p:nvSpPr>
        <p:spPr>
          <a:xfrm>
            <a:off x="-796580" y="9490778"/>
            <a:ext cx="4754711" cy="907718"/>
          </a:xfrm>
          <a:custGeom>
            <a:avLst/>
            <a:gdLst/>
            <a:ahLst/>
            <a:cxnLst/>
            <a:rect l="l" t="t" r="r" b="b"/>
            <a:pathLst>
              <a:path w="4754711" h="907718">
                <a:moveTo>
                  <a:pt x="0" y="0"/>
                </a:moveTo>
                <a:lnTo>
                  <a:pt x="4754711" y="0"/>
                </a:lnTo>
                <a:lnTo>
                  <a:pt x="4754711" y="907717"/>
                </a:lnTo>
                <a:lnTo>
                  <a:pt x="0" y="9077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sp>
        <p:nvSpPr>
          <p:cNvPr id="6" name="Freeform 6"/>
          <p:cNvSpPr/>
          <p:nvPr/>
        </p:nvSpPr>
        <p:spPr>
          <a:xfrm>
            <a:off x="13533289" y="-224327"/>
            <a:ext cx="4754711" cy="907718"/>
          </a:xfrm>
          <a:custGeom>
            <a:avLst/>
            <a:gdLst/>
            <a:ahLst/>
            <a:cxnLst/>
            <a:rect l="l" t="t" r="r" b="b"/>
            <a:pathLst>
              <a:path w="4754711" h="907718">
                <a:moveTo>
                  <a:pt x="0" y="0"/>
                </a:moveTo>
                <a:lnTo>
                  <a:pt x="4754711" y="0"/>
                </a:lnTo>
                <a:lnTo>
                  <a:pt x="4754711" y="907717"/>
                </a:lnTo>
                <a:lnTo>
                  <a:pt x="0" y="9077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sp>
        <p:nvSpPr>
          <p:cNvPr id="7" name="Freeform 7"/>
          <p:cNvSpPr/>
          <p:nvPr/>
        </p:nvSpPr>
        <p:spPr>
          <a:xfrm>
            <a:off x="0" y="0"/>
            <a:ext cx="1776801" cy="1776801"/>
          </a:xfrm>
          <a:custGeom>
            <a:avLst/>
            <a:gdLst/>
            <a:ahLst/>
            <a:cxnLst/>
            <a:rect l="l" t="t" r="r" b="b"/>
            <a:pathLst>
              <a:path w="1776801" h="1776801">
                <a:moveTo>
                  <a:pt x="0" y="0"/>
                </a:moveTo>
                <a:lnTo>
                  <a:pt x="1776801" y="0"/>
                </a:lnTo>
                <a:lnTo>
                  <a:pt x="1776801" y="1776801"/>
                </a:lnTo>
                <a:lnTo>
                  <a:pt x="0" y="17768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8" name="Freeform 8"/>
          <p:cNvSpPr/>
          <p:nvPr/>
        </p:nvSpPr>
        <p:spPr>
          <a:xfrm flipH="1" flipV="1">
            <a:off x="16515249" y="8514249"/>
            <a:ext cx="1953058" cy="1953058"/>
          </a:xfrm>
          <a:custGeom>
            <a:avLst/>
            <a:gdLst/>
            <a:ahLst/>
            <a:cxnLst/>
            <a:rect l="l" t="t" r="r" b="b"/>
            <a:pathLst>
              <a:path w="1953058" h="1953058">
                <a:moveTo>
                  <a:pt x="1953058" y="1953058"/>
                </a:moveTo>
                <a:lnTo>
                  <a:pt x="0" y="1953058"/>
                </a:lnTo>
                <a:lnTo>
                  <a:pt x="0" y="0"/>
                </a:lnTo>
                <a:lnTo>
                  <a:pt x="1953058" y="0"/>
                </a:lnTo>
                <a:lnTo>
                  <a:pt x="1953058" y="1953058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grpSp>
        <p:nvGrpSpPr>
          <p:cNvPr id="9" name="Group 9"/>
          <p:cNvGrpSpPr/>
          <p:nvPr/>
        </p:nvGrpSpPr>
        <p:grpSpPr>
          <a:xfrm>
            <a:off x="227036" y="683390"/>
            <a:ext cx="17860693" cy="9454604"/>
            <a:chOff x="0" y="0"/>
            <a:chExt cx="3806440" cy="201494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806440" cy="2014949"/>
            </a:xfrm>
            <a:custGeom>
              <a:avLst/>
              <a:gdLst/>
              <a:ahLst/>
              <a:cxnLst/>
              <a:rect l="l" t="t" r="r" b="b"/>
              <a:pathLst>
                <a:path w="3806440" h="2014949">
                  <a:moveTo>
                    <a:pt x="22107" y="0"/>
                  </a:moveTo>
                  <a:lnTo>
                    <a:pt x="3784333" y="0"/>
                  </a:lnTo>
                  <a:cubicBezTo>
                    <a:pt x="3796542" y="0"/>
                    <a:pt x="3806440" y="9897"/>
                    <a:pt x="3806440" y="22107"/>
                  </a:cubicBezTo>
                  <a:lnTo>
                    <a:pt x="3806440" y="1992842"/>
                  </a:lnTo>
                  <a:cubicBezTo>
                    <a:pt x="3806440" y="2005051"/>
                    <a:pt x="3796542" y="2014949"/>
                    <a:pt x="3784333" y="2014949"/>
                  </a:cubicBezTo>
                  <a:lnTo>
                    <a:pt x="22107" y="2014949"/>
                  </a:lnTo>
                  <a:cubicBezTo>
                    <a:pt x="9897" y="2014949"/>
                    <a:pt x="0" y="2005051"/>
                    <a:pt x="0" y="1992842"/>
                  </a:cubicBezTo>
                  <a:lnTo>
                    <a:pt x="0" y="22107"/>
                  </a:lnTo>
                  <a:cubicBezTo>
                    <a:pt x="0" y="9897"/>
                    <a:pt x="9897" y="0"/>
                    <a:pt x="22107" y="0"/>
                  </a:cubicBezTo>
                  <a:close/>
                </a:path>
              </a:pathLst>
            </a:custGeom>
            <a:solidFill>
              <a:srgbClr val="FFF39B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3806440" cy="2053049"/>
            </a:xfrm>
            <a:prstGeom prst="rect">
              <a:avLst/>
            </a:prstGeom>
          </p:spPr>
          <p:txBody>
            <a:bodyPr lIns="54456" tIns="54456" rIns="54456" bIns="5445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65854" y="822956"/>
            <a:ext cx="17356292" cy="923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00"/>
              </a:lnSpc>
            </a:pPr>
            <a:r>
              <a:rPr lang="en-US" sz="3000" spc="89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Conclusion:</a:t>
            </a:r>
          </a:p>
          <a:p>
            <a:pPr algn="l">
              <a:lnSpc>
                <a:spcPts val="3300"/>
              </a:lnSpc>
            </a:pPr>
            <a:r>
              <a:rPr lang="en-US" sz="3000" spc="89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The deployment of the BERT-based classification system successfully automates the categorization of bank customer complaints. With a weighted F1-score of 0.89 and a macro F1-score of 0.85, the model demonstrates robust performance and reliability across complaint categories. Integrated into a user-friendly Streamlit interface and deployed on Hugging Face, the solution simplifies the submission process, minimizes customer friction, and ensures timely routing of complaints to appropriate support teams via SMS.</a:t>
            </a:r>
          </a:p>
          <a:p>
            <a:pPr algn="l">
              <a:lnSpc>
                <a:spcPts val="3300"/>
              </a:lnSpc>
            </a:pPr>
            <a:endParaRPr lang="en-US" sz="3000" spc="89">
              <a:solidFill>
                <a:srgbClr val="000000"/>
              </a:solidFill>
              <a:latin typeface="Hero Bold"/>
              <a:ea typeface="Hero Bold"/>
              <a:cs typeface="Hero Bold"/>
              <a:sym typeface="Hero Bold"/>
            </a:endParaRPr>
          </a:p>
          <a:p>
            <a:pPr algn="l">
              <a:lnSpc>
                <a:spcPts val="3300"/>
              </a:lnSpc>
            </a:pPr>
            <a:r>
              <a:rPr lang="en-US" sz="3000" spc="89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Impact:</a:t>
            </a:r>
          </a:p>
          <a:p>
            <a:pPr marL="647700" lvl="1" indent="-323850" algn="l">
              <a:lnSpc>
                <a:spcPts val="3300"/>
              </a:lnSpc>
              <a:buFont typeface="Arial"/>
              <a:buChar char="•"/>
            </a:pPr>
            <a:r>
              <a:rPr lang="en-US" sz="3000" spc="89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Streamlined complaint submission enhances customer satisfaction.</a:t>
            </a:r>
          </a:p>
          <a:p>
            <a:pPr marL="647700" lvl="1" indent="-323850" algn="l">
              <a:lnSpc>
                <a:spcPts val="3300"/>
              </a:lnSpc>
              <a:buFont typeface="Arial"/>
              <a:buChar char="•"/>
            </a:pPr>
            <a:r>
              <a:rPr lang="en-US" sz="3000" spc="89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Automated classification improves response times and operational efficiency.</a:t>
            </a:r>
          </a:p>
          <a:p>
            <a:pPr algn="l">
              <a:lnSpc>
                <a:spcPts val="3300"/>
              </a:lnSpc>
            </a:pPr>
            <a:r>
              <a:rPr lang="en-US" sz="3000" spc="89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Limitations:</a:t>
            </a:r>
          </a:p>
          <a:p>
            <a:pPr marL="647700" lvl="1" indent="-323850" algn="l">
              <a:lnSpc>
                <a:spcPts val="3300"/>
              </a:lnSpc>
              <a:buFont typeface="Arial"/>
              <a:buChar char="•"/>
            </a:pPr>
            <a:r>
              <a:rPr lang="en-US" sz="3000" spc="89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Variability in model performance for certain complaint categories.</a:t>
            </a:r>
          </a:p>
          <a:p>
            <a:pPr marL="647700" lvl="1" indent="-323850" algn="l">
              <a:lnSpc>
                <a:spcPts val="3300"/>
              </a:lnSpc>
              <a:buFont typeface="Arial"/>
              <a:buChar char="•"/>
            </a:pPr>
            <a:r>
              <a:rPr lang="en-US" sz="3000" spc="89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SMS is restricted to Airtel and Telkom networks due to Safaricom's limitations.</a:t>
            </a:r>
          </a:p>
          <a:p>
            <a:pPr algn="l">
              <a:lnSpc>
                <a:spcPts val="3300"/>
              </a:lnSpc>
            </a:pPr>
            <a:r>
              <a:rPr lang="en-US" sz="3000" spc="89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Recommendations:</a:t>
            </a:r>
          </a:p>
          <a:p>
            <a:pPr marL="647700" lvl="1" indent="-323850" algn="l">
              <a:lnSpc>
                <a:spcPts val="3300"/>
              </a:lnSpc>
              <a:buAutoNum type="arabicPeriod"/>
            </a:pPr>
            <a:r>
              <a:rPr lang="en-US" sz="3000" spc="89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Implement a Feedback Loop: Continuously retrain the model with new complaint data for enhanced accuracy.</a:t>
            </a:r>
          </a:p>
          <a:p>
            <a:pPr marL="647700" lvl="1" indent="-323850" algn="l">
              <a:lnSpc>
                <a:spcPts val="3300"/>
              </a:lnSpc>
              <a:buAutoNum type="arabicPeriod"/>
            </a:pPr>
            <a:r>
              <a:rPr lang="en-US" sz="3000" spc="89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Expand Notification Options: Address Safaricom restrictions and revisit email notifications for broader reach.</a:t>
            </a:r>
          </a:p>
          <a:p>
            <a:pPr marL="647700" lvl="1" indent="-323850" algn="l">
              <a:lnSpc>
                <a:spcPts val="3300"/>
              </a:lnSpc>
              <a:buAutoNum type="arabicPeriod"/>
            </a:pPr>
            <a:r>
              <a:rPr lang="en-US" sz="3000" spc="89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Optimize Model Performance: Use additional tuning and data augmentation for improved accuracy on specific categories.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80776" y="104775"/>
            <a:ext cx="12315855" cy="770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637"/>
              </a:lnSpc>
              <a:spcBef>
                <a:spcPct val="0"/>
              </a:spcBef>
            </a:pPr>
            <a:r>
              <a:rPr lang="en-US" sz="5796">
                <a:solidFill>
                  <a:srgbClr val="1867BE"/>
                </a:solidFill>
                <a:latin typeface="Cranberry"/>
                <a:ea typeface="Cranberry"/>
                <a:cs typeface="Cranberry"/>
                <a:sym typeface="Cranberry"/>
              </a:rPr>
              <a:t>CONCLUSION &amp; RECOMMENDATIONS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235" y="419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r="-55"/>
            </a:stretch>
          </a:blipFill>
        </p:spPr>
        <p:txBody>
          <a:bodyPr/>
          <a:lstStyle/>
          <a:p>
            <a:endParaRPr lang="en-KE"/>
          </a:p>
        </p:txBody>
      </p:sp>
      <p:grpSp>
        <p:nvGrpSpPr>
          <p:cNvPr id="3" name="Group 3"/>
          <p:cNvGrpSpPr/>
          <p:nvPr/>
        </p:nvGrpSpPr>
        <p:grpSpPr>
          <a:xfrm rot="737582">
            <a:off x="-5424441" y="3796775"/>
            <a:ext cx="10375916" cy="8635185"/>
            <a:chOff x="0" y="0"/>
            <a:chExt cx="2732752" cy="227428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32752" cy="2274288"/>
            </a:xfrm>
            <a:custGeom>
              <a:avLst/>
              <a:gdLst/>
              <a:ahLst/>
              <a:cxnLst/>
              <a:rect l="l" t="t" r="r" b="b"/>
              <a:pathLst>
                <a:path w="2732752" h="2274288">
                  <a:moveTo>
                    <a:pt x="0" y="0"/>
                  </a:moveTo>
                  <a:lnTo>
                    <a:pt x="2732752" y="0"/>
                  </a:lnTo>
                  <a:lnTo>
                    <a:pt x="2732752" y="2274288"/>
                  </a:lnTo>
                  <a:lnTo>
                    <a:pt x="0" y="2274288"/>
                  </a:lnTo>
                  <a:close/>
                </a:path>
              </a:pathLst>
            </a:custGeom>
            <a:solidFill>
              <a:srgbClr val="AED4DA"/>
            </a:solidFill>
          </p:spPr>
          <p:txBody>
            <a:bodyPr/>
            <a:lstStyle/>
            <a:p>
              <a:endParaRPr lang="en-KE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732752" cy="23123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0" y="0"/>
            <a:ext cx="5083745" cy="5083745"/>
          </a:xfrm>
          <a:custGeom>
            <a:avLst/>
            <a:gdLst/>
            <a:ahLst/>
            <a:cxnLst/>
            <a:rect l="l" t="t" r="r" b="b"/>
            <a:pathLst>
              <a:path w="5083745" h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grpSp>
        <p:nvGrpSpPr>
          <p:cNvPr id="7" name="Group 7"/>
          <p:cNvGrpSpPr/>
          <p:nvPr/>
        </p:nvGrpSpPr>
        <p:grpSpPr>
          <a:xfrm rot="1202047">
            <a:off x="12163630" y="-3610760"/>
            <a:ext cx="8070263" cy="9261909"/>
            <a:chOff x="0" y="0"/>
            <a:chExt cx="2125501" cy="243935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25501" cy="2439351"/>
            </a:xfrm>
            <a:custGeom>
              <a:avLst/>
              <a:gdLst/>
              <a:ahLst/>
              <a:cxnLst/>
              <a:rect l="l" t="t" r="r" b="b"/>
              <a:pathLst>
                <a:path w="2125501" h="2439351">
                  <a:moveTo>
                    <a:pt x="0" y="0"/>
                  </a:moveTo>
                  <a:lnTo>
                    <a:pt x="2125501" y="0"/>
                  </a:lnTo>
                  <a:lnTo>
                    <a:pt x="2125501" y="2439351"/>
                  </a:lnTo>
                  <a:lnTo>
                    <a:pt x="0" y="2439351"/>
                  </a:lnTo>
                  <a:close/>
                </a:path>
              </a:pathLst>
            </a:custGeom>
            <a:solidFill>
              <a:srgbClr val="C8B3EE"/>
            </a:solidFill>
          </p:spPr>
          <p:txBody>
            <a:bodyPr/>
            <a:lstStyle/>
            <a:p>
              <a:endParaRPr lang="en-KE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125501" cy="24774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3204255" y="5203255"/>
            <a:ext cx="5083745" cy="5083745"/>
          </a:xfrm>
          <a:custGeom>
            <a:avLst/>
            <a:gdLst/>
            <a:ahLst/>
            <a:cxnLst/>
            <a:rect l="l" t="t" r="r" b="b"/>
            <a:pathLst>
              <a:path w="5083745" h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11" name="Freeform 11"/>
          <p:cNvSpPr/>
          <p:nvPr/>
        </p:nvSpPr>
        <p:spPr>
          <a:xfrm>
            <a:off x="-732486" y="8784051"/>
            <a:ext cx="4754711" cy="907718"/>
          </a:xfrm>
          <a:custGeom>
            <a:avLst/>
            <a:gdLst/>
            <a:ahLst/>
            <a:cxnLst/>
            <a:rect l="l" t="t" r="r" b="b"/>
            <a:pathLst>
              <a:path w="4754711" h="907718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12" name="TextBox 12"/>
          <p:cNvSpPr txBox="1"/>
          <p:nvPr/>
        </p:nvSpPr>
        <p:spPr>
          <a:xfrm>
            <a:off x="1028700" y="1285821"/>
            <a:ext cx="14109522" cy="3847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000"/>
              </a:lnSpc>
            </a:pPr>
            <a:r>
              <a:rPr lang="en-US" sz="15000" dirty="0">
                <a:solidFill>
                  <a:srgbClr val="1867BE"/>
                </a:solidFill>
                <a:latin typeface="Cranberry"/>
                <a:ea typeface="Cranberry"/>
                <a:cs typeface="Cranberry"/>
                <a:sym typeface="Cranberry"/>
              </a:rPr>
              <a:t>Q&amp;As</a:t>
            </a:r>
          </a:p>
          <a:p>
            <a:pPr marL="0" lvl="0" indent="0" algn="ctr">
              <a:lnSpc>
                <a:spcPts val="15000"/>
              </a:lnSpc>
            </a:pPr>
            <a:r>
              <a:rPr lang="en-US" sz="15000" dirty="0">
                <a:solidFill>
                  <a:srgbClr val="1867BE"/>
                </a:solidFill>
                <a:latin typeface="Cranberry"/>
                <a:ea typeface="Cranberry"/>
                <a:cs typeface="Cranberry"/>
                <a:sym typeface="Cranberry"/>
              </a:rPr>
              <a:t>THANK YOU</a:t>
            </a:r>
          </a:p>
        </p:txBody>
      </p:sp>
      <p:sp>
        <p:nvSpPr>
          <p:cNvPr id="13" name="Freeform 13"/>
          <p:cNvSpPr/>
          <p:nvPr/>
        </p:nvSpPr>
        <p:spPr>
          <a:xfrm>
            <a:off x="14265776" y="595231"/>
            <a:ext cx="4754711" cy="907718"/>
          </a:xfrm>
          <a:custGeom>
            <a:avLst/>
            <a:gdLst/>
            <a:ahLst/>
            <a:cxnLst/>
            <a:rect l="l" t="t" r="r" b="b"/>
            <a:pathLst>
              <a:path w="4754711" h="907718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14" name="Freeform 14"/>
          <p:cNvSpPr/>
          <p:nvPr/>
        </p:nvSpPr>
        <p:spPr>
          <a:xfrm>
            <a:off x="1644869" y="2541873"/>
            <a:ext cx="1245452" cy="1159346"/>
          </a:xfrm>
          <a:custGeom>
            <a:avLst/>
            <a:gdLst/>
            <a:ahLst/>
            <a:cxnLst/>
            <a:rect l="l" t="t" r="r" b="b"/>
            <a:pathLst>
              <a:path w="1245452" h="1159346">
                <a:moveTo>
                  <a:pt x="0" y="0"/>
                </a:moveTo>
                <a:lnTo>
                  <a:pt x="1245452" y="0"/>
                </a:lnTo>
                <a:lnTo>
                  <a:pt x="1245452" y="1159346"/>
                </a:lnTo>
                <a:lnTo>
                  <a:pt x="0" y="11593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15" name="Freeform 15"/>
          <p:cNvSpPr/>
          <p:nvPr/>
        </p:nvSpPr>
        <p:spPr>
          <a:xfrm>
            <a:off x="13892770" y="5203255"/>
            <a:ext cx="1245452" cy="1159346"/>
          </a:xfrm>
          <a:custGeom>
            <a:avLst/>
            <a:gdLst/>
            <a:ahLst/>
            <a:cxnLst/>
            <a:rect l="l" t="t" r="r" b="b"/>
            <a:pathLst>
              <a:path w="1245452" h="1159346">
                <a:moveTo>
                  <a:pt x="0" y="0"/>
                </a:moveTo>
                <a:lnTo>
                  <a:pt x="1245452" y="0"/>
                </a:lnTo>
                <a:lnTo>
                  <a:pt x="1245452" y="1159346"/>
                </a:lnTo>
                <a:lnTo>
                  <a:pt x="0" y="11593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16" name="Freeform 16"/>
          <p:cNvSpPr/>
          <p:nvPr/>
        </p:nvSpPr>
        <p:spPr>
          <a:xfrm>
            <a:off x="831629" y="811542"/>
            <a:ext cx="2722179" cy="2722179"/>
          </a:xfrm>
          <a:custGeom>
            <a:avLst/>
            <a:gdLst/>
            <a:ahLst/>
            <a:cxnLst/>
            <a:rect l="l" t="t" r="r" b="b"/>
            <a:pathLst>
              <a:path w="2722179" h="2722179">
                <a:moveTo>
                  <a:pt x="0" y="0"/>
                </a:moveTo>
                <a:lnTo>
                  <a:pt x="2722179" y="0"/>
                </a:lnTo>
                <a:lnTo>
                  <a:pt x="2722179" y="2722180"/>
                </a:lnTo>
                <a:lnTo>
                  <a:pt x="0" y="27221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17" name="Freeform 17"/>
          <p:cNvSpPr/>
          <p:nvPr/>
        </p:nvSpPr>
        <p:spPr>
          <a:xfrm flipH="1" flipV="1">
            <a:off x="14734192" y="6753278"/>
            <a:ext cx="2722179" cy="2722179"/>
          </a:xfrm>
          <a:custGeom>
            <a:avLst/>
            <a:gdLst/>
            <a:ahLst/>
            <a:cxnLst/>
            <a:rect l="l" t="t" r="r" b="b"/>
            <a:pathLst>
              <a:path w="2722179" h="2722179">
                <a:moveTo>
                  <a:pt x="2722179" y="2722180"/>
                </a:moveTo>
                <a:lnTo>
                  <a:pt x="0" y="2722180"/>
                </a:lnTo>
                <a:lnTo>
                  <a:pt x="0" y="0"/>
                </a:lnTo>
                <a:lnTo>
                  <a:pt x="2722179" y="0"/>
                </a:lnTo>
                <a:lnTo>
                  <a:pt x="2722179" y="272218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18" name="TextBox 18"/>
          <p:cNvSpPr txBox="1"/>
          <p:nvPr/>
        </p:nvSpPr>
        <p:spPr>
          <a:xfrm>
            <a:off x="862109" y="5764471"/>
            <a:ext cx="15811502" cy="3924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17"/>
              </a:lnSpc>
            </a:pPr>
            <a:r>
              <a:rPr lang="en-US" sz="5117" spc="153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Presented by : </a:t>
            </a:r>
          </a:p>
          <a:p>
            <a:pPr algn="ctr">
              <a:lnSpc>
                <a:spcPts val="5117"/>
              </a:lnSpc>
            </a:pPr>
            <a:r>
              <a:rPr lang="en-US" sz="5117" spc="153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Phs5_Group6_dsf-pt7</a:t>
            </a:r>
          </a:p>
          <a:p>
            <a:pPr algn="ctr">
              <a:lnSpc>
                <a:spcPts val="5117"/>
              </a:lnSpc>
            </a:pPr>
            <a:r>
              <a:rPr lang="en-US" sz="5117" spc="153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 </a:t>
            </a:r>
          </a:p>
          <a:p>
            <a:pPr algn="ctr">
              <a:lnSpc>
                <a:spcPts val="5117"/>
              </a:lnSpc>
            </a:pPr>
            <a:r>
              <a:rPr lang="en-US" sz="5117" spc="153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Authors: Mary Musyoka, Julian </a:t>
            </a:r>
            <a:r>
              <a:rPr lang="en-US" sz="5117" spc="153" dirty="0" err="1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Kilyungi</a:t>
            </a:r>
            <a:r>
              <a:rPr lang="en-US" sz="5117" spc="153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, Tabitha Kariuki, John Kul, Norah Oluoch and Joseph Ngige.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6116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r="-55"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3" name="Freeform 3"/>
          <p:cNvSpPr/>
          <p:nvPr/>
        </p:nvSpPr>
        <p:spPr>
          <a:xfrm>
            <a:off x="-51734" y="-296929"/>
            <a:ext cx="5083745" cy="5083745"/>
          </a:xfrm>
          <a:custGeom>
            <a:avLst/>
            <a:gdLst/>
            <a:ahLst/>
            <a:cxnLst/>
            <a:rect l="l" t="t" r="r" b="b"/>
            <a:pathLst>
              <a:path w="5083745" h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4" name="Freeform 4"/>
          <p:cNvSpPr/>
          <p:nvPr/>
        </p:nvSpPr>
        <p:spPr>
          <a:xfrm>
            <a:off x="0" y="9379282"/>
            <a:ext cx="4754711" cy="907718"/>
          </a:xfrm>
          <a:custGeom>
            <a:avLst/>
            <a:gdLst/>
            <a:ahLst/>
            <a:cxnLst/>
            <a:rect l="l" t="t" r="r" b="b"/>
            <a:pathLst>
              <a:path w="4754711" h="907718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sp>
        <p:nvSpPr>
          <p:cNvPr id="5" name="TextBox 5"/>
          <p:cNvSpPr txBox="1"/>
          <p:nvPr/>
        </p:nvSpPr>
        <p:spPr>
          <a:xfrm>
            <a:off x="2541873" y="515690"/>
            <a:ext cx="13341331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7200"/>
              </a:lnSpc>
              <a:spcBef>
                <a:spcPct val="0"/>
              </a:spcBef>
            </a:pPr>
            <a:r>
              <a:rPr lang="en-US" sz="9000">
                <a:solidFill>
                  <a:srgbClr val="1867BE"/>
                </a:solidFill>
                <a:latin typeface="Cranberry"/>
                <a:ea typeface="Cranberry"/>
                <a:cs typeface="Cranberry"/>
                <a:sym typeface="Cranberry"/>
              </a:rPr>
              <a:t>GROUP MEMBERS</a:t>
            </a:r>
          </a:p>
        </p:txBody>
      </p:sp>
      <p:sp>
        <p:nvSpPr>
          <p:cNvPr id="6" name="Freeform 6"/>
          <p:cNvSpPr/>
          <p:nvPr/>
        </p:nvSpPr>
        <p:spPr>
          <a:xfrm>
            <a:off x="13584839" y="15708"/>
            <a:ext cx="4754711" cy="907718"/>
          </a:xfrm>
          <a:custGeom>
            <a:avLst/>
            <a:gdLst/>
            <a:ahLst/>
            <a:cxnLst/>
            <a:rect l="l" t="t" r="r" b="b"/>
            <a:pathLst>
              <a:path w="4754711" h="907718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sp>
        <p:nvSpPr>
          <p:cNvPr id="7" name="Freeform 7"/>
          <p:cNvSpPr/>
          <p:nvPr/>
        </p:nvSpPr>
        <p:spPr>
          <a:xfrm>
            <a:off x="283779" y="363290"/>
            <a:ext cx="2722179" cy="2722179"/>
          </a:xfrm>
          <a:custGeom>
            <a:avLst/>
            <a:gdLst/>
            <a:ahLst/>
            <a:cxnLst/>
            <a:rect l="l" t="t" r="r" b="b"/>
            <a:pathLst>
              <a:path w="2722179" h="2722179">
                <a:moveTo>
                  <a:pt x="0" y="0"/>
                </a:moveTo>
                <a:lnTo>
                  <a:pt x="2722180" y="0"/>
                </a:lnTo>
                <a:lnTo>
                  <a:pt x="2722180" y="2722179"/>
                </a:lnTo>
                <a:lnTo>
                  <a:pt x="0" y="27221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8" name="Freeform 8"/>
          <p:cNvSpPr/>
          <p:nvPr/>
        </p:nvSpPr>
        <p:spPr>
          <a:xfrm flipH="1" flipV="1">
            <a:off x="14959104" y="7361600"/>
            <a:ext cx="2722179" cy="2722179"/>
          </a:xfrm>
          <a:custGeom>
            <a:avLst/>
            <a:gdLst/>
            <a:ahLst/>
            <a:cxnLst/>
            <a:rect l="l" t="t" r="r" b="b"/>
            <a:pathLst>
              <a:path w="2722179" h="2722179">
                <a:moveTo>
                  <a:pt x="2722180" y="2722180"/>
                </a:moveTo>
                <a:lnTo>
                  <a:pt x="0" y="2722180"/>
                </a:lnTo>
                <a:lnTo>
                  <a:pt x="0" y="0"/>
                </a:lnTo>
                <a:lnTo>
                  <a:pt x="2722180" y="0"/>
                </a:lnTo>
                <a:lnTo>
                  <a:pt x="2722180" y="272218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7462184" y="1734890"/>
            <a:ext cx="3192228" cy="3179758"/>
            <a:chOff x="0" y="0"/>
            <a:chExt cx="6502400" cy="6477000"/>
          </a:xfrm>
        </p:grpSpPr>
        <p:sp>
          <p:nvSpPr>
            <p:cNvPr id="10" name="Freeform 10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9"/>
              <a:stretch>
                <a:fillRect l="-13208" r="-13208"/>
              </a:stretch>
            </a:blipFill>
          </p:spPr>
          <p:txBody>
            <a:bodyPr/>
            <a:lstStyle/>
            <a:p>
              <a:endParaRPr lang="en-KE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1867BE"/>
            </a:solidFill>
          </p:spPr>
          <p:txBody>
            <a:bodyPr/>
            <a:lstStyle/>
            <a:p>
              <a:endParaRPr lang="en-KE"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793457" y="1495590"/>
            <a:ext cx="3192228" cy="3179758"/>
            <a:chOff x="0" y="0"/>
            <a:chExt cx="6502400" cy="6477000"/>
          </a:xfrm>
        </p:grpSpPr>
        <p:sp>
          <p:nvSpPr>
            <p:cNvPr id="13" name="Freeform 13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9"/>
              <a:stretch>
                <a:fillRect l="-13208" r="-13208"/>
              </a:stretch>
            </a:blipFill>
          </p:spPr>
          <p:txBody>
            <a:bodyPr/>
            <a:lstStyle/>
            <a:p>
              <a:endParaRPr lang="en-KE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1867BE"/>
            </a:solidFill>
          </p:spPr>
          <p:txBody>
            <a:bodyPr/>
            <a:lstStyle/>
            <a:p>
              <a:endParaRPr lang="en-KE"/>
            </a:p>
          </p:txBody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13127966" y="1734890"/>
            <a:ext cx="3192228" cy="3179758"/>
            <a:chOff x="0" y="0"/>
            <a:chExt cx="6502400" cy="6477000"/>
          </a:xfrm>
        </p:grpSpPr>
        <p:sp>
          <p:nvSpPr>
            <p:cNvPr id="16" name="Freeform 16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9"/>
              <a:stretch>
                <a:fillRect l="-13208" r="-13208"/>
              </a:stretch>
            </a:blipFill>
          </p:spPr>
          <p:txBody>
            <a:bodyPr/>
            <a:lstStyle/>
            <a:p>
              <a:endParaRPr lang="en-KE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1867BE"/>
            </a:solidFill>
          </p:spPr>
          <p:txBody>
            <a:bodyPr/>
            <a:lstStyle/>
            <a:p>
              <a:endParaRPr lang="en-KE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6651650" y="4880685"/>
            <a:ext cx="5121776" cy="445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00"/>
              </a:lnSpc>
              <a:spcBef>
                <a:spcPct val="0"/>
              </a:spcBef>
            </a:pPr>
            <a:r>
              <a:rPr lang="en-US" sz="3300" spc="99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Julian </a:t>
            </a:r>
            <a:r>
              <a:rPr lang="en-US" sz="3300" spc="99" dirty="0" err="1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Kilyungi</a:t>
            </a:r>
            <a:r>
              <a:rPr lang="en-US" sz="3300" spc="99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16654" y="4633238"/>
            <a:ext cx="5121776" cy="864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00"/>
              </a:lnSpc>
              <a:spcBef>
                <a:spcPct val="0"/>
              </a:spcBef>
            </a:pPr>
            <a:r>
              <a:rPr lang="en-US" sz="3300" spc="99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Joseph Ngige - Group lead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191528" y="4858892"/>
            <a:ext cx="5121776" cy="445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00"/>
              </a:lnSpc>
              <a:spcBef>
                <a:spcPct val="0"/>
              </a:spcBef>
            </a:pPr>
            <a:r>
              <a:rPr lang="en-US" sz="3300" spc="99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Tabitha Kariuki</a:t>
            </a:r>
          </a:p>
        </p:txBody>
      </p:sp>
      <p:sp>
        <p:nvSpPr>
          <p:cNvPr id="21" name="Freeform 21"/>
          <p:cNvSpPr/>
          <p:nvPr/>
        </p:nvSpPr>
        <p:spPr>
          <a:xfrm>
            <a:off x="12604203" y="8842189"/>
            <a:ext cx="5083745" cy="5083745"/>
          </a:xfrm>
          <a:custGeom>
            <a:avLst/>
            <a:gdLst/>
            <a:ahLst/>
            <a:cxnLst/>
            <a:rect l="l" t="t" r="r" b="b"/>
            <a:pathLst>
              <a:path w="5083745" h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grpSp>
        <p:nvGrpSpPr>
          <p:cNvPr id="22" name="Group 22"/>
          <p:cNvGrpSpPr>
            <a:grpSpLocks noChangeAspect="1"/>
          </p:cNvGrpSpPr>
          <p:nvPr/>
        </p:nvGrpSpPr>
        <p:grpSpPr>
          <a:xfrm>
            <a:off x="6988654" y="5542932"/>
            <a:ext cx="3192228" cy="3179758"/>
            <a:chOff x="0" y="0"/>
            <a:chExt cx="6502400" cy="6477000"/>
          </a:xfrm>
        </p:grpSpPr>
        <p:sp>
          <p:nvSpPr>
            <p:cNvPr id="23" name="Freeform 23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9"/>
              <a:stretch>
                <a:fillRect l="-13208" r="-13208"/>
              </a:stretch>
            </a:blipFill>
          </p:spPr>
          <p:txBody>
            <a:bodyPr/>
            <a:lstStyle/>
            <a:p>
              <a:endParaRPr lang="en-KE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1867BE"/>
            </a:solidFill>
          </p:spPr>
          <p:txBody>
            <a:bodyPr/>
            <a:lstStyle/>
            <a:p>
              <a:endParaRPr lang="en-KE"/>
            </a:p>
          </p:txBody>
        </p:sp>
      </p:grpSp>
      <p:grpSp>
        <p:nvGrpSpPr>
          <p:cNvPr id="25" name="Group 25"/>
          <p:cNvGrpSpPr>
            <a:grpSpLocks noChangeAspect="1"/>
          </p:cNvGrpSpPr>
          <p:nvPr/>
        </p:nvGrpSpPr>
        <p:grpSpPr>
          <a:xfrm>
            <a:off x="1839783" y="5542932"/>
            <a:ext cx="3192228" cy="3179758"/>
            <a:chOff x="0" y="0"/>
            <a:chExt cx="6502400" cy="6477000"/>
          </a:xfrm>
        </p:grpSpPr>
        <p:sp>
          <p:nvSpPr>
            <p:cNvPr id="26" name="Freeform 26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9"/>
              <a:stretch>
                <a:fillRect l="-13208" r="-13208"/>
              </a:stretch>
            </a:blipFill>
          </p:spPr>
          <p:txBody>
            <a:bodyPr/>
            <a:lstStyle/>
            <a:p>
              <a:endParaRPr lang="en-KE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1867BE"/>
            </a:solidFill>
          </p:spPr>
          <p:txBody>
            <a:bodyPr/>
            <a:lstStyle/>
            <a:p>
              <a:endParaRPr lang="en-KE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2903639" y="5477753"/>
            <a:ext cx="3192228" cy="317975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9"/>
              <a:stretch>
                <a:fillRect l="-13208" r="-13208"/>
              </a:stretch>
            </a:blipFill>
          </p:spPr>
          <p:txBody>
            <a:bodyPr/>
            <a:lstStyle/>
            <a:p>
              <a:endParaRPr lang="en-KE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1867BE"/>
            </a:solidFill>
          </p:spPr>
          <p:txBody>
            <a:bodyPr/>
            <a:lstStyle/>
            <a:p>
              <a:endParaRPr lang="en-KE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6150477" y="8812389"/>
            <a:ext cx="5121776" cy="445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00"/>
              </a:lnSpc>
              <a:spcBef>
                <a:spcPct val="0"/>
              </a:spcBef>
            </a:pPr>
            <a:r>
              <a:rPr lang="en-US" sz="3300" spc="99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Mary Musyoka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948121" y="8763416"/>
            <a:ext cx="5121776" cy="445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00"/>
              </a:lnSpc>
              <a:spcBef>
                <a:spcPct val="0"/>
              </a:spcBef>
            </a:pPr>
            <a:r>
              <a:rPr lang="en-US" sz="3300" spc="99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John Kul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2144356" y="8692868"/>
            <a:ext cx="5121776" cy="445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00"/>
              </a:lnSpc>
              <a:spcBef>
                <a:spcPct val="0"/>
              </a:spcBef>
            </a:pPr>
            <a:r>
              <a:rPr lang="en-US" sz="3300" spc="99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Norah Oluoch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r="-55"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3" name="Freeform 3"/>
          <p:cNvSpPr/>
          <p:nvPr/>
        </p:nvSpPr>
        <p:spPr>
          <a:xfrm>
            <a:off x="152400" y="0"/>
            <a:ext cx="2541873" cy="2541873"/>
          </a:xfrm>
          <a:custGeom>
            <a:avLst/>
            <a:gdLst/>
            <a:ahLst/>
            <a:cxnLst/>
            <a:rect l="l" t="t" r="r" b="b"/>
            <a:pathLst>
              <a:path w="2541873" h="2541873">
                <a:moveTo>
                  <a:pt x="0" y="0"/>
                </a:moveTo>
                <a:lnTo>
                  <a:pt x="2541873" y="0"/>
                </a:lnTo>
                <a:lnTo>
                  <a:pt x="2541873" y="2541873"/>
                </a:lnTo>
                <a:lnTo>
                  <a:pt x="0" y="25418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4" name="Freeform 4"/>
          <p:cNvSpPr/>
          <p:nvPr/>
        </p:nvSpPr>
        <p:spPr>
          <a:xfrm>
            <a:off x="14265776" y="6567240"/>
            <a:ext cx="3553808" cy="3553808"/>
          </a:xfrm>
          <a:custGeom>
            <a:avLst/>
            <a:gdLst/>
            <a:ahLst/>
            <a:cxnLst/>
            <a:rect l="l" t="t" r="r" b="b"/>
            <a:pathLst>
              <a:path w="3553808" h="3553808">
                <a:moveTo>
                  <a:pt x="0" y="0"/>
                </a:moveTo>
                <a:lnTo>
                  <a:pt x="3553808" y="0"/>
                </a:lnTo>
                <a:lnTo>
                  <a:pt x="3553808" y="3553808"/>
                </a:lnTo>
                <a:lnTo>
                  <a:pt x="0" y="35538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5" name="Freeform 5"/>
          <p:cNvSpPr/>
          <p:nvPr/>
        </p:nvSpPr>
        <p:spPr>
          <a:xfrm>
            <a:off x="-84637" y="9558723"/>
            <a:ext cx="4317876" cy="712969"/>
          </a:xfrm>
          <a:custGeom>
            <a:avLst/>
            <a:gdLst/>
            <a:ahLst/>
            <a:cxnLst/>
            <a:rect l="l" t="t" r="r" b="b"/>
            <a:pathLst>
              <a:path w="4754711" h="907718">
                <a:moveTo>
                  <a:pt x="0" y="0"/>
                </a:moveTo>
                <a:lnTo>
                  <a:pt x="4754711" y="0"/>
                </a:lnTo>
                <a:lnTo>
                  <a:pt x="4754711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sp>
        <p:nvSpPr>
          <p:cNvPr id="6" name="TextBox 6"/>
          <p:cNvSpPr txBox="1"/>
          <p:nvPr/>
        </p:nvSpPr>
        <p:spPr>
          <a:xfrm>
            <a:off x="1544282" y="347209"/>
            <a:ext cx="13341331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7200"/>
              </a:lnSpc>
              <a:spcBef>
                <a:spcPct val="0"/>
              </a:spcBef>
            </a:pPr>
            <a:r>
              <a:rPr lang="en-US" sz="9000">
                <a:solidFill>
                  <a:srgbClr val="1867BE"/>
                </a:solidFill>
                <a:latin typeface="Cranberry"/>
                <a:ea typeface="Cranberry"/>
                <a:cs typeface="Cranberry"/>
                <a:sym typeface="Cranberry"/>
              </a:rPr>
              <a:t>AREA OF INTERVENTION</a:t>
            </a:r>
          </a:p>
        </p:txBody>
      </p:sp>
      <p:sp>
        <p:nvSpPr>
          <p:cNvPr id="7" name="Freeform 7"/>
          <p:cNvSpPr/>
          <p:nvPr/>
        </p:nvSpPr>
        <p:spPr>
          <a:xfrm>
            <a:off x="14478000" y="27328"/>
            <a:ext cx="3823953" cy="685641"/>
          </a:xfrm>
          <a:custGeom>
            <a:avLst/>
            <a:gdLst/>
            <a:ahLst/>
            <a:cxnLst/>
            <a:rect l="l" t="t" r="r" b="b"/>
            <a:pathLst>
              <a:path w="4754711" h="907718">
                <a:moveTo>
                  <a:pt x="0" y="0"/>
                </a:moveTo>
                <a:lnTo>
                  <a:pt x="4754710" y="0"/>
                </a:lnTo>
                <a:lnTo>
                  <a:pt x="4754710" y="907717"/>
                </a:lnTo>
                <a:lnTo>
                  <a:pt x="0" y="9077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sp>
        <p:nvSpPr>
          <p:cNvPr id="8" name="Freeform 8"/>
          <p:cNvSpPr/>
          <p:nvPr/>
        </p:nvSpPr>
        <p:spPr>
          <a:xfrm>
            <a:off x="-13953" y="27328"/>
            <a:ext cx="2722179" cy="2722179"/>
          </a:xfrm>
          <a:custGeom>
            <a:avLst/>
            <a:gdLst/>
            <a:ahLst/>
            <a:cxnLst/>
            <a:rect l="l" t="t" r="r" b="b"/>
            <a:pathLst>
              <a:path w="2722179" h="2722179">
                <a:moveTo>
                  <a:pt x="0" y="0"/>
                </a:moveTo>
                <a:lnTo>
                  <a:pt x="2722179" y="0"/>
                </a:lnTo>
                <a:lnTo>
                  <a:pt x="2722179" y="2722179"/>
                </a:lnTo>
                <a:lnTo>
                  <a:pt x="0" y="27221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sp>
        <p:nvSpPr>
          <p:cNvPr id="9" name="Freeform 9"/>
          <p:cNvSpPr/>
          <p:nvPr/>
        </p:nvSpPr>
        <p:spPr>
          <a:xfrm flipH="1" flipV="1">
            <a:off x="15481238" y="7518891"/>
            <a:ext cx="2722179" cy="2722179"/>
          </a:xfrm>
          <a:custGeom>
            <a:avLst/>
            <a:gdLst/>
            <a:ahLst/>
            <a:cxnLst/>
            <a:rect l="l" t="t" r="r" b="b"/>
            <a:pathLst>
              <a:path w="2722179" h="2722179">
                <a:moveTo>
                  <a:pt x="2722180" y="2722179"/>
                </a:moveTo>
                <a:lnTo>
                  <a:pt x="0" y="2722179"/>
                </a:lnTo>
                <a:lnTo>
                  <a:pt x="0" y="0"/>
                </a:lnTo>
                <a:lnTo>
                  <a:pt x="2722180" y="0"/>
                </a:lnTo>
                <a:lnTo>
                  <a:pt x="2722180" y="272217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sp>
        <p:nvSpPr>
          <p:cNvPr id="10" name="Freeform 10"/>
          <p:cNvSpPr/>
          <p:nvPr/>
        </p:nvSpPr>
        <p:spPr>
          <a:xfrm>
            <a:off x="524455" y="1566409"/>
            <a:ext cx="10850076" cy="2978839"/>
          </a:xfrm>
          <a:custGeom>
            <a:avLst/>
            <a:gdLst/>
            <a:ahLst/>
            <a:cxnLst/>
            <a:rect l="l" t="t" r="r" b="b"/>
            <a:pathLst>
              <a:path w="10850076" h="2978839">
                <a:moveTo>
                  <a:pt x="0" y="0"/>
                </a:moveTo>
                <a:lnTo>
                  <a:pt x="10850076" y="0"/>
                </a:lnTo>
                <a:lnTo>
                  <a:pt x="10850076" y="2978839"/>
                </a:lnTo>
                <a:lnTo>
                  <a:pt x="0" y="297883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11" name="Freeform 11"/>
          <p:cNvSpPr/>
          <p:nvPr/>
        </p:nvSpPr>
        <p:spPr>
          <a:xfrm>
            <a:off x="341220" y="935045"/>
            <a:ext cx="1683883" cy="1599689"/>
          </a:xfrm>
          <a:custGeom>
            <a:avLst/>
            <a:gdLst/>
            <a:ahLst/>
            <a:cxnLst/>
            <a:rect l="l" t="t" r="r" b="b"/>
            <a:pathLst>
              <a:path w="1683883" h="1599689">
                <a:moveTo>
                  <a:pt x="0" y="0"/>
                </a:moveTo>
                <a:lnTo>
                  <a:pt x="1683883" y="0"/>
                </a:lnTo>
                <a:lnTo>
                  <a:pt x="1683883" y="1599689"/>
                </a:lnTo>
                <a:lnTo>
                  <a:pt x="0" y="159968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12" name="Freeform 12"/>
          <p:cNvSpPr/>
          <p:nvPr/>
        </p:nvSpPr>
        <p:spPr>
          <a:xfrm>
            <a:off x="3078107" y="5680556"/>
            <a:ext cx="15125311" cy="4152585"/>
          </a:xfrm>
          <a:custGeom>
            <a:avLst/>
            <a:gdLst/>
            <a:ahLst/>
            <a:cxnLst/>
            <a:rect l="l" t="t" r="r" b="b"/>
            <a:pathLst>
              <a:path w="15125311" h="4152585">
                <a:moveTo>
                  <a:pt x="0" y="0"/>
                </a:moveTo>
                <a:lnTo>
                  <a:pt x="15125311" y="0"/>
                </a:lnTo>
                <a:lnTo>
                  <a:pt x="15125311" y="4152585"/>
                </a:lnTo>
                <a:lnTo>
                  <a:pt x="0" y="415258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13" name="Freeform 13"/>
          <p:cNvSpPr/>
          <p:nvPr/>
        </p:nvSpPr>
        <p:spPr>
          <a:xfrm>
            <a:off x="3078107" y="5239299"/>
            <a:ext cx="1471493" cy="1397919"/>
          </a:xfrm>
          <a:custGeom>
            <a:avLst/>
            <a:gdLst/>
            <a:ahLst/>
            <a:cxnLst/>
            <a:rect l="l" t="t" r="r" b="b"/>
            <a:pathLst>
              <a:path w="1471493" h="1397919">
                <a:moveTo>
                  <a:pt x="0" y="0"/>
                </a:moveTo>
                <a:lnTo>
                  <a:pt x="1471493" y="0"/>
                </a:lnTo>
                <a:lnTo>
                  <a:pt x="1471493" y="1397919"/>
                </a:lnTo>
                <a:lnTo>
                  <a:pt x="0" y="139791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sp>
        <p:nvSpPr>
          <p:cNvPr id="14" name="Freeform 14"/>
          <p:cNvSpPr/>
          <p:nvPr/>
        </p:nvSpPr>
        <p:spPr>
          <a:xfrm>
            <a:off x="11374531" y="1228641"/>
            <a:ext cx="6828887" cy="4451916"/>
          </a:xfrm>
          <a:custGeom>
            <a:avLst/>
            <a:gdLst/>
            <a:ahLst/>
            <a:cxnLst/>
            <a:rect l="l" t="t" r="r" b="b"/>
            <a:pathLst>
              <a:path w="6635611" h="4114147">
                <a:moveTo>
                  <a:pt x="0" y="0"/>
                </a:moveTo>
                <a:lnTo>
                  <a:pt x="6635611" y="0"/>
                </a:lnTo>
                <a:lnTo>
                  <a:pt x="6635611" y="4114147"/>
                </a:lnTo>
                <a:lnTo>
                  <a:pt x="0" y="411414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7317" r="-7317"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15" name="TextBox 15"/>
          <p:cNvSpPr txBox="1"/>
          <p:nvPr/>
        </p:nvSpPr>
        <p:spPr>
          <a:xfrm>
            <a:off x="2025103" y="2024024"/>
            <a:ext cx="8615659" cy="2318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62"/>
              </a:lnSpc>
            </a:pPr>
            <a:r>
              <a:rPr lang="en-US" sz="5762" spc="172" dirty="0">
                <a:solidFill>
                  <a:srgbClr val="1867BE"/>
                </a:solidFill>
                <a:latin typeface="Cranberry"/>
                <a:ea typeface="Cranberry"/>
                <a:cs typeface="Cranberry"/>
                <a:sym typeface="Cranberry"/>
              </a:rPr>
              <a:t>CUSTOMER COMPLAINTS CLASSIFICATION</a:t>
            </a:r>
          </a:p>
          <a:p>
            <a:pPr marL="0" lvl="0" indent="0" algn="l">
              <a:lnSpc>
                <a:spcPts val="5762"/>
              </a:lnSpc>
              <a:spcBef>
                <a:spcPct val="0"/>
              </a:spcBef>
            </a:pPr>
            <a:endParaRPr lang="en-US" sz="5762" spc="172" dirty="0">
              <a:solidFill>
                <a:srgbClr val="1867BE"/>
              </a:solidFill>
              <a:latin typeface="Cranberry"/>
              <a:ea typeface="Cranberry"/>
              <a:cs typeface="Cranberry"/>
              <a:sym typeface="Cranberry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406059" y="5974150"/>
            <a:ext cx="13237076" cy="3599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7"/>
              </a:lnSpc>
            </a:pPr>
            <a:r>
              <a:rPr lang="en-US" sz="4757" spc="142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This project leverages Natural Language Processing (NLP) to streamline customer complaint classification, aiming to reduce the time and complexity customers face when submitting complaints.</a:t>
            </a:r>
          </a:p>
          <a:p>
            <a:pPr marL="0" lvl="0" indent="0" algn="l">
              <a:lnSpc>
                <a:spcPts val="4757"/>
              </a:lnSpc>
              <a:spcBef>
                <a:spcPct val="0"/>
              </a:spcBef>
            </a:pPr>
            <a:endParaRPr lang="en-US" sz="4757" spc="142">
              <a:solidFill>
                <a:srgbClr val="000000"/>
              </a:solidFill>
              <a:latin typeface="Hero Bold"/>
              <a:ea typeface="Hero Bold"/>
              <a:cs typeface="Hero Bold"/>
              <a:sym typeface="Hero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0462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r="-55"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5083745" cy="5083745"/>
          </a:xfrm>
          <a:custGeom>
            <a:avLst/>
            <a:gdLst/>
            <a:ahLst/>
            <a:cxnLst/>
            <a:rect l="l" t="t" r="r" b="b"/>
            <a:pathLst>
              <a:path w="5083745" h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4" name="Freeform 4"/>
          <p:cNvSpPr/>
          <p:nvPr/>
        </p:nvSpPr>
        <p:spPr>
          <a:xfrm>
            <a:off x="13204255" y="5203255"/>
            <a:ext cx="5083745" cy="5083745"/>
          </a:xfrm>
          <a:custGeom>
            <a:avLst/>
            <a:gdLst/>
            <a:ahLst/>
            <a:cxnLst/>
            <a:rect l="l" t="t" r="r" b="b"/>
            <a:pathLst>
              <a:path w="5083745" h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5" name="TextBox 5"/>
          <p:cNvSpPr txBox="1"/>
          <p:nvPr/>
        </p:nvSpPr>
        <p:spPr>
          <a:xfrm>
            <a:off x="1644869" y="141890"/>
            <a:ext cx="13341331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7200"/>
              </a:lnSpc>
              <a:spcBef>
                <a:spcPct val="0"/>
              </a:spcBef>
            </a:pPr>
            <a:r>
              <a:rPr lang="en-US" sz="9000">
                <a:solidFill>
                  <a:srgbClr val="1867BE"/>
                </a:solidFill>
                <a:latin typeface="Cranberry"/>
                <a:ea typeface="Cranberry"/>
                <a:cs typeface="Cranberry"/>
                <a:sym typeface="Cranberry"/>
              </a:rPr>
              <a:t>EXECUTIVE SUMMARY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450037" y="1361090"/>
            <a:ext cx="17205050" cy="7625651"/>
            <a:chOff x="0" y="0"/>
            <a:chExt cx="4531371" cy="200840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531371" cy="2008402"/>
            </a:xfrm>
            <a:custGeom>
              <a:avLst/>
              <a:gdLst/>
              <a:ahLst/>
              <a:cxnLst/>
              <a:rect l="l" t="t" r="r" b="b"/>
              <a:pathLst>
                <a:path w="4531371" h="2008402">
                  <a:moveTo>
                    <a:pt x="22949" y="0"/>
                  </a:moveTo>
                  <a:lnTo>
                    <a:pt x="4508422" y="0"/>
                  </a:lnTo>
                  <a:cubicBezTo>
                    <a:pt x="4521097" y="0"/>
                    <a:pt x="4531371" y="10275"/>
                    <a:pt x="4531371" y="22949"/>
                  </a:cubicBezTo>
                  <a:lnTo>
                    <a:pt x="4531371" y="1985453"/>
                  </a:lnTo>
                  <a:cubicBezTo>
                    <a:pt x="4531371" y="1991539"/>
                    <a:pt x="4528953" y="1997377"/>
                    <a:pt x="4524649" y="2001681"/>
                  </a:cubicBezTo>
                  <a:cubicBezTo>
                    <a:pt x="4520346" y="2005984"/>
                    <a:pt x="4514509" y="2008402"/>
                    <a:pt x="4508422" y="2008402"/>
                  </a:cubicBezTo>
                  <a:lnTo>
                    <a:pt x="22949" y="2008402"/>
                  </a:lnTo>
                  <a:cubicBezTo>
                    <a:pt x="16863" y="2008402"/>
                    <a:pt x="11025" y="2005984"/>
                    <a:pt x="6722" y="2001681"/>
                  </a:cubicBezTo>
                  <a:cubicBezTo>
                    <a:pt x="2418" y="1997377"/>
                    <a:pt x="0" y="1991539"/>
                    <a:pt x="0" y="1985453"/>
                  </a:cubicBezTo>
                  <a:lnTo>
                    <a:pt x="0" y="22949"/>
                  </a:lnTo>
                  <a:cubicBezTo>
                    <a:pt x="0" y="16863"/>
                    <a:pt x="2418" y="11025"/>
                    <a:pt x="6722" y="6722"/>
                  </a:cubicBezTo>
                  <a:cubicBezTo>
                    <a:pt x="11025" y="2418"/>
                    <a:pt x="16863" y="0"/>
                    <a:pt x="22949" y="0"/>
                  </a:cubicBezTo>
                  <a:close/>
                </a:path>
              </a:pathLst>
            </a:custGeom>
            <a:solidFill>
              <a:srgbClr val="FCDC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531371" cy="20465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632913" y="1549350"/>
            <a:ext cx="17022174" cy="70928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068"/>
              </a:lnSpc>
            </a:pPr>
            <a:r>
              <a:rPr lang="en-US" sz="3698" spc="110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The project leverages on Natural Language Processing (NLP) to streamline customer complaint classification, reducing the time and complexity of logging complaints. By implementing a BERT-based model with an intuitive user interface, the solution categorizes complaints automatically, achieving strong performance metrics: a Macro F1-score of 0.85, Weighted F1-score of 0.89, and 89% accuracy. The deployed system, hosted on Hugging Face with a </a:t>
            </a:r>
            <a:r>
              <a:rPr lang="en-US" sz="3698" spc="110" dirty="0" err="1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Streamlit</a:t>
            </a:r>
            <a:r>
              <a:rPr lang="en-US" sz="3698" spc="110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 UI, allows users to input their complaint text and receive immediate classification and notifications via </a:t>
            </a:r>
            <a:r>
              <a:rPr lang="en-US" sz="3698" spc="110" dirty="0" err="1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Africastalking's</a:t>
            </a:r>
            <a:r>
              <a:rPr lang="en-US" sz="3698" spc="110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 SMS service. Future enhancements include integrating a feedback loop for continuous improvement, optimizing for specific complaint categories, and expanding notification channels to further enhance accuracy, adaptability, and customer experience.</a:t>
            </a:r>
          </a:p>
        </p:txBody>
      </p:sp>
      <p:sp>
        <p:nvSpPr>
          <p:cNvPr id="10" name="Freeform 10"/>
          <p:cNvSpPr/>
          <p:nvPr/>
        </p:nvSpPr>
        <p:spPr>
          <a:xfrm>
            <a:off x="0" y="9592770"/>
            <a:ext cx="4754711" cy="907718"/>
          </a:xfrm>
          <a:custGeom>
            <a:avLst/>
            <a:gdLst/>
            <a:ahLst/>
            <a:cxnLst/>
            <a:rect l="l" t="t" r="r" b="b"/>
            <a:pathLst>
              <a:path w="4754711" h="907718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 dirty="0"/>
          </a:p>
        </p:txBody>
      </p:sp>
      <p:sp>
        <p:nvSpPr>
          <p:cNvPr id="11" name="Freeform 11"/>
          <p:cNvSpPr/>
          <p:nvPr/>
        </p:nvSpPr>
        <p:spPr>
          <a:xfrm>
            <a:off x="13827768" y="0"/>
            <a:ext cx="4754711" cy="907718"/>
          </a:xfrm>
          <a:custGeom>
            <a:avLst/>
            <a:gdLst/>
            <a:ahLst/>
            <a:cxnLst/>
            <a:rect l="l" t="t" r="r" b="b"/>
            <a:pathLst>
              <a:path w="4754711" h="907718">
                <a:moveTo>
                  <a:pt x="0" y="0"/>
                </a:moveTo>
                <a:lnTo>
                  <a:pt x="4754711" y="0"/>
                </a:lnTo>
                <a:lnTo>
                  <a:pt x="4754711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sp>
        <p:nvSpPr>
          <p:cNvPr id="12" name="Freeform 12"/>
          <p:cNvSpPr/>
          <p:nvPr/>
        </p:nvSpPr>
        <p:spPr>
          <a:xfrm>
            <a:off x="0" y="0"/>
            <a:ext cx="2722179" cy="2722179"/>
          </a:xfrm>
          <a:custGeom>
            <a:avLst/>
            <a:gdLst/>
            <a:ahLst/>
            <a:cxnLst/>
            <a:rect l="l" t="t" r="r" b="b"/>
            <a:pathLst>
              <a:path w="2722179" h="2722179">
                <a:moveTo>
                  <a:pt x="0" y="0"/>
                </a:moveTo>
                <a:lnTo>
                  <a:pt x="2722179" y="0"/>
                </a:lnTo>
                <a:lnTo>
                  <a:pt x="2722179" y="2722179"/>
                </a:lnTo>
                <a:lnTo>
                  <a:pt x="0" y="27221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13" name="Freeform 13"/>
          <p:cNvSpPr/>
          <p:nvPr/>
        </p:nvSpPr>
        <p:spPr>
          <a:xfrm flipH="1" flipV="1">
            <a:off x="15570616" y="7617133"/>
            <a:ext cx="2722179" cy="2722179"/>
          </a:xfrm>
          <a:custGeom>
            <a:avLst/>
            <a:gdLst/>
            <a:ahLst/>
            <a:cxnLst/>
            <a:rect l="l" t="t" r="r" b="b"/>
            <a:pathLst>
              <a:path w="2722179" h="2722179">
                <a:moveTo>
                  <a:pt x="2722179" y="2722179"/>
                </a:moveTo>
                <a:lnTo>
                  <a:pt x="0" y="2722179"/>
                </a:lnTo>
                <a:lnTo>
                  <a:pt x="0" y="0"/>
                </a:lnTo>
                <a:lnTo>
                  <a:pt x="2722179" y="0"/>
                </a:lnTo>
                <a:lnTo>
                  <a:pt x="2722179" y="272217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r="-55"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3" name="Freeform 3"/>
          <p:cNvSpPr/>
          <p:nvPr/>
        </p:nvSpPr>
        <p:spPr>
          <a:xfrm>
            <a:off x="-93391" y="9662692"/>
            <a:ext cx="4467814" cy="704928"/>
          </a:xfrm>
          <a:custGeom>
            <a:avLst/>
            <a:gdLst/>
            <a:ahLst/>
            <a:cxnLst/>
            <a:rect l="l" t="t" r="r" b="b"/>
            <a:pathLst>
              <a:path w="4754711" h="907718">
                <a:moveTo>
                  <a:pt x="0" y="0"/>
                </a:moveTo>
                <a:lnTo>
                  <a:pt x="4754711" y="0"/>
                </a:lnTo>
                <a:lnTo>
                  <a:pt x="4754711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sp>
        <p:nvSpPr>
          <p:cNvPr id="4" name="TextBox 4"/>
          <p:cNvSpPr txBox="1"/>
          <p:nvPr/>
        </p:nvSpPr>
        <p:spPr>
          <a:xfrm>
            <a:off x="708514" y="802422"/>
            <a:ext cx="15529608" cy="1025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6133"/>
              </a:lnSpc>
              <a:spcBef>
                <a:spcPct val="0"/>
              </a:spcBef>
            </a:pPr>
            <a:r>
              <a:rPr lang="en-US" sz="7667">
                <a:solidFill>
                  <a:srgbClr val="1867BE"/>
                </a:solidFill>
                <a:latin typeface="Cranberry"/>
                <a:ea typeface="Cranberry"/>
                <a:cs typeface="Cranberry"/>
                <a:sym typeface="Cranberry"/>
              </a:rPr>
              <a:t>PROJECT GOALS &amp; OBJECTIVES</a:t>
            </a:r>
          </a:p>
        </p:txBody>
      </p:sp>
      <p:sp>
        <p:nvSpPr>
          <p:cNvPr id="5" name="Freeform 5"/>
          <p:cNvSpPr/>
          <p:nvPr/>
        </p:nvSpPr>
        <p:spPr>
          <a:xfrm>
            <a:off x="13950865" y="0"/>
            <a:ext cx="4337136" cy="617012"/>
          </a:xfrm>
          <a:custGeom>
            <a:avLst/>
            <a:gdLst/>
            <a:ahLst/>
            <a:cxnLst/>
            <a:rect l="l" t="t" r="r" b="b"/>
            <a:pathLst>
              <a:path w="4754711" h="907718">
                <a:moveTo>
                  <a:pt x="0" y="0"/>
                </a:moveTo>
                <a:lnTo>
                  <a:pt x="4754711" y="0"/>
                </a:lnTo>
                <a:lnTo>
                  <a:pt x="4754711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sp>
        <p:nvSpPr>
          <p:cNvPr id="6" name="Freeform 6"/>
          <p:cNvSpPr/>
          <p:nvPr/>
        </p:nvSpPr>
        <p:spPr>
          <a:xfrm>
            <a:off x="11052" y="-25374"/>
            <a:ext cx="2722179" cy="2722179"/>
          </a:xfrm>
          <a:custGeom>
            <a:avLst/>
            <a:gdLst/>
            <a:ahLst/>
            <a:cxnLst/>
            <a:rect l="l" t="t" r="r" b="b"/>
            <a:pathLst>
              <a:path w="2722179" h="2722179">
                <a:moveTo>
                  <a:pt x="0" y="0"/>
                </a:moveTo>
                <a:lnTo>
                  <a:pt x="2722180" y="0"/>
                </a:lnTo>
                <a:lnTo>
                  <a:pt x="2722180" y="2722179"/>
                </a:lnTo>
                <a:lnTo>
                  <a:pt x="0" y="27221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sp>
        <p:nvSpPr>
          <p:cNvPr id="7" name="Freeform 7"/>
          <p:cNvSpPr/>
          <p:nvPr/>
        </p:nvSpPr>
        <p:spPr>
          <a:xfrm flipH="1" flipV="1">
            <a:off x="15582025" y="7590195"/>
            <a:ext cx="2722179" cy="2722179"/>
          </a:xfrm>
          <a:custGeom>
            <a:avLst/>
            <a:gdLst/>
            <a:ahLst/>
            <a:cxnLst/>
            <a:rect l="l" t="t" r="r" b="b"/>
            <a:pathLst>
              <a:path w="2722179" h="2722179">
                <a:moveTo>
                  <a:pt x="2722179" y="2722179"/>
                </a:moveTo>
                <a:lnTo>
                  <a:pt x="0" y="2722179"/>
                </a:lnTo>
                <a:lnTo>
                  <a:pt x="0" y="0"/>
                </a:lnTo>
                <a:lnTo>
                  <a:pt x="2722179" y="0"/>
                </a:lnTo>
                <a:lnTo>
                  <a:pt x="2722179" y="272217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grpSp>
        <p:nvGrpSpPr>
          <p:cNvPr id="8" name="Group 8"/>
          <p:cNvGrpSpPr/>
          <p:nvPr/>
        </p:nvGrpSpPr>
        <p:grpSpPr>
          <a:xfrm>
            <a:off x="6423343" y="2009531"/>
            <a:ext cx="4718843" cy="2735669"/>
            <a:chOff x="0" y="0"/>
            <a:chExt cx="1500952" cy="87015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00952" cy="870151"/>
            </a:xfrm>
            <a:custGeom>
              <a:avLst/>
              <a:gdLst/>
              <a:ahLst/>
              <a:cxnLst/>
              <a:rect l="l" t="t" r="r" b="b"/>
              <a:pathLst>
                <a:path w="1500952" h="870151">
                  <a:moveTo>
                    <a:pt x="83673" y="0"/>
                  </a:moveTo>
                  <a:lnTo>
                    <a:pt x="1417279" y="0"/>
                  </a:lnTo>
                  <a:cubicBezTo>
                    <a:pt x="1463490" y="0"/>
                    <a:pt x="1500952" y="37462"/>
                    <a:pt x="1500952" y="83673"/>
                  </a:cubicBezTo>
                  <a:lnTo>
                    <a:pt x="1500952" y="786479"/>
                  </a:lnTo>
                  <a:cubicBezTo>
                    <a:pt x="1500952" y="808670"/>
                    <a:pt x="1492136" y="829953"/>
                    <a:pt x="1476445" y="845644"/>
                  </a:cubicBezTo>
                  <a:cubicBezTo>
                    <a:pt x="1460753" y="861336"/>
                    <a:pt x="1439471" y="870151"/>
                    <a:pt x="1417279" y="870151"/>
                  </a:cubicBezTo>
                  <a:lnTo>
                    <a:pt x="83673" y="870151"/>
                  </a:lnTo>
                  <a:cubicBezTo>
                    <a:pt x="61481" y="870151"/>
                    <a:pt x="40199" y="861336"/>
                    <a:pt x="24507" y="845644"/>
                  </a:cubicBezTo>
                  <a:cubicBezTo>
                    <a:pt x="8815" y="829953"/>
                    <a:pt x="0" y="808670"/>
                    <a:pt x="0" y="786479"/>
                  </a:cubicBezTo>
                  <a:lnTo>
                    <a:pt x="0" y="83673"/>
                  </a:lnTo>
                  <a:cubicBezTo>
                    <a:pt x="0" y="61481"/>
                    <a:pt x="8815" y="40199"/>
                    <a:pt x="24507" y="24507"/>
                  </a:cubicBezTo>
                  <a:cubicBezTo>
                    <a:pt x="40199" y="8815"/>
                    <a:pt x="61481" y="0"/>
                    <a:pt x="83673" y="0"/>
                  </a:cubicBezTo>
                  <a:close/>
                </a:path>
              </a:pathLst>
            </a:custGeom>
            <a:solidFill>
              <a:srgbClr val="F6C6FA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500952" cy="9082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5944903" y="2053966"/>
            <a:ext cx="1394294" cy="1324579"/>
          </a:xfrm>
          <a:custGeom>
            <a:avLst/>
            <a:gdLst/>
            <a:ahLst/>
            <a:cxnLst/>
            <a:rect l="l" t="t" r="r" b="b"/>
            <a:pathLst>
              <a:path w="1394294" h="1324579">
                <a:moveTo>
                  <a:pt x="0" y="0"/>
                </a:moveTo>
                <a:lnTo>
                  <a:pt x="1394294" y="0"/>
                </a:lnTo>
                <a:lnTo>
                  <a:pt x="1394294" y="1324580"/>
                </a:lnTo>
                <a:lnTo>
                  <a:pt x="0" y="13245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12" name="TextBox 12"/>
          <p:cNvSpPr txBox="1"/>
          <p:nvPr/>
        </p:nvSpPr>
        <p:spPr>
          <a:xfrm>
            <a:off x="5948849" y="2533583"/>
            <a:ext cx="1319137" cy="535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175"/>
              </a:lnSpc>
              <a:spcBef>
                <a:spcPct val="0"/>
              </a:spcBef>
            </a:pPr>
            <a:r>
              <a:rPr lang="en-US" sz="3969" u="none" strike="noStrike">
                <a:solidFill>
                  <a:srgbClr val="FFFFFF"/>
                </a:solidFill>
                <a:latin typeface="Cranberry"/>
                <a:ea typeface="Cranberry"/>
                <a:cs typeface="Cranberry"/>
                <a:sym typeface="Cranberry"/>
              </a:rPr>
              <a:t>1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7227966" y="2009531"/>
            <a:ext cx="3914220" cy="2583048"/>
            <a:chOff x="0" y="0"/>
            <a:chExt cx="812800" cy="53637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536378"/>
            </a:xfrm>
            <a:custGeom>
              <a:avLst/>
              <a:gdLst/>
              <a:ahLst/>
              <a:cxnLst/>
              <a:rect l="l" t="t" r="r" b="b"/>
              <a:pathLst>
                <a:path w="812800" h="536378">
                  <a:moveTo>
                    <a:pt x="0" y="0"/>
                  </a:moveTo>
                  <a:lnTo>
                    <a:pt x="812800" y="0"/>
                  </a:lnTo>
                  <a:lnTo>
                    <a:pt x="812800" y="536378"/>
                  </a:lnTo>
                  <a:lnTo>
                    <a:pt x="0" y="536378"/>
                  </a:lnTo>
                  <a:close/>
                </a:path>
              </a:pathLst>
            </a:custGeom>
            <a:solidFill>
              <a:srgbClr val="FFF39B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12800" cy="5744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1835226" y="1885192"/>
            <a:ext cx="4691042" cy="2860008"/>
            <a:chOff x="0" y="0"/>
            <a:chExt cx="1500952" cy="91509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500952" cy="915092"/>
            </a:xfrm>
            <a:custGeom>
              <a:avLst/>
              <a:gdLst/>
              <a:ahLst/>
              <a:cxnLst/>
              <a:rect l="l" t="t" r="r" b="b"/>
              <a:pathLst>
                <a:path w="1500952" h="915092">
                  <a:moveTo>
                    <a:pt x="84168" y="0"/>
                  </a:moveTo>
                  <a:lnTo>
                    <a:pt x="1416783" y="0"/>
                  </a:lnTo>
                  <a:cubicBezTo>
                    <a:pt x="1463268" y="0"/>
                    <a:pt x="1500952" y="37684"/>
                    <a:pt x="1500952" y="84168"/>
                  </a:cubicBezTo>
                  <a:lnTo>
                    <a:pt x="1500952" y="830923"/>
                  </a:lnTo>
                  <a:cubicBezTo>
                    <a:pt x="1500952" y="877408"/>
                    <a:pt x="1463268" y="915092"/>
                    <a:pt x="1416783" y="915092"/>
                  </a:cubicBezTo>
                  <a:lnTo>
                    <a:pt x="84168" y="915092"/>
                  </a:lnTo>
                  <a:cubicBezTo>
                    <a:pt x="37684" y="915092"/>
                    <a:pt x="0" y="877408"/>
                    <a:pt x="0" y="830923"/>
                  </a:cubicBezTo>
                  <a:lnTo>
                    <a:pt x="0" y="84168"/>
                  </a:lnTo>
                  <a:cubicBezTo>
                    <a:pt x="0" y="37684"/>
                    <a:pt x="37684" y="0"/>
                    <a:pt x="84168" y="0"/>
                  </a:cubicBezTo>
                  <a:close/>
                </a:path>
              </a:pathLst>
            </a:custGeom>
            <a:solidFill>
              <a:srgbClr val="F6C6FA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500952" cy="9531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>
            <a:off x="11142186" y="2354499"/>
            <a:ext cx="1386080" cy="1316776"/>
          </a:xfrm>
          <a:custGeom>
            <a:avLst/>
            <a:gdLst/>
            <a:ahLst/>
            <a:cxnLst/>
            <a:rect l="l" t="t" r="r" b="b"/>
            <a:pathLst>
              <a:path w="1386080" h="1316776">
                <a:moveTo>
                  <a:pt x="0" y="0"/>
                </a:moveTo>
                <a:lnTo>
                  <a:pt x="1386080" y="0"/>
                </a:lnTo>
                <a:lnTo>
                  <a:pt x="1386080" y="1316776"/>
                </a:lnTo>
                <a:lnTo>
                  <a:pt x="0" y="131677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grpSp>
        <p:nvGrpSpPr>
          <p:cNvPr id="20" name="Group 20"/>
          <p:cNvGrpSpPr/>
          <p:nvPr/>
        </p:nvGrpSpPr>
        <p:grpSpPr>
          <a:xfrm>
            <a:off x="12635108" y="1885192"/>
            <a:ext cx="3891160" cy="2707386"/>
            <a:chOff x="0" y="0"/>
            <a:chExt cx="812800" cy="56552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565529"/>
            </a:xfrm>
            <a:custGeom>
              <a:avLst/>
              <a:gdLst/>
              <a:ahLst/>
              <a:cxnLst/>
              <a:rect l="l" t="t" r="r" b="b"/>
              <a:pathLst>
                <a:path w="812800" h="565529">
                  <a:moveTo>
                    <a:pt x="0" y="0"/>
                  </a:moveTo>
                  <a:lnTo>
                    <a:pt x="812800" y="0"/>
                  </a:lnTo>
                  <a:lnTo>
                    <a:pt x="812800" y="565529"/>
                  </a:lnTo>
                  <a:lnTo>
                    <a:pt x="0" y="565529"/>
                  </a:lnTo>
                  <a:close/>
                </a:path>
              </a:pathLst>
            </a:custGeom>
            <a:solidFill>
              <a:srgbClr val="FFF39B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812800" cy="6036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952098" y="6695511"/>
            <a:ext cx="4746048" cy="2751441"/>
            <a:chOff x="0" y="0"/>
            <a:chExt cx="1500952" cy="87015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500952" cy="870151"/>
            </a:xfrm>
            <a:custGeom>
              <a:avLst/>
              <a:gdLst/>
              <a:ahLst/>
              <a:cxnLst/>
              <a:rect l="l" t="t" r="r" b="b"/>
              <a:pathLst>
                <a:path w="1500952" h="870151">
                  <a:moveTo>
                    <a:pt x="83193" y="0"/>
                  </a:moveTo>
                  <a:lnTo>
                    <a:pt x="1417759" y="0"/>
                  </a:lnTo>
                  <a:cubicBezTo>
                    <a:pt x="1463705" y="0"/>
                    <a:pt x="1500952" y="37247"/>
                    <a:pt x="1500952" y="83193"/>
                  </a:cubicBezTo>
                  <a:lnTo>
                    <a:pt x="1500952" y="786958"/>
                  </a:lnTo>
                  <a:cubicBezTo>
                    <a:pt x="1500952" y="832905"/>
                    <a:pt x="1463705" y="870151"/>
                    <a:pt x="1417759" y="870151"/>
                  </a:cubicBezTo>
                  <a:lnTo>
                    <a:pt x="83193" y="870151"/>
                  </a:lnTo>
                  <a:cubicBezTo>
                    <a:pt x="37247" y="870151"/>
                    <a:pt x="0" y="832905"/>
                    <a:pt x="0" y="786958"/>
                  </a:cubicBezTo>
                  <a:lnTo>
                    <a:pt x="0" y="83193"/>
                  </a:lnTo>
                  <a:cubicBezTo>
                    <a:pt x="0" y="37247"/>
                    <a:pt x="37247" y="0"/>
                    <a:pt x="83193" y="0"/>
                  </a:cubicBezTo>
                  <a:close/>
                </a:path>
              </a:pathLst>
            </a:custGeom>
            <a:solidFill>
              <a:srgbClr val="F6C6FA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500952" cy="9082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>
            <a:off x="1470899" y="6740203"/>
            <a:ext cx="1402333" cy="1332216"/>
          </a:xfrm>
          <a:custGeom>
            <a:avLst/>
            <a:gdLst/>
            <a:ahLst/>
            <a:cxnLst/>
            <a:rect l="l" t="t" r="r" b="b"/>
            <a:pathLst>
              <a:path w="1402333" h="1332216">
                <a:moveTo>
                  <a:pt x="0" y="0"/>
                </a:moveTo>
                <a:lnTo>
                  <a:pt x="1402333" y="0"/>
                </a:lnTo>
                <a:lnTo>
                  <a:pt x="1402333" y="1332216"/>
                </a:lnTo>
                <a:lnTo>
                  <a:pt x="0" y="13322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27" name="TextBox 27"/>
          <p:cNvSpPr txBox="1"/>
          <p:nvPr/>
        </p:nvSpPr>
        <p:spPr>
          <a:xfrm>
            <a:off x="1474867" y="7222200"/>
            <a:ext cx="1326742" cy="539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194"/>
              </a:lnSpc>
              <a:spcBef>
                <a:spcPct val="0"/>
              </a:spcBef>
            </a:pPr>
            <a:r>
              <a:rPr lang="en-US" sz="3992" u="none" strike="noStrike">
                <a:solidFill>
                  <a:srgbClr val="FFFFFF"/>
                </a:solidFill>
                <a:latin typeface="Cranberry"/>
                <a:ea typeface="Cranberry"/>
                <a:cs typeface="Cranberry"/>
                <a:sym typeface="Cranberry"/>
              </a:rPr>
              <a:t>1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2761359" y="6695511"/>
            <a:ext cx="3936787" cy="2597939"/>
            <a:chOff x="0" y="0"/>
            <a:chExt cx="812800" cy="536378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536378"/>
            </a:xfrm>
            <a:custGeom>
              <a:avLst/>
              <a:gdLst/>
              <a:ahLst/>
              <a:cxnLst/>
              <a:rect l="l" t="t" r="r" b="b"/>
              <a:pathLst>
                <a:path w="812800" h="536378">
                  <a:moveTo>
                    <a:pt x="0" y="0"/>
                  </a:moveTo>
                  <a:lnTo>
                    <a:pt x="812800" y="0"/>
                  </a:lnTo>
                  <a:lnTo>
                    <a:pt x="812800" y="536378"/>
                  </a:lnTo>
                  <a:lnTo>
                    <a:pt x="0" y="536378"/>
                  </a:lnTo>
                  <a:close/>
                </a:path>
              </a:pathLst>
            </a:custGeom>
            <a:solidFill>
              <a:srgbClr val="FFF39B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812800" cy="5744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7395181" y="6570456"/>
            <a:ext cx="4718088" cy="2876497"/>
            <a:chOff x="0" y="0"/>
            <a:chExt cx="1500952" cy="915092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500952" cy="915092"/>
            </a:xfrm>
            <a:custGeom>
              <a:avLst/>
              <a:gdLst/>
              <a:ahLst/>
              <a:cxnLst/>
              <a:rect l="l" t="t" r="r" b="b"/>
              <a:pathLst>
                <a:path w="1500952" h="915092">
                  <a:moveTo>
                    <a:pt x="83686" y="0"/>
                  </a:moveTo>
                  <a:lnTo>
                    <a:pt x="1417266" y="0"/>
                  </a:lnTo>
                  <a:cubicBezTo>
                    <a:pt x="1463484" y="0"/>
                    <a:pt x="1500952" y="37468"/>
                    <a:pt x="1500952" y="83686"/>
                  </a:cubicBezTo>
                  <a:lnTo>
                    <a:pt x="1500952" y="831406"/>
                  </a:lnTo>
                  <a:cubicBezTo>
                    <a:pt x="1500952" y="877624"/>
                    <a:pt x="1463484" y="915092"/>
                    <a:pt x="1417266" y="915092"/>
                  </a:cubicBezTo>
                  <a:lnTo>
                    <a:pt x="83686" y="915092"/>
                  </a:lnTo>
                  <a:cubicBezTo>
                    <a:pt x="37468" y="915092"/>
                    <a:pt x="0" y="877624"/>
                    <a:pt x="0" y="831406"/>
                  </a:cubicBezTo>
                  <a:lnTo>
                    <a:pt x="0" y="83686"/>
                  </a:lnTo>
                  <a:cubicBezTo>
                    <a:pt x="0" y="37468"/>
                    <a:pt x="37468" y="0"/>
                    <a:pt x="83686" y="0"/>
                  </a:cubicBezTo>
                  <a:close/>
                </a:path>
              </a:pathLst>
            </a:custGeom>
            <a:solidFill>
              <a:srgbClr val="F6C6FA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1500952" cy="9531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4" name="Freeform 34"/>
          <p:cNvSpPr/>
          <p:nvPr/>
        </p:nvSpPr>
        <p:spPr>
          <a:xfrm>
            <a:off x="6698145" y="7042468"/>
            <a:ext cx="1394071" cy="1324368"/>
          </a:xfrm>
          <a:custGeom>
            <a:avLst/>
            <a:gdLst/>
            <a:ahLst/>
            <a:cxnLst/>
            <a:rect l="l" t="t" r="r" b="b"/>
            <a:pathLst>
              <a:path w="1394071" h="1324368">
                <a:moveTo>
                  <a:pt x="0" y="0"/>
                </a:moveTo>
                <a:lnTo>
                  <a:pt x="1394071" y="0"/>
                </a:lnTo>
                <a:lnTo>
                  <a:pt x="1394071" y="1324367"/>
                </a:lnTo>
                <a:lnTo>
                  <a:pt x="0" y="13243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grpSp>
        <p:nvGrpSpPr>
          <p:cNvPr id="35" name="Group 35"/>
          <p:cNvGrpSpPr/>
          <p:nvPr/>
        </p:nvGrpSpPr>
        <p:grpSpPr>
          <a:xfrm>
            <a:off x="8199675" y="6570456"/>
            <a:ext cx="3913594" cy="2722995"/>
            <a:chOff x="0" y="0"/>
            <a:chExt cx="812800" cy="565529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565529"/>
            </a:xfrm>
            <a:custGeom>
              <a:avLst/>
              <a:gdLst/>
              <a:ahLst/>
              <a:cxnLst/>
              <a:rect l="l" t="t" r="r" b="b"/>
              <a:pathLst>
                <a:path w="812800" h="565529">
                  <a:moveTo>
                    <a:pt x="0" y="0"/>
                  </a:moveTo>
                  <a:lnTo>
                    <a:pt x="812800" y="0"/>
                  </a:lnTo>
                  <a:lnTo>
                    <a:pt x="812800" y="565529"/>
                  </a:lnTo>
                  <a:lnTo>
                    <a:pt x="0" y="565529"/>
                  </a:lnTo>
                  <a:close/>
                </a:path>
              </a:pathLst>
            </a:custGeom>
            <a:solidFill>
              <a:srgbClr val="FFF39B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812800" cy="6036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8446414" y="6622420"/>
            <a:ext cx="3670822" cy="3081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66"/>
              </a:lnSpc>
            </a:pPr>
            <a:r>
              <a:rPr lang="en-US" sz="2787" spc="83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Enhance the customer complaint logging experience by streamlining the complaint submission process.</a:t>
            </a:r>
          </a:p>
          <a:p>
            <a:pPr marL="0" lvl="0" indent="0" algn="l">
              <a:lnSpc>
                <a:spcPts val="3066"/>
              </a:lnSpc>
            </a:pPr>
            <a:endParaRPr lang="en-US" sz="2787" spc="83">
              <a:solidFill>
                <a:srgbClr val="000000"/>
              </a:solidFill>
              <a:latin typeface="Hero Bold"/>
              <a:ea typeface="Hero Bold"/>
              <a:cs typeface="Hero Bold"/>
              <a:sym typeface="Hero Bold"/>
            </a:endParaRPr>
          </a:p>
        </p:txBody>
      </p:sp>
      <p:grpSp>
        <p:nvGrpSpPr>
          <p:cNvPr id="39" name="Group 39"/>
          <p:cNvGrpSpPr/>
          <p:nvPr/>
        </p:nvGrpSpPr>
        <p:grpSpPr>
          <a:xfrm>
            <a:off x="12851676" y="6402455"/>
            <a:ext cx="4718088" cy="3044497"/>
            <a:chOff x="0" y="0"/>
            <a:chExt cx="1500952" cy="968537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500952" cy="968537"/>
            </a:xfrm>
            <a:custGeom>
              <a:avLst/>
              <a:gdLst/>
              <a:ahLst/>
              <a:cxnLst/>
              <a:rect l="l" t="t" r="r" b="b"/>
              <a:pathLst>
                <a:path w="1500952" h="968537">
                  <a:moveTo>
                    <a:pt x="83686" y="0"/>
                  </a:moveTo>
                  <a:lnTo>
                    <a:pt x="1417266" y="0"/>
                  </a:lnTo>
                  <a:cubicBezTo>
                    <a:pt x="1463484" y="0"/>
                    <a:pt x="1500952" y="37468"/>
                    <a:pt x="1500952" y="83686"/>
                  </a:cubicBezTo>
                  <a:lnTo>
                    <a:pt x="1500952" y="884851"/>
                  </a:lnTo>
                  <a:cubicBezTo>
                    <a:pt x="1500952" y="931070"/>
                    <a:pt x="1463484" y="968537"/>
                    <a:pt x="1417266" y="968537"/>
                  </a:cubicBezTo>
                  <a:lnTo>
                    <a:pt x="83686" y="968537"/>
                  </a:lnTo>
                  <a:cubicBezTo>
                    <a:pt x="37468" y="968537"/>
                    <a:pt x="0" y="931070"/>
                    <a:pt x="0" y="884851"/>
                  </a:cubicBezTo>
                  <a:lnTo>
                    <a:pt x="0" y="83686"/>
                  </a:lnTo>
                  <a:cubicBezTo>
                    <a:pt x="0" y="37468"/>
                    <a:pt x="37468" y="0"/>
                    <a:pt x="83686" y="0"/>
                  </a:cubicBezTo>
                  <a:close/>
                </a:path>
              </a:pathLst>
            </a:custGeom>
            <a:solidFill>
              <a:srgbClr val="F6C6FA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0" y="-38100"/>
              <a:ext cx="1500952" cy="10066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2" name="Freeform 42"/>
          <p:cNvSpPr/>
          <p:nvPr/>
        </p:nvSpPr>
        <p:spPr>
          <a:xfrm>
            <a:off x="12154641" y="6874468"/>
            <a:ext cx="1394071" cy="1324368"/>
          </a:xfrm>
          <a:custGeom>
            <a:avLst/>
            <a:gdLst/>
            <a:ahLst/>
            <a:cxnLst/>
            <a:rect l="l" t="t" r="r" b="b"/>
            <a:pathLst>
              <a:path w="1394071" h="1324368">
                <a:moveTo>
                  <a:pt x="0" y="0"/>
                </a:moveTo>
                <a:lnTo>
                  <a:pt x="1394071" y="0"/>
                </a:lnTo>
                <a:lnTo>
                  <a:pt x="1394071" y="1324367"/>
                </a:lnTo>
                <a:lnTo>
                  <a:pt x="0" y="13243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grpSp>
        <p:nvGrpSpPr>
          <p:cNvPr id="43" name="Group 43"/>
          <p:cNvGrpSpPr/>
          <p:nvPr/>
        </p:nvGrpSpPr>
        <p:grpSpPr>
          <a:xfrm>
            <a:off x="13548712" y="6570456"/>
            <a:ext cx="4021052" cy="2691086"/>
            <a:chOff x="0" y="0"/>
            <a:chExt cx="774915" cy="518612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774915" cy="518612"/>
            </a:xfrm>
            <a:custGeom>
              <a:avLst/>
              <a:gdLst/>
              <a:ahLst/>
              <a:cxnLst/>
              <a:rect l="l" t="t" r="r" b="b"/>
              <a:pathLst>
                <a:path w="774915" h="518612">
                  <a:moveTo>
                    <a:pt x="0" y="0"/>
                  </a:moveTo>
                  <a:lnTo>
                    <a:pt x="774915" y="0"/>
                  </a:lnTo>
                  <a:lnTo>
                    <a:pt x="774915" y="518612"/>
                  </a:lnTo>
                  <a:lnTo>
                    <a:pt x="0" y="518612"/>
                  </a:lnTo>
                  <a:close/>
                </a:path>
              </a:pathLst>
            </a:custGeom>
            <a:solidFill>
              <a:srgbClr val="FFF39B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0" y="-38100"/>
              <a:ext cx="774915" cy="5567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6" name="TextBox 46"/>
          <p:cNvSpPr txBox="1"/>
          <p:nvPr/>
        </p:nvSpPr>
        <p:spPr>
          <a:xfrm>
            <a:off x="11142186" y="2792456"/>
            <a:ext cx="1367588" cy="548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292"/>
              </a:lnSpc>
              <a:spcBef>
                <a:spcPct val="0"/>
              </a:spcBef>
            </a:pPr>
            <a:r>
              <a:rPr lang="en-US" sz="4115">
                <a:solidFill>
                  <a:srgbClr val="FFFFFF"/>
                </a:solidFill>
                <a:latin typeface="Cranberry"/>
                <a:ea typeface="Cranberry"/>
                <a:cs typeface="Cranberry"/>
                <a:sym typeface="Cranberry"/>
              </a:rPr>
              <a:t>2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7468001" y="2239433"/>
            <a:ext cx="3381556" cy="2464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58"/>
              </a:lnSpc>
            </a:pPr>
            <a:r>
              <a:rPr lang="en-US" sz="2507" spc="75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Minimize the time customers spend logging complaints by reducing the number of survey questions.</a:t>
            </a:r>
          </a:p>
          <a:p>
            <a:pPr marL="0" lvl="0" indent="0" algn="l">
              <a:lnSpc>
                <a:spcPts val="2758"/>
              </a:lnSpc>
            </a:pPr>
            <a:endParaRPr lang="en-US" sz="2507" spc="75">
              <a:solidFill>
                <a:srgbClr val="000000"/>
              </a:solidFill>
              <a:latin typeface="Hero Bold"/>
              <a:ea typeface="Hero Bold"/>
              <a:cs typeface="Hero Bold"/>
              <a:sym typeface="Hero Bold"/>
            </a:endParaRPr>
          </a:p>
        </p:txBody>
      </p:sp>
      <p:sp>
        <p:nvSpPr>
          <p:cNvPr id="48" name="TextBox 48"/>
          <p:cNvSpPr txBox="1"/>
          <p:nvPr/>
        </p:nvSpPr>
        <p:spPr>
          <a:xfrm>
            <a:off x="12876488" y="2113852"/>
            <a:ext cx="3361634" cy="2798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41"/>
              </a:lnSpc>
            </a:pPr>
            <a:r>
              <a:rPr lang="en-US" sz="2492" spc="74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Create a simple user-friendly platform that allows customers to quickly submit their complaints or feedback.</a:t>
            </a:r>
          </a:p>
          <a:p>
            <a:pPr marL="0" lvl="0" indent="0" algn="l">
              <a:lnSpc>
                <a:spcPts val="2741"/>
              </a:lnSpc>
            </a:pPr>
            <a:endParaRPr lang="en-US" sz="2492" spc="74">
              <a:solidFill>
                <a:srgbClr val="000000"/>
              </a:solidFill>
              <a:latin typeface="Hero Bold"/>
              <a:ea typeface="Hero Bold"/>
              <a:cs typeface="Hero Bold"/>
              <a:sym typeface="Hero Bold"/>
            </a:endParaRPr>
          </a:p>
        </p:txBody>
      </p:sp>
      <p:sp>
        <p:nvSpPr>
          <p:cNvPr id="49" name="TextBox 49"/>
          <p:cNvSpPr txBox="1"/>
          <p:nvPr/>
        </p:nvSpPr>
        <p:spPr>
          <a:xfrm>
            <a:off x="6698145" y="7482511"/>
            <a:ext cx="1375472" cy="552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311"/>
              </a:lnSpc>
              <a:spcBef>
                <a:spcPct val="0"/>
              </a:spcBef>
            </a:pPr>
            <a:r>
              <a:rPr lang="en-US" sz="4139">
                <a:solidFill>
                  <a:srgbClr val="FFFFFF"/>
                </a:solidFill>
                <a:latin typeface="Cranberry"/>
                <a:ea typeface="Cranberry"/>
                <a:cs typeface="Cranberry"/>
                <a:sym typeface="Cranberry"/>
              </a:rPr>
              <a:t>2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2877200" y="6803494"/>
            <a:ext cx="3828882" cy="2581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7"/>
              </a:lnSpc>
            </a:pPr>
            <a:r>
              <a:rPr lang="en-US" sz="2615" spc="78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Train an NLP model to automatically classify consumer complaints into predefined categories based on their content.</a:t>
            </a:r>
          </a:p>
          <a:p>
            <a:pPr marL="0" lvl="0" indent="0" algn="l">
              <a:lnSpc>
                <a:spcPts val="2979"/>
              </a:lnSpc>
            </a:pPr>
            <a:endParaRPr lang="en-US" sz="2615" spc="78">
              <a:solidFill>
                <a:srgbClr val="000000"/>
              </a:solidFill>
              <a:latin typeface="Hero Bold"/>
              <a:ea typeface="Hero Bold"/>
              <a:cs typeface="Hero Bold"/>
              <a:sym typeface="Hero Bold"/>
            </a:endParaRPr>
          </a:p>
        </p:txBody>
      </p:sp>
      <p:sp>
        <p:nvSpPr>
          <p:cNvPr id="51" name="TextBox 51"/>
          <p:cNvSpPr txBox="1"/>
          <p:nvPr/>
        </p:nvSpPr>
        <p:spPr>
          <a:xfrm>
            <a:off x="12154641" y="7314511"/>
            <a:ext cx="1375472" cy="552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311"/>
              </a:lnSpc>
              <a:spcBef>
                <a:spcPct val="0"/>
              </a:spcBef>
            </a:pPr>
            <a:r>
              <a:rPr lang="en-US" sz="4139">
                <a:solidFill>
                  <a:srgbClr val="FFFFFF"/>
                </a:solidFill>
                <a:latin typeface="Cranberry"/>
                <a:ea typeface="Cranberry"/>
                <a:cs typeface="Cranberry"/>
                <a:sym typeface="Cranberry"/>
              </a:rPr>
              <a:t>3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3679720" y="6675075"/>
            <a:ext cx="3911670" cy="2527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2"/>
              </a:lnSpc>
            </a:pPr>
            <a:r>
              <a:rPr lang="en-US" sz="2611" spc="78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Improve banks' responsiveness by providing faster, more accurate categorization of complaints.</a:t>
            </a:r>
          </a:p>
          <a:p>
            <a:pPr marL="0" lvl="0" indent="0" algn="l">
              <a:lnSpc>
                <a:spcPts val="2872"/>
              </a:lnSpc>
            </a:pPr>
            <a:endParaRPr lang="en-US" sz="2611" spc="78">
              <a:solidFill>
                <a:srgbClr val="000000"/>
              </a:solidFill>
              <a:latin typeface="Hero Bold"/>
              <a:ea typeface="Hero Bold"/>
              <a:cs typeface="Hero Bold"/>
              <a:sym typeface="Hero Bold"/>
            </a:endParaRPr>
          </a:p>
        </p:txBody>
      </p:sp>
      <p:grpSp>
        <p:nvGrpSpPr>
          <p:cNvPr id="53" name="Group 53"/>
          <p:cNvGrpSpPr/>
          <p:nvPr/>
        </p:nvGrpSpPr>
        <p:grpSpPr>
          <a:xfrm>
            <a:off x="2564115" y="2053966"/>
            <a:ext cx="3675163" cy="1628386"/>
            <a:chOff x="0" y="0"/>
            <a:chExt cx="4900217" cy="217118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2357815" cy="2171181"/>
            </a:xfrm>
            <a:custGeom>
              <a:avLst/>
              <a:gdLst/>
              <a:ahLst/>
              <a:cxnLst/>
              <a:rect l="l" t="t" r="r" b="b"/>
              <a:pathLst>
                <a:path w="2357815" h="2171181">
                  <a:moveTo>
                    <a:pt x="0" y="0"/>
                  </a:moveTo>
                  <a:lnTo>
                    <a:pt x="2357815" y="0"/>
                  </a:lnTo>
                  <a:lnTo>
                    <a:pt x="2357815" y="2171181"/>
                  </a:lnTo>
                  <a:lnTo>
                    <a:pt x="0" y="21711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t="-1515" b="-1515"/>
              </a:stretch>
            </a:blipFill>
          </p:spPr>
          <p:txBody>
            <a:bodyPr/>
            <a:lstStyle/>
            <a:p>
              <a:endParaRPr lang="en-KE"/>
            </a:p>
          </p:txBody>
        </p:sp>
        <p:sp>
          <p:nvSpPr>
            <p:cNvPr id="55" name="TextBox 55"/>
            <p:cNvSpPr txBox="1"/>
            <p:nvPr/>
          </p:nvSpPr>
          <p:spPr>
            <a:xfrm>
              <a:off x="1178907" y="967146"/>
              <a:ext cx="3721310" cy="9874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299"/>
                </a:lnSpc>
              </a:pPr>
              <a:r>
                <a:rPr lang="en-US" sz="4499" b="1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Goals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695556" y="4912237"/>
            <a:ext cx="6532410" cy="1318768"/>
            <a:chOff x="0" y="0"/>
            <a:chExt cx="8709880" cy="1758358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2639186" cy="1758358"/>
            </a:xfrm>
            <a:custGeom>
              <a:avLst/>
              <a:gdLst/>
              <a:ahLst/>
              <a:cxnLst/>
              <a:rect l="l" t="t" r="r" b="b"/>
              <a:pathLst>
                <a:path w="2639186" h="1758358">
                  <a:moveTo>
                    <a:pt x="0" y="0"/>
                  </a:moveTo>
                  <a:lnTo>
                    <a:pt x="2639186" y="0"/>
                  </a:lnTo>
                  <a:lnTo>
                    <a:pt x="2639186" y="1758358"/>
                  </a:lnTo>
                  <a:lnTo>
                    <a:pt x="0" y="17583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/>
              </a:stretch>
            </a:blipFill>
          </p:spPr>
          <p:txBody>
            <a:bodyPr/>
            <a:lstStyle/>
            <a:p>
              <a:endParaRPr lang="en-KE"/>
            </a:p>
          </p:txBody>
        </p:sp>
        <p:sp>
          <p:nvSpPr>
            <p:cNvPr id="58" name="TextBox 58"/>
            <p:cNvSpPr txBox="1"/>
            <p:nvPr/>
          </p:nvSpPr>
          <p:spPr>
            <a:xfrm>
              <a:off x="1319593" y="342603"/>
              <a:ext cx="7390287" cy="9874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299"/>
                </a:lnSpc>
              </a:pPr>
              <a:r>
                <a:rPr lang="en-US" sz="4499" b="1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Objectives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5975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r="-55"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5083745" cy="5083745"/>
          </a:xfrm>
          <a:custGeom>
            <a:avLst/>
            <a:gdLst/>
            <a:ahLst/>
            <a:cxnLst/>
            <a:rect l="l" t="t" r="r" b="b"/>
            <a:pathLst>
              <a:path w="5083745" h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4" name="Freeform 4"/>
          <p:cNvSpPr/>
          <p:nvPr/>
        </p:nvSpPr>
        <p:spPr>
          <a:xfrm>
            <a:off x="13204255" y="5203255"/>
            <a:ext cx="5083745" cy="5083745"/>
          </a:xfrm>
          <a:custGeom>
            <a:avLst/>
            <a:gdLst/>
            <a:ahLst/>
            <a:cxnLst/>
            <a:rect l="l" t="t" r="r" b="b"/>
            <a:pathLst>
              <a:path w="5083745" h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grpSp>
        <p:nvGrpSpPr>
          <p:cNvPr id="5" name="Group 5"/>
          <p:cNvGrpSpPr/>
          <p:nvPr/>
        </p:nvGrpSpPr>
        <p:grpSpPr>
          <a:xfrm>
            <a:off x="480701" y="892292"/>
            <a:ext cx="17807299" cy="8320385"/>
            <a:chOff x="0" y="0"/>
            <a:chExt cx="4068157" cy="17937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068157" cy="1793730"/>
            </a:xfrm>
            <a:custGeom>
              <a:avLst/>
              <a:gdLst/>
              <a:ahLst/>
              <a:cxnLst/>
              <a:rect l="l" t="t" r="r" b="b"/>
              <a:pathLst>
                <a:path w="4068157" h="1793730">
                  <a:moveTo>
                    <a:pt x="22173" y="0"/>
                  </a:moveTo>
                  <a:lnTo>
                    <a:pt x="4045984" y="0"/>
                  </a:lnTo>
                  <a:cubicBezTo>
                    <a:pt x="4051865" y="0"/>
                    <a:pt x="4057504" y="2336"/>
                    <a:pt x="4061663" y="6494"/>
                  </a:cubicBezTo>
                  <a:cubicBezTo>
                    <a:pt x="4065821" y="10652"/>
                    <a:pt x="4068157" y="16292"/>
                    <a:pt x="4068157" y="22173"/>
                  </a:cubicBezTo>
                  <a:lnTo>
                    <a:pt x="4068157" y="1771557"/>
                  </a:lnTo>
                  <a:cubicBezTo>
                    <a:pt x="4068157" y="1783803"/>
                    <a:pt x="4058230" y="1793730"/>
                    <a:pt x="4045984" y="1793730"/>
                  </a:cubicBezTo>
                  <a:lnTo>
                    <a:pt x="22173" y="1793730"/>
                  </a:lnTo>
                  <a:cubicBezTo>
                    <a:pt x="9927" y="1793730"/>
                    <a:pt x="0" y="1783803"/>
                    <a:pt x="0" y="1771557"/>
                  </a:cubicBezTo>
                  <a:lnTo>
                    <a:pt x="0" y="22173"/>
                  </a:lnTo>
                  <a:cubicBezTo>
                    <a:pt x="0" y="16292"/>
                    <a:pt x="2336" y="10652"/>
                    <a:pt x="6494" y="6494"/>
                  </a:cubicBezTo>
                  <a:cubicBezTo>
                    <a:pt x="10652" y="2336"/>
                    <a:pt x="16292" y="0"/>
                    <a:pt x="22173" y="0"/>
                  </a:cubicBezTo>
                  <a:close/>
                </a:path>
              </a:pathLst>
            </a:custGeom>
            <a:solidFill>
              <a:srgbClr val="FFF39B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068157" cy="18318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722179" y="257175"/>
            <a:ext cx="10782708" cy="860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117"/>
              </a:lnSpc>
              <a:spcBef>
                <a:spcPct val="0"/>
              </a:spcBef>
            </a:pPr>
            <a:r>
              <a:rPr lang="en-US" sz="6396">
                <a:solidFill>
                  <a:srgbClr val="1867BE"/>
                </a:solidFill>
                <a:latin typeface="Cranberry"/>
                <a:ea typeface="Cranberry"/>
                <a:cs typeface="Cranberry"/>
                <a:sym typeface="Cranberry"/>
              </a:rPr>
              <a:t>BUSINESS UNDERSTANDING</a:t>
            </a:r>
          </a:p>
        </p:txBody>
      </p:sp>
      <p:sp>
        <p:nvSpPr>
          <p:cNvPr id="9" name="Freeform 9"/>
          <p:cNvSpPr/>
          <p:nvPr/>
        </p:nvSpPr>
        <p:spPr>
          <a:xfrm>
            <a:off x="0" y="9485144"/>
            <a:ext cx="4754711" cy="907718"/>
          </a:xfrm>
          <a:custGeom>
            <a:avLst/>
            <a:gdLst/>
            <a:ahLst/>
            <a:cxnLst/>
            <a:rect l="l" t="t" r="r" b="b"/>
            <a:pathLst>
              <a:path w="4754711" h="907718">
                <a:moveTo>
                  <a:pt x="0" y="0"/>
                </a:moveTo>
                <a:lnTo>
                  <a:pt x="4754711" y="0"/>
                </a:lnTo>
                <a:lnTo>
                  <a:pt x="4754711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sp>
        <p:nvSpPr>
          <p:cNvPr id="10" name="Freeform 10"/>
          <p:cNvSpPr/>
          <p:nvPr/>
        </p:nvSpPr>
        <p:spPr>
          <a:xfrm>
            <a:off x="13551119" y="-75181"/>
            <a:ext cx="4754711" cy="907718"/>
          </a:xfrm>
          <a:custGeom>
            <a:avLst/>
            <a:gdLst/>
            <a:ahLst/>
            <a:cxnLst/>
            <a:rect l="l" t="t" r="r" b="b"/>
            <a:pathLst>
              <a:path w="4754711" h="907718">
                <a:moveTo>
                  <a:pt x="0" y="0"/>
                </a:moveTo>
                <a:lnTo>
                  <a:pt x="4754711" y="0"/>
                </a:lnTo>
                <a:lnTo>
                  <a:pt x="4754711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sp>
        <p:nvSpPr>
          <p:cNvPr id="11" name="Freeform 11"/>
          <p:cNvSpPr/>
          <p:nvPr/>
        </p:nvSpPr>
        <p:spPr>
          <a:xfrm>
            <a:off x="0" y="-83386"/>
            <a:ext cx="2722179" cy="2722179"/>
          </a:xfrm>
          <a:custGeom>
            <a:avLst/>
            <a:gdLst/>
            <a:ahLst/>
            <a:cxnLst/>
            <a:rect l="l" t="t" r="r" b="b"/>
            <a:pathLst>
              <a:path w="2722179" h="2722179">
                <a:moveTo>
                  <a:pt x="0" y="0"/>
                </a:moveTo>
                <a:lnTo>
                  <a:pt x="2722179" y="0"/>
                </a:lnTo>
                <a:lnTo>
                  <a:pt x="2722179" y="2722179"/>
                </a:lnTo>
                <a:lnTo>
                  <a:pt x="0" y="27221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12" name="Freeform 12"/>
          <p:cNvSpPr/>
          <p:nvPr/>
        </p:nvSpPr>
        <p:spPr>
          <a:xfrm flipH="1" flipV="1">
            <a:off x="15565821" y="7564821"/>
            <a:ext cx="2722179" cy="2722179"/>
          </a:xfrm>
          <a:custGeom>
            <a:avLst/>
            <a:gdLst/>
            <a:ahLst/>
            <a:cxnLst/>
            <a:rect l="l" t="t" r="r" b="b"/>
            <a:pathLst>
              <a:path w="2722179" h="2722179">
                <a:moveTo>
                  <a:pt x="2722179" y="2722179"/>
                </a:moveTo>
                <a:lnTo>
                  <a:pt x="0" y="2722179"/>
                </a:lnTo>
                <a:lnTo>
                  <a:pt x="0" y="0"/>
                </a:lnTo>
                <a:lnTo>
                  <a:pt x="2722179" y="0"/>
                </a:lnTo>
                <a:lnTo>
                  <a:pt x="2722179" y="272217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grpSp>
        <p:nvGrpSpPr>
          <p:cNvPr id="13" name="Group 13"/>
          <p:cNvGrpSpPr/>
          <p:nvPr/>
        </p:nvGrpSpPr>
        <p:grpSpPr>
          <a:xfrm>
            <a:off x="1028700" y="1548628"/>
            <a:ext cx="8948123" cy="677082"/>
            <a:chOff x="0" y="0"/>
            <a:chExt cx="1723951" cy="13044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723951" cy="130447"/>
            </a:xfrm>
            <a:custGeom>
              <a:avLst/>
              <a:gdLst/>
              <a:ahLst/>
              <a:cxnLst/>
              <a:rect l="l" t="t" r="r" b="b"/>
              <a:pathLst>
                <a:path w="1723951" h="130447">
                  <a:moveTo>
                    <a:pt x="0" y="0"/>
                  </a:moveTo>
                  <a:lnTo>
                    <a:pt x="1723951" y="0"/>
                  </a:lnTo>
                  <a:lnTo>
                    <a:pt x="1723951" y="130447"/>
                  </a:lnTo>
                  <a:lnTo>
                    <a:pt x="0" y="130447"/>
                  </a:lnTo>
                  <a:close/>
                </a:path>
              </a:pathLst>
            </a:custGeom>
            <a:solidFill>
              <a:srgbClr val="FCDC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723951" cy="1685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361090" y="1689136"/>
            <a:ext cx="7379641" cy="536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99"/>
              </a:lnSpc>
            </a:pPr>
            <a:r>
              <a:rPr lang="en-US" sz="3999" spc="179">
                <a:solidFill>
                  <a:srgbClr val="000000"/>
                </a:solidFill>
                <a:latin typeface="Cranberry"/>
                <a:ea typeface="Cranberry"/>
                <a:cs typeface="Cranberry"/>
                <a:sym typeface="Cranberry"/>
              </a:rPr>
              <a:t>Problem Statement: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2206660"/>
            <a:ext cx="16778599" cy="3631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3238" spc="97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Financial institution customers face frustration and delays when lodging complaints due to:</a:t>
            </a:r>
          </a:p>
          <a:p>
            <a:pPr marL="699169" lvl="1" indent="-349585" algn="l">
              <a:lnSpc>
                <a:spcPts val="3562"/>
              </a:lnSpc>
              <a:buFont typeface="Arial"/>
              <a:buChar char="•"/>
            </a:pPr>
            <a:r>
              <a:rPr lang="en-US" sz="3238" spc="97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Complex navigation structures.</a:t>
            </a:r>
          </a:p>
          <a:p>
            <a:pPr marL="699169" lvl="1" indent="-349585" algn="l">
              <a:lnSpc>
                <a:spcPts val="3562"/>
              </a:lnSpc>
              <a:buFont typeface="Arial"/>
              <a:buChar char="•"/>
            </a:pPr>
            <a:r>
              <a:rPr lang="en-US" sz="3238" spc="97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Inefficient chatbot interactions with redundant questions.</a:t>
            </a:r>
          </a:p>
          <a:p>
            <a:pPr marL="699169" lvl="1" indent="-349585" algn="l">
              <a:lnSpc>
                <a:spcPts val="3562"/>
              </a:lnSpc>
              <a:buFont typeface="Arial"/>
              <a:buChar char="•"/>
            </a:pPr>
            <a:r>
              <a:rPr lang="en-US" sz="3238" spc="97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Lack of personalized complaint pathways.</a:t>
            </a:r>
          </a:p>
          <a:p>
            <a:pPr marL="699169" lvl="1" indent="-349585" algn="l">
              <a:lnSpc>
                <a:spcPts val="3562"/>
              </a:lnSpc>
              <a:buFont typeface="Arial"/>
              <a:buChar char="•"/>
            </a:pPr>
            <a:r>
              <a:rPr lang="en-US" sz="3238" spc="97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Inadequate use of customer data, leading to repetitive information requests.</a:t>
            </a:r>
          </a:p>
          <a:p>
            <a:pPr marL="0" lvl="0" indent="0" algn="l">
              <a:lnSpc>
                <a:spcPts val="3562"/>
              </a:lnSpc>
            </a:pPr>
            <a:endParaRPr lang="en-US" sz="3238" spc="97">
              <a:solidFill>
                <a:srgbClr val="000000"/>
              </a:solidFill>
              <a:latin typeface="Hero Bold"/>
              <a:ea typeface="Hero Bold"/>
              <a:cs typeface="Hero Bold"/>
              <a:sym typeface="Hero Bold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1028700" y="5588570"/>
            <a:ext cx="10315874" cy="780576"/>
            <a:chOff x="0" y="0"/>
            <a:chExt cx="1723951" cy="13044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723951" cy="130447"/>
            </a:xfrm>
            <a:custGeom>
              <a:avLst/>
              <a:gdLst/>
              <a:ahLst/>
              <a:cxnLst/>
              <a:rect l="l" t="t" r="r" b="b"/>
              <a:pathLst>
                <a:path w="1723951" h="130447">
                  <a:moveTo>
                    <a:pt x="0" y="0"/>
                  </a:moveTo>
                  <a:lnTo>
                    <a:pt x="1723951" y="0"/>
                  </a:lnTo>
                  <a:lnTo>
                    <a:pt x="1723951" y="130447"/>
                  </a:lnTo>
                  <a:lnTo>
                    <a:pt x="0" y="130447"/>
                  </a:lnTo>
                  <a:close/>
                </a:path>
              </a:pathLst>
            </a:custGeom>
            <a:solidFill>
              <a:srgbClr val="FCDC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723951" cy="1685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361090" y="5790906"/>
            <a:ext cx="8965928" cy="609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89"/>
              </a:lnSpc>
            </a:pPr>
            <a:r>
              <a:rPr lang="en-US" sz="4611" spc="207">
                <a:solidFill>
                  <a:srgbClr val="000000"/>
                </a:solidFill>
                <a:latin typeface="Cranberry"/>
                <a:ea typeface="Cranberry"/>
                <a:cs typeface="Cranberry"/>
                <a:sym typeface="Cranberry"/>
              </a:rPr>
              <a:t>Key Stakeholders: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28700" y="6429213"/>
            <a:ext cx="16778599" cy="3071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6639" lvl="1" indent="-393319" algn="l">
              <a:lnSpc>
                <a:spcPts val="4007"/>
              </a:lnSpc>
              <a:buFont typeface="Arial"/>
              <a:buChar char="•"/>
            </a:pPr>
            <a:r>
              <a:rPr lang="en-US" sz="3643" spc="109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Customers: Need an intuitive interface for quick, hassle-free complaint submission and timely resolutions.</a:t>
            </a:r>
          </a:p>
          <a:p>
            <a:pPr marL="786639" lvl="1" indent="-393319" algn="l">
              <a:lnSpc>
                <a:spcPts val="4007"/>
              </a:lnSpc>
              <a:buFont typeface="Arial"/>
              <a:buChar char="•"/>
            </a:pPr>
            <a:r>
              <a:rPr lang="en-US" sz="3643" spc="109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Customer Service Teams: Require efficient categorization tools and accurate data to resolve complaints swiftly and maintain high service quality.</a:t>
            </a:r>
          </a:p>
          <a:p>
            <a:pPr marL="0" lvl="0" indent="0" algn="l">
              <a:lnSpc>
                <a:spcPts val="4007"/>
              </a:lnSpc>
            </a:pPr>
            <a:endParaRPr lang="en-US" sz="3643" spc="109">
              <a:solidFill>
                <a:srgbClr val="000000"/>
              </a:solidFill>
              <a:latin typeface="Hero Bold"/>
              <a:ea typeface="Hero Bold"/>
              <a:cs typeface="Hero Bold"/>
              <a:sym typeface="Hero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8826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r="-55"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5083745" cy="5083745"/>
          </a:xfrm>
          <a:custGeom>
            <a:avLst/>
            <a:gdLst/>
            <a:ahLst/>
            <a:cxnLst/>
            <a:rect l="l" t="t" r="r" b="b"/>
            <a:pathLst>
              <a:path w="5083745" h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4" name="Freeform 4"/>
          <p:cNvSpPr/>
          <p:nvPr/>
        </p:nvSpPr>
        <p:spPr>
          <a:xfrm>
            <a:off x="13204255" y="5203255"/>
            <a:ext cx="5083745" cy="5083745"/>
          </a:xfrm>
          <a:custGeom>
            <a:avLst/>
            <a:gdLst/>
            <a:ahLst/>
            <a:cxnLst/>
            <a:rect l="l" t="t" r="r" b="b"/>
            <a:pathLst>
              <a:path w="5083745" h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7" name="Freeform 7"/>
          <p:cNvSpPr/>
          <p:nvPr/>
        </p:nvSpPr>
        <p:spPr>
          <a:xfrm>
            <a:off x="0" y="0"/>
            <a:ext cx="1776801" cy="1776801"/>
          </a:xfrm>
          <a:custGeom>
            <a:avLst/>
            <a:gdLst/>
            <a:ahLst/>
            <a:cxnLst/>
            <a:rect l="l" t="t" r="r" b="b"/>
            <a:pathLst>
              <a:path w="1776801" h="1776801">
                <a:moveTo>
                  <a:pt x="0" y="0"/>
                </a:moveTo>
                <a:lnTo>
                  <a:pt x="1776801" y="0"/>
                </a:lnTo>
                <a:lnTo>
                  <a:pt x="1776801" y="1776801"/>
                </a:lnTo>
                <a:lnTo>
                  <a:pt x="0" y="17768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8" name="Freeform 8"/>
          <p:cNvSpPr/>
          <p:nvPr/>
        </p:nvSpPr>
        <p:spPr>
          <a:xfrm flipH="1" flipV="1">
            <a:off x="16515249" y="8514249"/>
            <a:ext cx="1953058" cy="1953058"/>
          </a:xfrm>
          <a:custGeom>
            <a:avLst/>
            <a:gdLst/>
            <a:ahLst/>
            <a:cxnLst/>
            <a:rect l="l" t="t" r="r" b="b"/>
            <a:pathLst>
              <a:path w="1953058" h="1953058">
                <a:moveTo>
                  <a:pt x="1953058" y="1953058"/>
                </a:moveTo>
                <a:lnTo>
                  <a:pt x="0" y="1953058"/>
                </a:lnTo>
                <a:lnTo>
                  <a:pt x="0" y="0"/>
                </a:lnTo>
                <a:lnTo>
                  <a:pt x="1953058" y="0"/>
                </a:lnTo>
                <a:lnTo>
                  <a:pt x="1953058" y="1953058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grpSp>
        <p:nvGrpSpPr>
          <p:cNvPr id="9" name="Group 9"/>
          <p:cNvGrpSpPr/>
          <p:nvPr/>
        </p:nvGrpSpPr>
        <p:grpSpPr>
          <a:xfrm>
            <a:off x="164910" y="739893"/>
            <a:ext cx="8679631" cy="9411489"/>
            <a:chOff x="0" y="0"/>
            <a:chExt cx="11572841" cy="12548652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8290901"/>
              <a:ext cx="11572841" cy="4257751"/>
              <a:chOff x="0" y="0"/>
              <a:chExt cx="1849788" cy="680553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849788" cy="680553"/>
              </a:xfrm>
              <a:custGeom>
                <a:avLst/>
                <a:gdLst/>
                <a:ahLst/>
                <a:cxnLst/>
                <a:rect l="l" t="t" r="r" b="b"/>
                <a:pathLst>
                  <a:path w="1849788" h="680553">
                    <a:moveTo>
                      <a:pt x="48764" y="0"/>
                    </a:moveTo>
                    <a:lnTo>
                      <a:pt x="1801024" y="0"/>
                    </a:lnTo>
                    <a:cubicBezTo>
                      <a:pt x="1813957" y="0"/>
                      <a:pt x="1826360" y="5138"/>
                      <a:pt x="1835505" y="14283"/>
                    </a:cubicBezTo>
                    <a:cubicBezTo>
                      <a:pt x="1844650" y="23428"/>
                      <a:pt x="1849788" y="35831"/>
                      <a:pt x="1849788" y="48764"/>
                    </a:cubicBezTo>
                    <a:lnTo>
                      <a:pt x="1849788" y="631790"/>
                    </a:lnTo>
                    <a:cubicBezTo>
                      <a:pt x="1849788" y="644723"/>
                      <a:pt x="1844650" y="657126"/>
                      <a:pt x="1835505" y="666271"/>
                    </a:cubicBezTo>
                    <a:cubicBezTo>
                      <a:pt x="1826360" y="675416"/>
                      <a:pt x="1813957" y="680553"/>
                      <a:pt x="1801024" y="680553"/>
                    </a:cubicBezTo>
                    <a:lnTo>
                      <a:pt x="48764" y="680553"/>
                    </a:lnTo>
                    <a:cubicBezTo>
                      <a:pt x="35831" y="680553"/>
                      <a:pt x="23428" y="675416"/>
                      <a:pt x="14283" y="666271"/>
                    </a:cubicBezTo>
                    <a:cubicBezTo>
                      <a:pt x="5138" y="657126"/>
                      <a:pt x="0" y="644723"/>
                      <a:pt x="0" y="631790"/>
                    </a:cubicBezTo>
                    <a:lnTo>
                      <a:pt x="0" y="48764"/>
                    </a:lnTo>
                    <a:cubicBezTo>
                      <a:pt x="0" y="35831"/>
                      <a:pt x="5138" y="23428"/>
                      <a:pt x="14283" y="14283"/>
                    </a:cubicBezTo>
                    <a:cubicBezTo>
                      <a:pt x="23428" y="5138"/>
                      <a:pt x="35831" y="0"/>
                      <a:pt x="48764" y="0"/>
                    </a:cubicBezTo>
                    <a:close/>
                  </a:path>
                </a:pathLst>
              </a:custGeom>
              <a:solidFill>
                <a:srgbClr val="FFF39B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KE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1849788" cy="71865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Freeform 13"/>
            <p:cNvSpPr/>
            <p:nvPr/>
          </p:nvSpPr>
          <p:spPr>
            <a:xfrm>
              <a:off x="302715" y="0"/>
              <a:ext cx="11270126" cy="8290901"/>
            </a:xfrm>
            <a:custGeom>
              <a:avLst/>
              <a:gdLst/>
              <a:ahLst/>
              <a:cxnLst/>
              <a:rect l="l" t="t" r="r" b="b"/>
              <a:pathLst>
                <a:path w="11270126" h="8290901">
                  <a:moveTo>
                    <a:pt x="0" y="0"/>
                  </a:moveTo>
                  <a:lnTo>
                    <a:pt x="11270126" y="0"/>
                  </a:lnTo>
                  <a:lnTo>
                    <a:pt x="11270126" y="8290901"/>
                  </a:lnTo>
                  <a:lnTo>
                    <a:pt x="0" y="82909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2358" b="-2358"/>
              </a:stretch>
            </a:blipFill>
          </p:spPr>
          <p:txBody>
            <a:bodyPr/>
            <a:lstStyle/>
            <a:p>
              <a:endParaRPr lang="en-KE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64639" y="8455808"/>
              <a:ext cx="11508201" cy="36933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2713"/>
                </a:lnSpc>
              </a:pPr>
              <a:r>
                <a:rPr lang="en-US" sz="2600" spc="73" dirty="0">
                  <a:solidFill>
                    <a:srgbClr val="000000"/>
                  </a:solidFill>
                  <a:latin typeface="Hero Bold"/>
                  <a:ea typeface="Hero Bold"/>
                  <a:cs typeface="Hero Bold"/>
                  <a:sym typeface="Hero Bold"/>
                </a:rPr>
                <a:t>Key Features of the Dataset:</a:t>
              </a:r>
            </a:p>
            <a:p>
              <a:pPr marL="532549" lvl="1" indent="-266275" algn="l">
                <a:lnSpc>
                  <a:spcPts val="2713"/>
                </a:lnSpc>
                <a:buFont typeface="Arial"/>
                <a:buChar char="•"/>
              </a:pPr>
              <a:r>
                <a:rPr lang="en-US" sz="2600" spc="73" dirty="0">
                  <a:solidFill>
                    <a:srgbClr val="000000"/>
                  </a:solidFill>
                  <a:latin typeface="Hero Bold"/>
                  <a:ea typeface="Hero Bold"/>
                  <a:cs typeface="Hero Bold"/>
                  <a:sym typeface="Hero Bold"/>
                </a:rPr>
                <a:t>162,400 records with varying narrative lengths.</a:t>
              </a:r>
            </a:p>
            <a:p>
              <a:pPr marL="532549" lvl="1" indent="-266275" algn="l">
                <a:lnSpc>
                  <a:spcPts val="2713"/>
                </a:lnSpc>
                <a:buFont typeface="Arial"/>
                <a:buChar char="•"/>
              </a:pPr>
              <a:r>
                <a:rPr lang="en-US" sz="2600" spc="73" dirty="0">
                  <a:solidFill>
                    <a:srgbClr val="000000"/>
                  </a:solidFill>
                  <a:latin typeface="Hero Bold"/>
                  <a:ea typeface="Hero Bold"/>
                  <a:cs typeface="Hero Bold"/>
                  <a:sym typeface="Hero Bold"/>
                </a:rPr>
                <a:t>Imbalanced distribution, with credit reporting dominating.</a:t>
              </a:r>
            </a:p>
            <a:p>
              <a:pPr algn="l">
                <a:lnSpc>
                  <a:spcPts val="2713"/>
                </a:lnSpc>
              </a:pPr>
              <a:r>
                <a:rPr lang="en-US" sz="2600" spc="73" dirty="0">
                  <a:solidFill>
                    <a:srgbClr val="000000"/>
                  </a:solidFill>
                  <a:latin typeface="Hero Bold"/>
                  <a:ea typeface="Hero Bold"/>
                  <a:cs typeface="Hero Bold"/>
                  <a:sym typeface="Hero Bold"/>
                </a:rPr>
                <a:t>Significance:</a:t>
              </a:r>
            </a:p>
            <a:p>
              <a:pPr marL="0" lvl="0" indent="0" algn="l">
                <a:lnSpc>
                  <a:spcPts val="2713"/>
                </a:lnSpc>
              </a:pPr>
              <a:r>
                <a:rPr lang="en-US" sz="2600" spc="73" dirty="0">
                  <a:solidFill>
                    <a:srgbClr val="000000"/>
                  </a:solidFill>
                  <a:latin typeface="Hero Bold"/>
                  <a:ea typeface="Hero Bold"/>
                  <a:cs typeface="Hero Bold"/>
                  <a:sym typeface="Hero Bold"/>
                </a:rPr>
                <a:t>This dataset is ideal for NLP model development, enabling automated classification and routing of consumer complaints to enhance efficiency.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9144000" y="5203255"/>
            <a:ext cx="8930610" cy="4834484"/>
          </a:xfrm>
          <a:custGeom>
            <a:avLst/>
            <a:gdLst/>
            <a:ahLst/>
            <a:cxnLst/>
            <a:rect l="l" t="t" r="r" b="b"/>
            <a:pathLst>
              <a:path w="8930610" h="4834484">
                <a:moveTo>
                  <a:pt x="0" y="0"/>
                </a:moveTo>
                <a:lnTo>
                  <a:pt x="8930610" y="0"/>
                </a:lnTo>
                <a:lnTo>
                  <a:pt x="8930610" y="4834484"/>
                </a:lnTo>
                <a:lnTo>
                  <a:pt x="0" y="483448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17" name="TextBox 17"/>
          <p:cNvSpPr txBox="1"/>
          <p:nvPr/>
        </p:nvSpPr>
        <p:spPr>
          <a:xfrm>
            <a:off x="1580776" y="104775"/>
            <a:ext cx="7715624" cy="591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ctr">
              <a:lnSpc>
                <a:spcPts val="4637"/>
              </a:lnSpc>
              <a:spcBef>
                <a:spcPct val="0"/>
              </a:spcBef>
            </a:pPr>
            <a:r>
              <a:rPr lang="en-US" sz="5400" dirty="0">
                <a:solidFill>
                  <a:srgbClr val="1867BE"/>
                </a:solidFill>
                <a:latin typeface="Cranberry"/>
                <a:ea typeface="Cranberry"/>
                <a:cs typeface="Cranberry"/>
                <a:sym typeface="Cranberry"/>
              </a:rPr>
              <a:t>DATA UNDERSTANDING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92AF41B-6FF1-32AE-7C4C-E906E5C01B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1" y="119510"/>
            <a:ext cx="9144000" cy="50837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r="-55"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5083745" cy="5083745"/>
          </a:xfrm>
          <a:custGeom>
            <a:avLst/>
            <a:gdLst/>
            <a:ahLst/>
            <a:cxnLst/>
            <a:rect l="l" t="t" r="r" b="b"/>
            <a:pathLst>
              <a:path w="5083745" h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4" name="Freeform 4"/>
          <p:cNvSpPr/>
          <p:nvPr/>
        </p:nvSpPr>
        <p:spPr>
          <a:xfrm>
            <a:off x="13097480" y="5203255"/>
            <a:ext cx="5083745" cy="5083745"/>
          </a:xfrm>
          <a:custGeom>
            <a:avLst/>
            <a:gdLst/>
            <a:ahLst/>
            <a:cxnLst/>
            <a:rect l="l" t="t" r="r" b="b"/>
            <a:pathLst>
              <a:path w="5083745" h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5" name="Freeform 5"/>
          <p:cNvSpPr/>
          <p:nvPr/>
        </p:nvSpPr>
        <p:spPr>
          <a:xfrm>
            <a:off x="-549374" y="9379282"/>
            <a:ext cx="4754711" cy="907718"/>
          </a:xfrm>
          <a:custGeom>
            <a:avLst/>
            <a:gdLst/>
            <a:ahLst/>
            <a:cxnLst/>
            <a:rect l="l" t="t" r="r" b="b"/>
            <a:pathLst>
              <a:path w="4754711" h="907718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sp>
        <p:nvSpPr>
          <p:cNvPr id="6" name="TextBox 6"/>
          <p:cNvSpPr txBox="1"/>
          <p:nvPr/>
        </p:nvSpPr>
        <p:spPr>
          <a:xfrm>
            <a:off x="1081384" y="749699"/>
            <a:ext cx="15488233" cy="1170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994"/>
              </a:lnSpc>
              <a:spcBef>
                <a:spcPct val="0"/>
              </a:spcBef>
            </a:pPr>
            <a:r>
              <a:rPr lang="en-US" sz="4993" dirty="0">
                <a:solidFill>
                  <a:srgbClr val="1867BE"/>
                </a:solidFill>
                <a:latin typeface="Cranberry"/>
                <a:ea typeface="Cranberry"/>
                <a:cs typeface="Cranberry"/>
                <a:sym typeface="Cranberry"/>
              </a:rPr>
              <a:t>MODEL TRAINING, EVALUATION, IMPROVEMENT &amp; SELECTION</a:t>
            </a:r>
          </a:p>
        </p:txBody>
      </p:sp>
      <p:sp>
        <p:nvSpPr>
          <p:cNvPr id="7" name="Freeform 7"/>
          <p:cNvSpPr/>
          <p:nvPr/>
        </p:nvSpPr>
        <p:spPr>
          <a:xfrm>
            <a:off x="13866618" y="-98093"/>
            <a:ext cx="4314608" cy="800771"/>
          </a:xfrm>
          <a:custGeom>
            <a:avLst/>
            <a:gdLst/>
            <a:ahLst/>
            <a:cxnLst/>
            <a:rect l="l" t="t" r="r" b="b"/>
            <a:pathLst>
              <a:path w="4754711" h="907718">
                <a:moveTo>
                  <a:pt x="0" y="0"/>
                </a:moveTo>
                <a:lnTo>
                  <a:pt x="4754711" y="0"/>
                </a:lnTo>
                <a:lnTo>
                  <a:pt x="4754711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sp>
        <p:nvSpPr>
          <p:cNvPr id="8" name="Freeform 8"/>
          <p:cNvSpPr/>
          <p:nvPr/>
        </p:nvSpPr>
        <p:spPr>
          <a:xfrm>
            <a:off x="0" y="61378"/>
            <a:ext cx="2722179" cy="2722179"/>
          </a:xfrm>
          <a:custGeom>
            <a:avLst/>
            <a:gdLst/>
            <a:ahLst/>
            <a:cxnLst/>
            <a:rect l="l" t="t" r="r" b="b"/>
            <a:pathLst>
              <a:path w="2722179" h="2722179">
                <a:moveTo>
                  <a:pt x="0" y="0"/>
                </a:moveTo>
                <a:lnTo>
                  <a:pt x="2722179" y="0"/>
                </a:lnTo>
                <a:lnTo>
                  <a:pt x="2722179" y="2722179"/>
                </a:lnTo>
                <a:lnTo>
                  <a:pt x="0" y="27221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sp>
        <p:nvSpPr>
          <p:cNvPr id="9" name="Freeform 9"/>
          <p:cNvSpPr/>
          <p:nvPr/>
        </p:nvSpPr>
        <p:spPr>
          <a:xfrm flipH="1" flipV="1">
            <a:off x="15565821" y="7564076"/>
            <a:ext cx="2722179" cy="2722179"/>
          </a:xfrm>
          <a:custGeom>
            <a:avLst/>
            <a:gdLst/>
            <a:ahLst/>
            <a:cxnLst/>
            <a:rect l="l" t="t" r="r" b="b"/>
            <a:pathLst>
              <a:path w="2722179" h="2722179">
                <a:moveTo>
                  <a:pt x="2722179" y="2722179"/>
                </a:moveTo>
                <a:lnTo>
                  <a:pt x="0" y="2722179"/>
                </a:lnTo>
                <a:lnTo>
                  <a:pt x="0" y="0"/>
                </a:lnTo>
                <a:lnTo>
                  <a:pt x="2722179" y="0"/>
                </a:lnTo>
                <a:lnTo>
                  <a:pt x="2722179" y="272217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grpSp>
        <p:nvGrpSpPr>
          <p:cNvPr id="10" name="Group 10"/>
          <p:cNvGrpSpPr/>
          <p:nvPr/>
        </p:nvGrpSpPr>
        <p:grpSpPr>
          <a:xfrm>
            <a:off x="27587" y="3932760"/>
            <a:ext cx="4218816" cy="2161948"/>
            <a:chOff x="0" y="0"/>
            <a:chExt cx="812800" cy="41652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416522"/>
            </a:xfrm>
            <a:custGeom>
              <a:avLst/>
              <a:gdLst/>
              <a:ahLst/>
              <a:cxnLst/>
              <a:rect l="l" t="t" r="r" b="b"/>
              <a:pathLst>
                <a:path w="812800" h="416522">
                  <a:moveTo>
                    <a:pt x="0" y="0"/>
                  </a:moveTo>
                  <a:lnTo>
                    <a:pt x="812800" y="0"/>
                  </a:lnTo>
                  <a:lnTo>
                    <a:pt x="812800" y="416522"/>
                  </a:lnTo>
                  <a:lnTo>
                    <a:pt x="0" y="416522"/>
                  </a:lnTo>
                  <a:close/>
                </a:path>
              </a:pathLst>
            </a:custGeom>
            <a:solidFill>
              <a:srgbClr val="FCDC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12800" cy="4546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4524522" y="3885089"/>
            <a:ext cx="4218816" cy="2209618"/>
            <a:chOff x="0" y="0"/>
            <a:chExt cx="812800" cy="42570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425707"/>
            </a:xfrm>
            <a:custGeom>
              <a:avLst/>
              <a:gdLst/>
              <a:ahLst/>
              <a:cxnLst/>
              <a:rect l="l" t="t" r="r" b="b"/>
              <a:pathLst>
                <a:path w="812800" h="425707">
                  <a:moveTo>
                    <a:pt x="0" y="0"/>
                  </a:moveTo>
                  <a:lnTo>
                    <a:pt x="812800" y="0"/>
                  </a:lnTo>
                  <a:lnTo>
                    <a:pt x="812800" y="425707"/>
                  </a:lnTo>
                  <a:lnTo>
                    <a:pt x="0" y="425707"/>
                  </a:lnTo>
                  <a:close/>
                </a:path>
              </a:pathLst>
            </a:custGeom>
            <a:solidFill>
              <a:srgbClr val="FCDC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12800" cy="4638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034957" y="3932760"/>
            <a:ext cx="4218816" cy="2161948"/>
            <a:chOff x="0" y="0"/>
            <a:chExt cx="812800" cy="41652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416522"/>
            </a:xfrm>
            <a:custGeom>
              <a:avLst/>
              <a:gdLst/>
              <a:ahLst/>
              <a:cxnLst/>
              <a:rect l="l" t="t" r="r" b="b"/>
              <a:pathLst>
                <a:path w="812800" h="416522">
                  <a:moveTo>
                    <a:pt x="0" y="0"/>
                  </a:moveTo>
                  <a:lnTo>
                    <a:pt x="812800" y="0"/>
                  </a:lnTo>
                  <a:lnTo>
                    <a:pt x="812800" y="416522"/>
                  </a:lnTo>
                  <a:lnTo>
                    <a:pt x="0" y="416522"/>
                  </a:lnTo>
                  <a:close/>
                </a:path>
              </a:pathLst>
            </a:custGeom>
            <a:solidFill>
              <a:srgbClr val="FCDC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12800" cy="4546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27587" y="2613712"/>
            <a:ext cx="4218816" cy="1101073"/>
            <a:chOff x="0" y="0"/>
            <a:chExt cx="812800" cy="21213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212133"/>
            </a:xfrm>
            <a:custGeom>
              <a:avLst/>
              <a:gdLst/>
              <a:ahLst/>
              <a:cxnLst/>
              <a:rect l="l" t="t" r="r" b="b"/>
              <a:pathLst>
                <a:path w="812800" h="212133">
                  <a:moveTo>
                    <a:pt x="0" y="0"/>
                  </a:moveTo>
                  <a:lnTo>
                    <a:pt x="812800" y="0"/>
                  </a:lnTo>
                  <a:lnTo>
                    <a:pt x="812800" y="212133"/>
                  </a:lnTo>
                  <a:lnTo>
                    <a:pt x="0" y="212133"/>
                  </a:lnTo>
                  <a:close/>
                </a:path>
              </a:pathLst>
            </a:custGeom>
            <a:solidFill>
              <a:srgbClr val="FFF39B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12800" cy="2502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4524522" y="2529767"/>
            <a:ext cx="4218816" cy="1101073"/>
            <a:chOff x="0" y="0"/>
            <a:chExt cx="812800" cy="212133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212133"/>
            </a:xfrm>
            <a:custGeom>
              <a:avLst/>
              <a:gdLst/>
              <a:ahLst/>
              <a:cxnLst/>
              <a:rect l="l" t="t" r="r" b="b"/>
              <a:pathLst>
                <a:path w="812800" h="212133">
                  <a:moveTo>
                    <a:pt x="0" y="0"/>
                  </a:moveTo>
                  <a:lnTo>
                    <a:pt x="812800" y="0"/>
                  </a:lnTo>
                  <a:lnTo>
                    <a:pt x="812800" y="212133"/>
                  </a:lnTo>
                  <a:lnTo>
                    <a:pt x="0" y="212133"/>
                  </a:lnTo>
                  <a:close/>
                </a:path>
              </a:pathLst>
            </a:custGeom>
            <a:solidFill>
              <a:srgbClr val="FFF39B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12800" cy="2502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9034957" y="2613712"/>
            <a:ext cx="4218816" cy="1101073"/>
            <a:chOff x="0" y="0"/>
            <a:chExt cx="812800" cy="212133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212133"/>
            </a:xfrm>
            <a:custGeom>
              <a:avLst/>
              <a:gdLst/>
              <a:ahLst/>
              <a:cxnLst/>
              <a:rect l="l" t="t" r="r" b="b"/>
              <a:pathLst>
                <a:path w="812800" h="212133">
                  <a:moveTo>
                    <a:pt x="0" y="0"/>
                  </a:moveTo>
                  <a:lnTo>
                    <a:pt x="812800" y="0"/>
                  </a:lnTo>
                  <a:lnTo>
                    <a:pt x="812800" y="212133"/>
                  </a:lnTo>
                  <a:lnTo>
                    <a:pt x="0" y="212133"/>
                  </a:lnTo>
                  <a:close/>
                </a:path>
              </a:pathLst>
            </a:custGeom>
            <a:solidFill>
              <a:srgbClr val="FFF39B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812800" cy="2502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Freeform 28"/>
          <p:cNvSpPr/>
          <p:nvPr/>
        </p:nvSpPr>
        <p:spPr>
          <a:xfrm>
            <a:off x="4205336" y="3164248"/>
            <a:ext cx="638372" cy="466592"/>
          </a:xfrm>
          <a:custGeom>
            <a:avLst/>
            <a:gdLst/>
            <a:ahLst/>
            <a:cxnLst/>
            <a:rect l="l" t="t" r="r" b="b"/>
            <a:pathLst>
              <a:path w="638372" h="466592">
                <a:moveTo>
                  <a:pt x="0" y="0"/>
                </a:moveTo>
                <a:lnTo>
                  <a:pt x="638372" y="0"/>
                </a:lnTo>
                <a:lnTo>
                  <a:pt x="638372" y="466592"/>
                </a:lnTo>
                <a:lnTo>
                  <a:pt x="0" y="466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29" name="Freeform 29"/>
          <p:cNvSpPr/>
          <p:nvPr/>
        </p:nvSpPr>
        <p:spPr>
          <a:xfrm>
            <a:off x="8618833" y="3252726"/>
            <a:ext cx="632169" cy="462058"/>
          </a:xfrm>
          <a:custGeom>
            <a:avLst/>
            <a:gdLst/>
            <a:ahLst/>
            <a:cxnLst/>
            <a:rect l="l" t="t" r="r" b="b"/>
            <a:pathLst>
              <a:path w="632169" h="462058">
                <a:moveTo>
                  <a:pt x="0" y="0"/>
                </a:moveTo>
                <a:lnTo>
                  <a:pt x="632170" y="0"/>
                </a:lnTo>
                <a:lnTo>
                  <a:pt x="632170" y="462058"/>
                </a:lnTo>
                <a:lnTo>
                  <a:pt x="0" y="46205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30" name="TextBox 30"/>
          <p:cNvSpPr txBox="1"/>
          <p:nvPr/>
        </p:nvSpPr>
        <p:spPr>
          <a:xfrm>
            <a:off x="4639295" y="3951810"/>
            <a:ext cx="4104044" cy="2142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55"/>
              </a:lnSpc>
            </a:pPr>
            <a:r>
              <a:rPr lang="en-US" sz="2232" spc="66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Preprocessing steps included lowercasing, special character handling, tokenization, stop word removal, and lemmatization.</a:t>
            </a:r>
          </a:p>
          <a:p>
            <a:pPr marL="0" lvl="0" indent="0" algn="l">
              <a:lnSpc>
                <a:spcPts val="2455"/>
              </a:lnSpc>
            </a:pPr>
            <a:endParaRPr lang="en-US" sz="2232" spc="66">
              <a:solidFill>
                <a:srgbClr val="000000"/>
              </a:solidFill>
              <a:latin typeface="Hero Bold"/>
              <a:ea typeface="Hero Bold"/>
              <a:cs typeface="Hero Bold"/>
              <a:sym typeface="Hero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23337" y="4007873"/>
            <a:ext cx="4081999" cy="2161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12"/>
              </a:lnSpc>
            </a:pPr>
            <a:r>
              <a:rPr lang="en-US" sz="2193" spc="65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The project explored the CFPB's Consumer Complaints Dataset, analyzing data distribution, missing values, duplicates, and text length.</a:t>
            </a:r>
          </a:p>
          <a:p>
            <a:pPr marL="0" lvl="0" indent="0" algn="l">
              <a:lnSpc>
                <a:spcPts val="2412"/>
              </a:lnSpc>
            </a:pPr>
            <a:endParaRPr lang="en-US" sz="2193" spc="65">
              <a:solidFill>
                <a:srgbClr val="000000"/>
              </a:solidFill>
              <a:latin typeface="Hero Bold"/>
              <a:ea typeface="Hero Bold"/>
              <a:cs typeface="Hero Bold"/>
              <a:sym typeface="Hero Bold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9181489" y="4017398"/>
            <a:ext cx="3999113" cy="1594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98"/>
              </a:lnSpc>
            </a:pPr>
            <a:r>
              <a:rPr lang="en-US" sz="2271" spc="68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The project applied TF-IDF transformation and MinMax Scaling to prepare the data for modeling.</a:t>
            </a:r>
          </a:p>
          <a:p>
            <a:pPr marL="0" lvl="0" indent="0" algn="l">
              <a:lnSpc>
                <a:spcPts val="2498"/>
              </a:lnSpc>
            </a:pPr>
            <a:endParaRPr lang="en-US" sz="2271" spc="68">
              <a:solidFill>
                <a:srgbClr val="000000"/>
              </a:solidFill>
              <a:latin typeface="Hero Bold"/>
              <a:ea typeface="Hero Bold"/>
              <a:cs typeface="Hero Bold"/>
              <a:sym typeface="Hero 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123337" y="2759034"/>
            <a:ext cx="3786724" cy="1336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99"/>
              </a:lnSpc>
            </a:pPr>
            <a:r>
              <a:rPr lang="en-US" sz="3999" spc="179">
                <a:solidFill>
                  <a:srgbClr val="000000"/>
                </a:solidFill>
                <a:latin typeface="Cranberry"/>
                <a:ea typeface="Cranberry"/>
                <a:cs typeface="Cranberry"/>
                <a:sym typeface="Cranberry"/>
              </a:rPr>
              <a:t>Data Exploration</a:t>
            </a:r>
          </a:p>
          <a:p>
            <a:pPr marL="0" lvl="1" indent="0" algn="ctr">
              <a:lnSpc>
                <a:spcPts val="3199"/>
              </a:lnSpc>
              <a:spcBef>
                <a:spcPct val="0"/>
              </a:spcBef>
            </a:pPr>
            <a:endParaRPr lang="en-US" sz="3999" spc="179">
              <a:solidFill>
                <a:srgbClr val="000000"/>
              </a:solidFill>
              <a:latin typeface="Cranberry"/>
              <a:ea typeface="Cranberry"/>
              <a:cs typeface="Cranberry"/>
              <a:sym typeface="Cranberry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4639295" y="2945938"/>
            <a:ext cx="4104044" cy="536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199"/>
              </a:lnSpc>
              <a:spcBef>
                <a:spcPct val="0"/>
              </a:spcBef>
            </a:pPr>
            <a:r>
              <a:rPr lang="en-US" sz="3999" spc="179">
                <a:solidFill>
                  <a:srgbClr val="000000"/>
                </a:solidFill>
                <a:latin typeface="Cranberry"/>
                <a:ea typeface="Cranberry"/>
                <a:cs typeface="Cranberry"/>
                <a:sym typeface="Cranberry"/>
              </a:rPr>
              <a:t>Preprocessing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9144000" y="2889285"/>
            <a:ext cx="4036602" cy="825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3499" spc="157">
                <a:solidFill>
                  <a:srgbClr val="000000"/>
                </a:solidFill>
                <a:latin typeface="Cranberry"/>
                <a:ea typeface="Cranberry"/>
                <a:cs typeface="Cranberry"/>
                <a:sym typeface="Cranberry"/>
              </a:rPr>
              <a:t>Transformation</a:t>
            </a:r>
          </a:p>
          <a:p>
            <a:pPr marL="0" lvl="1" indent="0" algn="ctr">
              <a:lnSpc>
                <a:spcPts val="2799"/>
              </a:lnSpc>
              <a:spcBef>
                <a:spcPct val="0"/>
              </a:spcBef>
            </a:pPr>
            <a:endParaRPr lang="en-US" sz="3499" spc="157">
              <a:solidFill>
                <a:srgbClr val="000000"/>
              </a:solidFill>
              <a:latin typeface="Cranberry"/>
              <a:ea typeface="Cranberry"/>
              <a:cs typeface="Cranberry"/>
              <a:sym typeface="Cranberry"/>
            </a:endParaRPr>
          </a:p>
        </p:txBody>
      </p:sp>
      <p:grpSp>
        <p:nvGrpSpPr>
          <p:cNvPr id="36" name="Group 36"/>
          <p:cNvGrpSpPr/>
          <p:nvPr/>
        </p:nvGrpSpPr>
        <p:grpSpPr>
          <a:xfrm>
            <a:off x="13705257" y="3860921"/>
            <a:ext cx="4218816" cy="2233787"/>
            <a:chOff x="0" y="0"/>
            <a:chExt cx="812800" cy="430363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430363"/>
            </a:xfrm>
            <a:custGeom>
              <a:avLst/>
              <a:gdLst/>
              <a:ahLst/>
              <a:cxnLst/>
              <a:rect l="l" t="t" r="r" b="b"/>
              <a:pathLst>
                <a:path w="812800" h="430363">
                  <a:moveTo>
                    <a:pt x="0" y="0"/>
                  </a:moveTo>
                  <a:lnTo>
                    <a:pt x="812800" y="0"/>
                  </a:lnTo>
                  <a:lnTo>
                    <a:pt x="812800" y="430363"/>
                  </a:lnTo>
                  <a:lnTo>
                    <a:pt x="0" y="430363"/>
                  </a:lnTo>
                  <a:close/>
                </a:path>
              </a:pathLst>
            </a:custGeom>
            <a:solidFill>
              <a:srgbClr val="FCDC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-38100"/>
              <a:ext cx="812800" cy="4684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13705257" y="2541873"/>
            <a:ext cx="4218816" cy="1101073"/>
            <a:chOff x="0" y="0"/>
            <a:chExt cx="812800" cy="212133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212133"/>
            </a:xfrm>
            <a:custGeom>
              <a:avLst/>
              <a:gdLst/>
              <a:ahLst/>
              <a:cxnLst/>
              <a:rect l="l" t="t" r="r" b="b"/>
              <a:pathLst>
                <a:path w="812800" h="212133">
                  <a:moveTo>
                    <a:pt x="0" y="0"/>
                  </a:moveTo>
                  <a:lnTo>
                    <a:pt x="812800" y="0"/>
                  </a:lnTo>
                  <a:lnTo>
                    <a:pt x="812800" y="212133"/>
                  </a:lnTo>
                  <a:lnTo>
                    <a:pt x="0" y="212133"/>
                  </a:lnTo>
                  <a:close/>
                </a:path>
              </a:pathLst>
            </a:custGeom>
            <a:solidFill>
              <a:srgbClr val="FFF39B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0" y="-38100"/>
              <a:ext cx="812800" cy="2502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2" name="TextBox 42"/>
          <p:cNvSpPr txBox="1"/>
          <p:nvPr/>
        </p:nvSpPr>
        <p:spPr>
          <a:xfrm>
            <a:off x="13866617" y="3951810"/>
            <a:ext cx="4057456" cy="2293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75"/>
              </a:lnSpc>
            </a:pPr>
            <a:r>
              <a:rPr lang="en-US" sz="2068" spc="62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Various machine learning algorithms were explored, including Multinomial Naive Bayes, SVM, Logistic Regression, Random Forest, and an ensemble model (ExtraTrees).</a:t>
            </a:r>
          </a:p>
          <a:p>
            <a:pPr marL="0" lvl="0" indent="0" algn="l">
              <a:lnSpc>
                <a:spcPts val="2275"/>
              </a:lnSpc>
            </a:pPr>
            <a:endParaRPr lang="en-US" sz="2068" spc="62">
              <a:solidFill>
                <a:srgbClr val="000000"/>
              </a:solidFill>
              <a:latin typeface="Hero Bold"/>
              <a:ea typeface="Hero Bold"/>
              <a:cs typeface="Hero Bold"/>
              <a:sym typeface="Hero Bold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13763838" y="2661674"/>
            <a:ext cx="3786724" cy="1336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99"/>
              </a:lnSpc>
            </a:pPr>
            <a:r>
              <a:rPr lang="en-US" sz="3999" spc="179">
                <a:solidFill>
                  <a:srgbClr val="000000"/>
                </a:solidFill>
                <a:latin typeface="Cranberry"/>
                <a:ea typeface="Cranberry"/>
                <a:cs typeface="Cranberry"/>
                <a:sym typeface="Cranberry"/>
              </a:rPr>
              <a:t>Model Exploration</a:t>
            </a:r>
          </a:p>
          <a:p>
            <a:pPr marL="0" lvl="1" indent="0" algn="ctr">
              <a:lnSpc>
                <a:spcPts val="3199"/>
              </a:lnSpc>
              <a:spcBef>
                <a:spcPct val="0"/>
              </a:spcBef>
            </a:pPr>
            <a:endParaRPr lang="en-US" sz="3999" spc="179">
              <a:solidFill>
                <a:srgbClr val="000000"/>
              </a:solidFill>
              <a:latin typeface="Cranberry"/>
              <a:ea typeface="Cranberry"/>
              <a:cs typeface="Cranberry"/>
              <a:sym typeface="Cranberry"/>
            </a:endParaRPr>
          </a:p>
        </p:txBody>
      </p:sp>
      <p:sp>
        <p:nvSpPr>
          <p:cNvPr id="44" name="Freeform 44"/>
          <p:cNvSpPr/>
          <p:nvPr/>
        </p:nvSpPr>
        <p:spPr>
          <a:xfrm>
            <a:off x="13180602" y="3180887"/>
            <a:ext cx="583236" cy="426292"/>
          </a:xfrm>
          <a:custGeom>
            <a:avLst/>
            <a:gdLst/>
            <a:ahLst/>
            <a:cxnLst/>
            <a:rect l="l" t="t" r="r" b="b"/>
            <a:pathLst>
              <a:path w="583236" h="426292">
                <a:moveTo>
                  <a:pt x="0" y="0"/>
                </a:moveTo>
                <a:lnTo>
                  <a:pt x="583236" y="0"/>
                </a:lnTo>
                <a:lnTo>
                  <a:pt x="583236" y="426293"/>
                </a:lnTo>
                <a:lnTo>
                  <a:pt x="0" y="42629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grpSp>
        <p:nvGrpSpPr>
          <p:cNvPr id="45" name="Group 45"/>
          <p:cNvGrpSpPr/>
          <p:nvPr/>
        </p:nvGrpSpPr>
        <p:grpSpPr>
          <a:xfrm>
            <a:off x="9253403" y="7771633"/>
            <a:ext cx="4510434" cy="2362354"/>
            <a:chOff x="0" y="0"/>
            <a:chExt cx="812800" cy="425707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812800" cy="425707"/>
            </a:xfrm>
            <a:custGeom>
              <a:avLst/>
              <a:gdLst/>
              <a:ahLst/>
              <a:cxnLst/>
              <a:rect l="l" t="t" r="r" b="b"/>
              <a:pathLst>
                <a:path w="812800" h="425707">
                  <a:moveTo>
                    <a:pt x="0" y="0"/>
                  </a:moveTo>
                  <a:lnTo>
                    <a:pt x="812800" y="0"/>
                  </a:lnTo>
                  <a:lnTo>
                    <a:pt x="812800" y="425707"/>
                  </a:lnTo>
                  <a:lnTo>
                    <a:pt x="0" y="425707"/>
                  </a:lnTo>
                  <a:close/>
                </a:path>
              </a:pathLst>
            </a:custGeom>
            <a:solidFill>
              <a:srgbClr val="FCDC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0" y="-38100"/>
              <a:ext cx="812800" cy="4638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9253403" y="6361407"/>
            <a:ext cx="4510434" cy="1177182"/>
            <a:chOff x="0" y="0"/>
            <a:chExt cx="812800" cy="212133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812800" cy="212133"/>
            </a:xfrm>
            <a:custGeom>
              <a:avLst/>
              <a:gdLst/>
              <a:ahLst/>
              <a:cxnLst/>
              <a:rect l="l" t="t" r="r" b="b"/>
              <a:pathLst>
                <a:path w="812800" h="212133">
                  <a:moveTo>
                    <a:pt x="0" y="0"/>
                  </a:moveTo>
                  <a:lnTo>
                    <a:pt x="812800" y="0"/>
                  </a:lnTo>
                  <a:lnTo>
                    <a:pt x="812800" y="212133"/>
                  </a:lnTo>
                  <a:lnTo>
                    <a:pt x="0" y="212133"/>
                  </a:lnTo>
                  <a:close/>
                </a:path>
              </a:pathLst>
            </a:custGeom>
            <a:solidFill>
              <a:srgbClr val="FFF39B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50" name="TextBox 50"/>
            <p:cNvSpPr txBox="1"/>
            <p:nvPr/>
          </p:nvSpPr>
          <p:spPr>
            <a:xfrm>
              <a:off x="0" y="-38100"/>
              <a:ext cx="812800" cy="2502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1" name="TextBox 51"/>
          <p:cNvSpPr txBox="1"/>
          <p:nvPr/>
        </p:nvSpPr>
        <p:spPr>
          <a:xfrm>
            <a:off x="9376109" y="7832123"/>
            <a:ext cx="4387729" cy="2301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2386" spc="71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The project further improved the model by tuning parameters, applying SMOTE, and experimenting with a transformer-based model (BERT).</a:t>
            </a:r>
          </a:p>
          <a:p>
            <a:pPr marL="0" lvl="0" indent="0" algn="l">
              <a:lnSpc>
                <a:spcPts val="2625"/>
              </a:lnSpc>
            </a:pPr>
            <a:endParaRPr lang="en-US" sz="2386" spc="71">
              <a:solidFill>
                <a:srgbClr val="000000"/>
              </a:solidFill>
              <a:latin typeface="Hero Bold"/>
              <a:ea typeface="Hero Bold"/>
              <a:cs typeface="Hero Bold"/>
              <a:sym typeface="Hero Bold"/>
            </a:endParaRPr>
          </a:p>
        </p:txBody>
      </p:sp>
      <p:sp>
        <p:nvSpPr>
          <p:cNvPr id="52" name="TextBox 52"/>
          <p:cNvSpPr txBox="1"/>
          <p:nvPr/>
        </p:nvSpPr>
        <p:spPr>
          <a:xfrm>
            <a:off x="9314756" y="6498708"/>
            <a:ext cx="4387729" cy="1424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21"/>
              </a:lnSpc>
            </a:pPr>
            <a:r>
              <a:rPr lang="en-US" sz="4276" spc="192">
                <a:solidFill>
                  <a:srgbClr val="000000"/>
                </a:solidFill>
                <a:latin typeface="Cranberry"/>
                <a:ea typeface="Cranberry"/>
                <a:cs typeface="Cranberry"/>
                <a:sym typeface="Cranberry"/>
              </a:rPr>
              <a:t>Model Improvement</a:t>
            </a:r>
          </a:p>
          <a:p>
            <a:pPr marL="0" lvl="1" indent="0" algn="ctr">
              <a:lnSpc>
                <a:spcPts val="3421"/>
              </a:lnSpc>
              <a:spcBef>
                <a:spcPct val="0"/>
              </a:spcBef>
            </a:pPr>
            <a:endParaRPr lang="en-US" sz="4276" spc="192">
              <a:solidFill>
                <a:srgbClr val="000000"/>
              </a:solidFill>
              <a:latin typeface="Cranberry"/>
              <a:ea typeface="Cranberry"/>
              <a:cs typeface="Cranberry"/>
              <a:sym typeface="Cranberry"/>
            </a:endParaRPr>
          </a:p>
        </p:txBody>
      </p:sp>
      <p:grpSp>
        <p:nvGrpSpPr>
          <p:cNvPr id="53" name="Group 53"/>
          <p:cNvGrpSpPr/>
          <p:nvPr/>
        </p:nvGrpSpPr>
        <p:grpSpPr>
          <a:xfrm>
            <a:off x="4160206" y="7771633"/>
            <a:ext cx="4510434" cy="2362354"/>
            <a:chOff x="0" y="0"/>
            <a:chExt cx="812800" cy="425707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812800" cy="425707"/>
            </a:xfrm>
            <a:custGeom>
              <a:avLst/>
              <a:gdLst/>
              <a:ahLst/>
              <a:cxnLst/>
              <a:rect l="l" t="t" r="r" b="b"/>
              <a:pathLst>
                <a:path w="812800" h="425707">
                  <a:moveTo>
                    <a:pt x="0" y="0"/>
                  </a:moveTo>
                  <a:lnTo>
                    <a:pt x="812800" y="0"/>
                  </a:lnTo>
                  <a:lnTo>
                    <a:pt x="812800" y="425707"/>
                  </a:lnTo>
                  <a:lnTo>
                    <a:pt x="0" y="425707"/>
                  </a:lnTo>
                  <a:close/>
                </a:path>
              </a:pathLst>
            </a:custGeom>
            <a:solidFill>
              <a:srgbClr val="FCDC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55" name="TextBox 55"/>
            <p:cNvSpPr txBox="1"/>
            <p:nvPr/>
          </p:nvSpPr>
          <p:spPr>
            <a:xfrm>
              <a:off x="0" y="-38100"/>
              <a:ext cx="812800" cy="4638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4160206" y="6361407"/>
            <a:ext cx="4510434" cy="1177182"/>
            <a:chOff x="0" y="0"/>
            <a:chExt cx="812800" cy="212133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812800" cy="212133"/>
            </a:xfrm>
            <a:custGeom>
              <a:avLst/>
              <a:gdLst/>
              <a:ahLst/>
              <a:cxnLst/>
              <a:rect l="l" t="t" r="r" b="b"/>
              <a:pathLst>
                <a:path w="812800" h="212133">
                  <a:moveTo>
                    <a:pt x="0" y="0"/>
                  </a:moveTo>
                  <a:lnTo>
                    <a:pt x="812800" y="0"/>
                  </a:lnTo>
                  <a:lnTo>
                    <a:pt x="812800" y="212133"/>
                  </a:lnTo>
                  <a:lnTo>
                    <a:pt x="0" y="212133"/>
                  </a:lnTo>
                  <a:close/>
                </a:path>
              </a:pathLst>
            </a:custGeom>
            <a:solidFill>
              <a:srgbClr val="FFF39B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58" name="TextBox 58"/>
            <p:cNvSpPr txBox="1"/>
            <p:nvPr/>
          </p:nvSpPr>
          <p:spPr>
            <a:xfrm>
              <a:off x="0" y="-38100"/>
              <a:ext cx="812800" cy="2502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9" name="TextBox 59"/>
          <p:cNvSpPr txBox="1"/>
          <p:nvPr/>
        </p:nvSpPr>
        <p:spPr>
          <a:xfrm>
            <a:off x="4282911" y="7832123"/>
            <a:ext cx="4387729" cy="1975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2386" spc="71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The BERT model was selected for deployment due to its robust capabilities in handling natural language processing tasks.</a:t>
            </a:r>
          </a:p>
          <a:p>
            <a:pPr marL="0" lvl="0" indent="0" algn="l">
              <a:lnSpc>
                <a:spcPts val="2625"/>
              </a:lnSpc>
            </a:pPr>
            <a:endParaRPr lang="en-US" sz="2386" spc="71">
              <a:solidFill>
                <a:srgbClr val="000000"/>
              </a:solidFill>
              <a:latin typeface="Hero Bold"/>
              <a:ea typeface="Hero Bold"/>
              <a:cs typeface="Hero Bold"/>
              <a:sym typeface="Hero Bold"/>
            </a:endParaRPr>
          </a:p>
        </p:txBody>
      </p:sp>
      <p:sp>
        <p:nvSpPr>
          <p:cNvPr id="60" name="TextBox 60"/>
          <p:cNvSpPr txBox="1"/>
          <p:nvPr/>
        </p:nvSpPr>
        <p:spPr>
          <a:xfrm>
            <a:off x="4282911" y="6498708"/>
            <a:ext cx="4387729" cy="1424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21"/>
              </a:lnSpc>
            </a:pPr>
            <a:r>
              <a:rPr lang="en-US" sz="4276" spc="192">
                <a:solidFill>
                  <a:srgbClr val="000000"/>
                </a:solidFill>
                <a:latin typeface="Cranberry"/>
                <a:ea typeface="Cranberry"/>
                <a:cs typeface="Cranberry"/>
                <a:sym typeface="Cranberry"/>
              </a:rPr>
              <a:t>Model Selection</a:t>
            </a:r>
          </a:p>
          <a:p>
            <a:pPr marL="0" lvl="1" indent="0" algn="ctr">
              <a:lnSpc>
                <a:spcPts val="3421"/>
              </a:lnSpc>
              <a:spcBef>
                <a:spcPct val="0"/>
              </a:spcBef>
            </a:pPr>
            <a:endParaRPr lang="en-US" sz="4276" spc="192">
              <a:solidFill>
                <a:srgbClr val="000000"/>
              </a:solidFill>
              <a:latin typeface="Cranberry"/>
              <a:ea typeface="Cranberry"/>
              <a:cs typeface="Cranberry"/>
              <a:sym typeface="Cranberry"/>
            </a:endParaRPr>
          </a:p>
        </p:txBody>
      </p:sp>
      <p:sp>
        <p:nvSpPr>
          <p:cNvPr id="61" name="Freeform 61"/>
          <p:cNvSpPr/>
          <p:nvPr/>
        </p:nvSpPr>
        <p:spPr>
          <a:xfrm rot="10220311">
            <a:off x="13382563" y="6067886"/>
            <a:ext cx="1310301" cy="957711"/>
          </a:xfrm>
          <a:custGeom>
            <a:avLst/>
            <a:gdLst/>
            <a:ahLst/>
            <a:cxnLst/>
            <a:rect l="l" t="t" r="r" b="b"/>
            <a:pathLst>
              <a:path w="1310301" h="957711">
                <a:moveTo>
                  <a:pt x="0" y="0"/>
                </a:moveTo>
                <a:lnTo>
                  <a:pt x="1310300" y="0"/>
                </a:lnTo>
                <a:lnTo>
                  <a:pt x="1310300" y="957710"/>
                </a:lnTo>
                <a:lnTo>
                  <a:pt x="0" y="95771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62" name="Freeform 62"/>
          <p:cNvSpPr/>
          <p:nvPr/>
        </p:nvSpPr>
        <p:spPr>
          <a:xfrm rot="10518575">
            <a:off x="8366130" y="6583180"/>
            <a:ext cx="918743" cy="671518"/>
          </a:xfrm>
          <a:custGeom>
            <a:avLst/>
            <a:gdLst/>
            <a:ahLst/>
            <a:cxnLst/>
            <a:rect l="l" t="t" r="r" b="b"/>
            <a:pathLst>
              <a:path w="918743" h="671518">
                <a:moveTo>
                  <a:pt x="0" y="0"/>
                </a:moveTo>
                <a:lnTo>
                  <a:pt x="918742" y="0"/>
                </a:lnTo>
                <a:lnTo>
                  <a:pt x="918742" y="671518"/>
                </a:lnTo>
                <a:lnTo>
                  <a:pt x="0" y="67151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r="-55"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5083745" cy="5083745"/>
          </a:xfrm>
          <a:custGeom>
            <a:avLst/>
            <a:gdLst/>
            <a:ahLst/>
            <a:cxnLst/>
            <a:rect l="l" t="t" r="r" b="b"/>
            <a:pathLst>
              <a:path w="5083745" h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4" name="Freeform 4"/>
          <p:cNvSpPr/>
          <p:nvPr/>
        </p:nvSpPr>
        <p:spPr>
          <a:xfrm>
            <a:off x="13204255" y="5203255"/>
            <a:ext cx="5083745" cy="5083745"/>
          </a:xfrm>
          <a:custGeom>
            <a:avLst/>
            <a:gdLst/>
            <a:ahLst/>
            <a:cxnLst/>
            <a:rect l="l" t="t" r="r" b="b"/>
            <a:pathLst>
              <a:path w="5083745" h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5" name="Freeform 5"/>
          <p:cNvSpPr/>
          <p:nvPr/>
        </p:nvSpPr>
        <p:spPr>
          <a:xfrm>
            <a:off x="-796580" y="9490778"/>
            <a:ext cx="4754711" cy="907718"/>
          </a:xfrm>
          <a:custGeom>
            <a:avLst/>
            <a:gdLst/>
            <a:ahLst/>
            <a:cxnLst/>
            <a:rect l="l" t="t" r="r" b="b"/>
            <a:pathLst>
              <a:path w="4754711" h="907718">
                <a:moveTo>
                  <a:pt x="0" y="0"/>
                </a:moveTo>
                <a:lnTo>
                  <a:pt x="4754711" y="0"/>
                </a:lnTo>
                <a:lnTo>
                  <a:pt x="4754711" y="907717"/>
                </a:lnTo>
                <a:lnTo>
                  <a:pt x="0" y="9077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sp>
        <p:nvSpPr>
          <p:cNvPr id="7" name="Freeform 7"/>
          <p:cNvSpPr/>
          <p:nvPr/>
        </p:nvSpPr>
        <p:spPr>
          <a:xfrm>
            <a:off x="0" y="0"/>
            <a:ext cx="1776801" cy="1776801"/>
          </a:xfrm>
          <a:custGeom>
            <a:avLst/>
            <a:gdLst/>
            <a:ahLst/>
            <a:cxnLst/>
            <a:rect l="l" t="t" r="r" b="b"/>
            <a:pathLst>
              <a:path w="1776801" h="1776801">
                <a:moveTo>
                  <a:pt x="0" y="0"/>
                </a:moveTo>
                <a:lnTo>
                  <a:pt x="1776801" y="0"/>
                </a:lnTo>
                <a:lnTo>
                  <a:pt x="1776801" y="1776801"/>
                </a:lnTo>
                <a:lnTo>
                  <a:pt x="0" y="17768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8" name="Freeform 8"/>
          <p:cNvSpPr/>
          <p:nvPr/>
        </p:nvSpPr>
        <p:spPr>
          <a:xfrm flipH="1" flipV="1">
            <a:off x="16515249" y="8514249"/>
            <a:ext cx="1953058" cy="1953058"/>
          </a:xfrm>
          <a:custGeom>
            <a:avLst/>
            <a:gdLst/>
            <a:ahLst/>
            <a:cxnLst/>
            <a:rect l="l" t="t" r="r" b="b"/>
            <a:pathLst>
              <a:path w="1953058" h="1953058">
                <a:moveTo>
                  <a:pt x="1953058" y="1953058"/>
                </a:moveTo>
                <a:lnTo>
                  <a:pt x="0" y="1953058"/>
                </a:lnTo>
                <a:lnTo>
                  <a:pt x="0" y="0"/>
                </a:lnTo>
                <a:lnTo>
                  <a:pt x="1953058" y="0"/>
                </a:lnTo>
                <a:lnTo>
                  <a:pt x="1953058" y="1953058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grpSp>
        <p:nvGrpSpPr>
          <p:cNvPr id="9" name="Group 9"/>
          <p:cNvGrpSpPr/>
          <p:nvPr/>
        </p:nvGrpSpPr>
        <p:grpSpPr>
          <a:xfrm>
            <a:off x="410007" y="1348625"/>
            <a:ext cx="9778773" cy="8756318"/>
            <a:chOff x="0" y="0"/>
            <a:chExt cx="1845173" cy="187837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45173" cy="1878370"/>
            </a:xfrm>
            <a:custGeom>
              <a:avLst/>
              <a:gdLst/>
              <a:ahLst/>
              <a:cxnLst/>
              <a:rect l="l" t="t" r="r" b="b"/>
              <a:pathLst>
                <a:path w="1845173" h="1878370">
                  <a:moveTo>
                    <a:pt x="45604" y="0"/>
                  </a:moveTo>
                  <a:lnTo>
                    <a:pt x="1799569" y="0"/>
                  </a:lnTo>
                  <a:cubicBezTo>
                    <a:pt x="1811664" y="0"/>
                    <a:pt x="1823263" y="4805"/>
                    <a:pt x="1831816" y="13357"/>
                  </a:cubicBezTo>
                  <a:cubicBezTo>
                    <a:pt x="1840368" y="21909"/>
                    <a:pt x="1845173" y="33509"/>
                    <a:pt x="1845173" y="45604"/>
                  </a:cubicBezTo>
                  <a:lnTo>
                    <a:pt x="1845173" y="1832766"/>
                  </a:lnTo>
                  <a:cubicBezTo>
                    <a:pt x="1845173" y="1844861"/>
                    <a:pt x="1840368" y="1856461"/>
                    <a:pt x="1831816" y="1865013"/>
                  </a:cubicBezTo>
                  <a:cubicBezTo>
                    <a:pt x="1823263" y="1873565"/>
                    <a:pt x="1811664" y="1878370"/>
                    <a:pt x="1799569" y="1878370"/>
                  </a:cubicBezTo>
                  <a:lnTo>
                    <a:pt x="45604" y="1878370"/>
                  </a:lnTo>
                  <a:cubicBezTo>
                    <a:pt x="20418" y="1878370"/>
                    <a:pt x="0" y="1857952"/>
                    <a:pt x="0" y="1832766"/>
                  </a:cubicBezTo>
                  <a:lnTo>
                    <a:pt x="0" y="45604"/>
                  </a:lnTo>
                  <a:cubicBezTo>
                    <a:pt x="0" y="33509"/>
                    <a:pt x="4805" y="21909"/>
                    <a:pt x="13357" y="13357"/>
                  </a:cubicBezTo>
                  <a:cubicBezTo>
                    <a:pt x="21909" y="4805"/>
                    <a:pt x="33509" y="0"/>
                    <a:pt x="45604" y="0"/>
                  </a:cubicBezTo>
                  <a:close/>
                </a:path>
              </a:pathLst>
            </a:custGeom>
            <a:solidFill>
              <a:srgbClr val="FFF39B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845173" cy="1916470"/>
            </a:xfrm>
            <a:prstGeom prst="rect">
              <a:avLst/>
            </a:prstGeom>
          </p:spPr>
          <p:txBody>
            <a:bodyPr lIns="54456" tIns="54456" rIns="54456" bIns="5445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582682" y="1546460"/>
            <a:ext cx="8485302" cy="8127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95"/>
              </a:lnSpc>
            </a:pPr>
            <a:r>
              <a:rPr lang="en-US" sz="2450" spc="73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Evaluation Metrics:</a:t>
            </a:r>
          </a:p>
          <a:p>
            <a:pPr marL="529086" lvl="1" indent="-264543" algn="l">
              <a:lnSpc>
                <a:spcPts val="2695"/>
              </a:lnSpc>
              <a:buFont typeface="Arial"/>
              <a:buChar char="•"/>
            </a:pPr>
            <a:r>
              <a:rPr lang="en-US" sz="2450" spc="73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Accuracy: Overall correctness, though less reliable for imbalanced datasets.</a:t>
            </a:r>
          </a:p>
          <a:p>
            <a:pPr marL="529086" lvl="1" indent="-264543" algn="l">
              <a:lnSpc>
                <a:spcPts val="2695"/>
              </a:lnSpc>
              <a:buFont typeface="Arial"/>
              <a:buChar char="•"/>
            </a:pPr>
            <a:r>
              <a:rPr lang="en-US" sz="2450" spc="73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Precision: Measures low false positive rates for each class.</a:t>
            </a:r>
          </a:p>
          <a:p>
            <a:pPr marL="529086" lvl="1" indent="-264543" algn="l">
              <a:lnSpc>
                <a:spcPts val="2695"/>
              </a:lnSpc>
              <a:buFont typeface="Arial"/>
              <a:buChar char="•"/>
            </a:pPr>
            <a:r>
              <a:rPr lang="en-US" sz="2450" spc="73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Recall: Captures true positive rates, essential for identifying minority classes.</a:t>
            </a:r>
          </a:p>
          <a:p>
            <a:pPr marL="529086" lvl="1" indent="-264543" algn="l">
              <a:lnSpc>
                <a:spcPts val="2695"/>
              </a:lnSpc>
              <a:buFont typeface="Arial"/>
              <a:buChar char="•"/>
            </a:pPr>
            <a:r>
              <a:rPr lang="en-US" sz="2450" spc="73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F1-score: Balances precision and recall, with Macro F1 as the primary focus for class equality and Weighted F1 for dataset-wide performance.</a:t>
            </a:r>
          </a:p>
          <a:p>
            <a:pPr algn="l">
              <a:lnSpc>
                <a:spcPts val="2695"/>
              </a:lnSpc>
            </a:pPr>
            <a:r>
              <a:rPr lang="en-US" sz="2450" spc="73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Additional Tools:</a:t>
            </a:r>
          </a:p>
          <a:p>
            <a:pPr marL="529086" lvl="1" indent="-264543" algn="l">
              <a:lnSpc>
                <a:spcPts val="2695"/>
              </a:lnSpc>
              <a:buFont typeface="Arial"/>
              <a:buChar char="•"/>
            </a:pPr>
            <a:r>
              <a:rPr lang="en-US" sz="2450" spc="73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Confusion Matrix: Highlights areas of misclassification for each class.</a:t>
            </a:r>
          </a:p>
          <a:p>
            <a:pPr marL="529086" lvl="1" indent="-264543" algn="l">
              <a:lnSpc>
                <a:spcPts val="2695"/>
              </a:lnSpc>
              <a:buFont typeface="Arial"/>
              <a:buChar char="•"/>
            </a:pPr>
            <a:r>
              <a:rPr lang="en-US" sz="2450" spc="73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AUC-ROC Curve: Aggregates classification performance across thresholds; higher values indicate better distinction.</a:t>
            </a:r>
          </a:p>
          <a:p>
            <a:pPr algn="l">
              <a:lnSpc>
                <a:spcPts val="2695"/>
              </a:lnSpc>
            </a:pPr>
            <a:r>
              <a:rPr lang="en-US" sz="2450" spc="73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Improvement Approaches:</a:t>
            </a:r>
          </a:p>
          <a:p>
            <a:pPr marL="529086" lvl="1" indent="-264543" algn="l">
              <a:lnSpc>
                <a:spcPts val="2695"/>
              </a:lnSpc>
              <a:buFont typeface="Arial"/>
              <a:buChar char="•"/>
            </a:pPr>
            <a:r>
              <a:rPr lang="en-US" sz="2450" spc="73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Tuning Random Forest: Parameter adjustments to boost performance.</a:t>
            </a:r>
          </a:p>
          <a:p>
            <a:pPr marL="529086" lvl="1" indent="-264543" algn="l">
              <a:lnSpc>
                <a:spcPts val="2695"/>
              </a:lnSpc>
              <a:buFont typeface="Arial"/>
              <a:buChar char="•"/>
            </a:pPr>
            <a:r>
              <a:rPr lang="en-US" sz="2450" spc="73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SMOTE Application: Balances class distribution for fairer training.</a:t>
            </a:r>
          </a:p>
          <a:p>
            <a:pPr marL="529086" lvl="1" indent="-264543" algn="l">
              <a:lnSpc>
                <a:spcPts val="2695"/>
              </a:lnSpc>
              <a:buFont typeface="Arial"/>
              <a:buChar char="•"/>
            </a:pPr>
            <a:r>
              <a:rPr lang="en-US" sz="2450" spc="73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Transformer-Based Model (BERT): Benchmarked performance on text classification</a:t>
            </a:r>
          </a:p>
          <a:p>
            <a:pPr marL="0" lvl="0" indent="0" algn="l">
              <a:lnSpc>
                <a:spcPts val="2695"/>
              </a:lnSpc>
            </a:pPr>
            <a:endParaRPr lang="en-US" sz="2450" spc="73" dirty="0">
              <a:solidFill>
                <a:srgbClr val="000000"/>
              </a:solidFill>
              <a:latin typeface="Hero Bold"/>
              <a:ea typeface="Hero Bold"/>
              <a:cs typeface="Hero Bold"/>
              <a:sym typeface="Hero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101642" y="385133"/>
            <a:ext cx="9110060" cy="4007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01"/>
              </a:lnSpc>
            </a:pPr>
            <a:r>
              <a:rPr lang="en-US" sz="4000" dirty="0">
                <a:solidFill>
                  <a:srgbClr val="1867BE"/>
                </a:solidFill>
                <a:latin typeface="Cranberry"/>
                <a:ea typeface="Cranberry"/>
                <a:cs typeface="Cranberry"/>
                <a:sym typeface="Cranberry"/>
              </a:rPr>
              <a:t>MODEL EVALUATION &amp; IMPROVEMENT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8FFEEFE-5E20-9124-7795-F89C805101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0" y="93416"/>
            <a:ext cx="7265918" cy="4808271"/>
          </a:xfrm>
          <a:prstGeom prst="rect">
            <a:avLst/>
          </a:prstGeom>
          <a:noFill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B3CFE7-065F-767D-D6E0-210D64E8FF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1" y="5329272"/>
            <a:ext cx="7902778" cy="47756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1159</Words>
  <Application>Microsoft Office PowerPoint</Application>
  <PresentationFormat>Custom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Cranberry</vt:lpstr>
      <vt:lpstr>Inter Bold</vt:lpstr>
      <vt:lpstr>Arial</vt:lpstr>
      <vt:lpstr>Calibri</vt:lpstr>
      <vt:lpstr>Hero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White Creative Cute Group Project Presentation</dc:title>
  <cp:lastModifiedBy>John Kul</cp:lastModifiedBy>
  <cp:revision>2</cp:revision>
  <dcterms:created xsi:type="dcterms:W3CDTF">2006-08-16T00:00:00Z</dcterms:created>
  <dcterms:modified xsi:type="dcterms:W3CDTF">2024-11-15T16:50:19Z</dcterms:modified>
  <dc:identifier>DAGWjc1XEAg</dc:identifier>
</cp:coreProperties>
</file>