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88" r:id="rId3"/>
    <p:sldId id="386" r:id="rId4"/>
    <p:sldId id="321" r:id="rId5"/>
    <p:sldId id="265" r:id="rId6"/>
    <p:sldId id="309" r:id="rId7"/>
    <p:sldId id="387" r:id="rId8"/>
    <p:sldId id="297" r:id="rId9"/>
    <p:sldId id="350" r:id="rId10"/>
    <p:sldId id="353" r:id="rId11"/>
    <p:sldId id="384" r:id="rId12"/>
    <p:sldId id="323" r:id="rId13"/>
    <p:sldId id="361" r:id="rId14"/>
    <p:sldId id="354" r:id="rId15"/>
    <p:sldId id="362" r:id="rId16"/>
    <p:sldId id="363" r:id="rId17"/>
    <p:sldId id="364" r:id="rId18"/>
    <p:sldId id="365" r:id="rId19"/>
    <p:sldId id="369" r:id="rId20"/>
    <p:sldId id="367" r:id="rId21"/>
    <p:sldId id="355" r:id="rId22"/>
    <p:sldId id="368" r:id="rId23"/>
    <p:sldId id="371" r:id="rId24"/>
    <p:sldId id="389" r:id="rId25"/>
    <p:sldId id="274" r:id="rId26"/>
    <p:sldId id="382" r:id="rId27"/>
    <p:sldId id="373" r:id="rId28"/>
    <p:sldId id="383" r:id="rId29"/>
    <p:sldId id="380" r:id="rId30"/>
    <p:sldId id="356" r:id="rId31"/>
    <p:sldId id="374" r:id="rId32"/>
    <p:sldId id="377" r:id="rId33"/>
    <p:sldId id="378" r:id="rId34"/>
    <p:sldId id="379" r:id="rId35"/>
    <p:sldId id="370" r:id="rId36"/>
    <p:sldId id="258" r:id="rId37"/>
    <p:sldId id="282" r:id="rId38"/>
    <p:sldId id="283" r:id="rId39"/>
    <p:sldId id="284" r:id="rId40"/>
    <p:sldId id="285" r:id="rId41"/>
    <p:sldId id="286" r:id="rId42"/>
    <p:sldId id="281" r:id="rId43"/>
    <p:sldId id="38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2322" autoAdjust="0"/>
  </p:normalViewPr>
  <p:slideViewPr>
    <p:cSldViewPr snapToGrid="0">
      <p:cViewPr varScale="1">
        <p:scale>
          <a:sx n="131" d="100"/>
          <a:sy n="131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C55C8-C6B8-4ADE-87A9-CFA189299A8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90054-1FF6-403A-98F2-0E4EC8CB0B3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gm:t>
    </dgm:pt>
    <dgm:pt modelId="{741F657A-047D-4790-9B38-CCB121751888}" type="par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003D11-CF06-489F-BF33-7DEA9CA71BBE}" type="sibTrans" cxnId="{8CDA032D-E799-409F-8E7E-717F1B4E6A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D8E5C3-7948-49C4-8BA4-F93AC4AEB991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gm:t>
    </dgm:pt>
    <dgm:pt modelId="{78963873-B2A8-470D-9BC2-1F7A8331CE26}" type="par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B2BC05-F478-4064-80D0-ADDD2E0CF259}" type="sibTrans" cxnId="{107252AF-C29A-4EE6-8E04-F252E45C03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6AC3E4-E03C-48E4-8A26-AFB29C7C19F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gm:t>
    </dgm:pt>
    <dgm:pt modelId="{72420C0A-03B5-4CC1-B6DC-DA1C9E49201B}" type="par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F1C8C-A55F-4A89-B0D1-0FB7FD58405C}" type="sibTrans" cxnId="{F5E065D4-8A4F-4052-BDDD-5422A577A1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FAF30A-609F-4163-A5F5-B0070062D89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gm:t>
    </dgm:pt>
    <dgm:pt modelId="{90B0A48A-6732-4218-B81E-BAD2E3D186D0}" type="parTrans" cxnId="{AFBAD8B7-43C5-42C4-95F6-89274F2901D7}">
      <dgm:prSet/>
      <dgm:spPr/>
      <dgm:t>
        <a:bodyPr/>
        <a:lstStyle/>
        <a:p>
          <a:endParaRPr lang="en-US"/>
        </a:p>
      </dgm:t>
    </dgm:pt>
    <dgm:pt modelId="{9CC3892F-1FFB-41E6-8E58-2992BC2A4577}" type="sibTrans" cxnId="{AFBAD8B7-43C5-42C4-95F6-89274F2901D7}">
      <dgm:prSet/>
      <dgm:spPr/>
      <dgm:t>
        <a:bodyPr/>
        <a:lstStyle/>
        <a:p>
          <a:endParaRPr lang="en-US"/>
        </a:p>
      </dgm:t>
    </dgm:pt>
    <dgm:pt modelId="{65D320B4-C30D-4A19-829B-6786C0D0E5F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gm:t>
    </dgm:pt>
    <dgm:pt modelId="{3EB1359F-78A7-4272-A862-7CB7415B560E}" type="parTrans" cxnId="{958092E3-1EDE-48D1-AA22-D8B7E47256CB}">
      <dgm:prSet/>
      <dgm:spPr/>
      <dgm:t>
        <a:bodyPr/>
        <a:lstStyle/>
        <a:p>
          <a:endParaRPr lang="en-US"/>
        </a:p>
      </dgm:t>
    </dgm:pt>
    <dgm:pt modelId="{4DF4F5B0-5710-4E5C-BB25-FCAEB12F84D7}" type="sibTrans" cxnId="{958092E3-1EDE-48D1-AA22-D8B7E47256CB}">
      <dgm:prSet/>
      <dgm:spPr/>
      <dgm:t>
        <a:bodyPr/>
        <a:lstStyle/>
        <a:p>
          <a:endParaRPr lang="en-US"/>
        </a:p>
      </dgm:t>
    </dgm:pt>
    <dgm:pt modelId="{935A4DFE-9C7E-4B2B-8780-627D6F9EF9DB}" type="pres">
      <dgm:prSet presAssocID="{D2EC55C8-C6B8-4ADE-87A9-CFA189299A85}" presName="Name0" presStyleCnt="0">
        <dgm:presLayoutVars>
          <dgm:dir/>
          <dgm:resizeHandles val="exact"/>
        </dgm:presLayoutVars>
      </dgm:prSet>
      <dgm:spPr/>
    </dgm:pt>
    <dgm:pt modelId="{A96D29C7-1400-4CE4-8BA6-796C0FA752BE}" type="pres">
      <dgm:prSet presAssocID="{00FAF30A-609F-4163-A5F5-B0070062D896}" presName="node" presStyleLbl="node1" presStyleIdx="0" presStyleCnt="5">
        <dgm:presLayoutVars>
          <dgm:bulletEnabled val="1"/>
        </dgm:presLayoutVars>
      </dgm:prSet>
      <dgm:spPr/>
    </dgm:pt>
    <dgm:pt modelId="{D688F1C7-C5BC-4E18-8561-122B30F620A4}" type="pres">
      <dgm:prSet presAssocID="{9CC3892F-1FFB-41E6-8E58-2992BC2A4577}" presName="sibTrans" presStyleLbl="sibTrans2D1" presStyleIdx="0" presStyleCnt="4"/>
      <dgm:spPr/>
    </dgm:pt>
    <dgm:pt modelId="{F492F822-B801-4312-9470-301DD6BA9745}" type="pres">
      <dgm:prSet presAssocID="{9CC3892F-1FFB-41E6-8E58-2992BC2A4577}" presName="connectorText" presStyleLbl="sibTrans2D1" presStyleIdx="0" presStyleCnt="4"/>
      <dgm:spPr/>
    </dgm:pt>
    <dgm:pt modelId="{C96C3B6D-D602-425B-9BB6-071FC4A30C5A}" type="pres">
      <dgm:prSet presAssocID="{6DD90054-1FF6-403A-98F2-0E4EC8CB0B3B}" presName="node" presStyleLbl="node1" presStyleIdx="1" presStyleCnt="5">
        <dgm:presLayoutVars>
          <dgm:bulletEnabled val="1"/>
        </dgm:presLayoutVars>
      </dgm:prSet>
      <dgm:spPr/>
    </dgm:pt>
    <dgm:pt modelId="{83477755-4E89-4E69-8B94-26A2ED31029C}" type="pres">
      <dgm:prSet presAssocID="{6C003D11-CF06-489F-BF33-7DEA9CA71BBE}" presName="sibTrans" presStyleLbl="sibTrans2D1" presStyleIdx="1" presStyleCnt="4"/>
      <dgm:spPr/>
    </dgm:pt>
    <dgm:pt modelId="{D8A4CEA2-2835-41A2-9312-91F20C20AFF4}" type="pres">
      <dgm:prSet presAssocID="{6C003D11-CF06-489F-BF33-7DEA9CA71BBE}" presName="connectorText" presStyleLbl="sibTrans2D1" presStyleIdx="1" presStyleCnt="4"/>
      <dgm:spPr/>
    </dgm:pt>
    <dgm:pt modelId="{7AEC8E89-42AC-4559-8FD5-319CC65C26F2}" type="pres">
      <dgm:prSet presAssocID="{11D8E5C3-7948-49C4-8BA4-F93AC4AEB991}" presName="node" presStyleLbl="node1" presStyleIdx="2" presStyleCnt="5">
        <dgm:presLayoutVars>
          <dgm:bulletEnabled val="1"/>
        </dgm:presLayoutVars>
      </dgm:prSet>
      <dgm:spPr/>
    </dgm:pt>
    <dgm:pt modelId="{809315BA-0FA9-407E-AE26-EEF8C0D2D162}" type="pres">
      <dgm:prSet presAssocID="{12B2BC05-F478-4064-80D0-ADDD2E0CF259}" presName="sibTrans" presStyleLbl="sibTrans2D1" presStyleIdx="2" presStyleCnt="4"/>
      <dgm:spPr/>
    </dgm:pt>
    <dgm:pt modelId="{6348BDEB-94FC-4587-A2B5-7986B598F83F}" type="pres">
      <dgm:prSet presAssocID="{12B2BC05-F478-4064-80D0-ADDD2E0CF259}" presName="connectorText" presStyleLbl="sibTrans2D1" presStyleIdx="2" presStyleCnt="4"/>
      <dgm:spPr/>
    </dgm:pt>
    <dgm:pt modelId="{4A9EA007-9C14-47CA-BAF9-D77940E04DBE}" type="pres">
      <dgm:prSet presAssocID="{656AC3E4-E03C-48E4-8A26-AFB29C7C19F6}" presName="node" presStyleLbl="node1" presStyleIdx="3" presStyleCnt="5">
        <dgm:presLayoutVars>
          <dgm:bulletEnabled val="1"/>
        </dgm:presLayoutVars>
      </dgm:prSet>
      <dgm:spPr/>
    </dgm:pt>
    <dgm:pt modelId="{11338263-45B0-413C-B657-46D3B4CC4FC9}" type="pres">
      <dgm:prSet presAssocID="{143F1C8C-A55F-4A89-B0D1-0FB7FD58405C}" presName="sibTrans" presStyleLbl="sibTrans2D1" presStyleIdx="3" presStyleCnt="4"/>
      <dgm:spPr/>
    </dgm:pt>
    <dgm:pt modelId="{1450D449-505C-4000-9B1C-B4F75124581F}" type="pres">
      <dgm:prSet presAssocID="{143F1C8C-A55F-4A89-B0D1-0FB7FD58405C}" presName="connectorText" presStyleLbl="sibTrans2D1" presStyleIdx="3" presStyleCnt="4"/>
      <dgm:spPr/>
    </dgm:pt>
    <dgm:pt modelId="{FF5C7294-FB6C-4D5E-8C79-5A09596ADD11}" type="pres">
      <dgm:prSet presAssocID="{65D320B4-C30D-4A19-829B-6786C0D0E5F6}" presName="node" presStyleLbl="node1" presStyleIdx="4" presStyleCnt="5">
        <dgm:presLayoutVars>
          <dgm:bulletEnabled val="1"/>
        </dgm:presLayoutVars>
      </dgm:prSet>
      <dgm:spPr/>
    </dgm:pt>
  </dgm:ptLst>
  <dgm:cxnLst>
    <dgm:cxn modelId="{0F4C4E0F-7DCC-4685-BFB2-8C425BF4F965}" type="presOf" srcId="{65D320B4-C30D-4A19-829B-6786C0D0E5F6}" destId="{FF5C7294-FB6C-4D5E-8C79-5A09596ADD11}" srcOrd="0" destOrd="0" presId="urn:microsoft.com/office/officeart/2005/8/layout/process1"/>
    <dgm:cxn modelId="{DE988B20-DE32-4053-93C2-50DBF04C76B9}" type="presOf" srcId="{12B2BC05-F478-4064-80D0-ADDD2E0CF259}" destId="{6348BDEB-94FC-4587-A2B5-7986B598F83F}" srcOrd="1" destOrd="0" presId="urn:microsoft.com/office/officeart/2005/8/layout/process1"/>
    <dgm:cxn modelId="{7B29BF29-FC80-400D-9C87-7412DF6661D6}" type="presOf" srcId="{143F1C8C-A55F-4A89-B0D1-0FB7FD58405C}" destId="{1450D449-505C-4000-9B1C-B4F75124581F}" srcOrd="1" destOrd="0" presId="urn:microsoft.com/office/officeart/2005/8/layout/process1"/>
    <dgm:cxn modelId="{8CDA032D-E799-409F-8E7E-717F1B4E6A0D}" srcId="{D2EC55C8-C6B8-4ADE-87A9-CFA189299A85}" destId="{6DD90054-1FF6-403A-98F2-0E4EC8CB0B3B}" srcOrd="1" destOrd="0" parTransId="{741F657A-047D-4790-9B38-CCB121751888}" sibTransId="{6C003D11-CF06-489F-BF33-7DEA9CA71BBE}"/>
    <dgm:cxn modelId="{9AF8C92F-B630-4B27-A28E-B3E404EE7EC3}" type="presOf" srcId="{6DD90054-1FF6-403A-98F2-0E4EC8CB0B3B}" destId="{C96C3B6D-D602-425B-9BB6-071FC4A30C5A}" srcOrd="0" destOrd="0" presId="urn:microsoft.com/office/officeart/2005/8/layout/process1"/>
    <dgm:cxn modelId="{B6344F4A-CD48-4356-A05A-D05F3816BEEE}" type="presOf" srcId="{00FAF30A-609F-4163-A5F5-B0070062D896}" destId="{A96D29C7-1400-4CE4-8BA6-796C0FA752BE}" srcOrd="0" destOrd="0" presId="urn:microsoft.com/office/officeart/2005/8/layout/process1"/>
    <dgm:cxn modelId="{119F205D-9425-44B7-96AF-54D0DCA2891C}" type="presOf" srcId="{9CC3892F-1FFB-41E6-8E58-2992BC2A4577}" destId="{D688F1C7-C5BC-4E18-8561-122B30F620A4}" srcOrd="0" destOrd="0" presId="urn:microsoft.com/office/officeart/2005/8/layout/process1"/>
    <dgm:cxn modelId="{ADB37E60-E65C-4C47-9AE2-0276702BCA80}" type="presOf" srcId="{6C003D11-CF06-489F-BF33-7DEA9CA71BBE}" destId="{83477755-4E89-4E69-8B94-26A2ED31029C}" srcOrd="0" destOrd="0" presId="urn:microsoft.com/office/officeart/2005/8/layout/process1"/>
    <dgm:cxn modelId="{72E35674-B969-4A3F-80C5-630BD01043B0}" type="presOf" srcId="{656AC3E4-E03C-48E4-8A26-AFB29C7C19F6}" destId="{4A9EA007-9C14-47CA-BAF9-D77940E04DBE}" srcOrd="0" destOrd="0" presId="urn:microsoft.com/office/officeart/2005/8/layout/process1"/>
    <dgm:cxn modelId="{3493B598-6BBB-40CB-8642-46B664DE8CEA}" type="presOf" srcId="{11D8E5C3-7948-49C4-8BA4-F93AC4AEB991}" destId="{7AEC8E89-42AC-4559-8FD5-319CC65C26F2}" srcOrd="0" destOrd="0" presId="urn:microsoft.com/office/officeart/2005/8/layout/process1"/>
    <dgm:cxn modelId="{242FB09F-63C0-438C-845C-2FA983025851}" type="presOf" srcId="{D2EC55C8-C6B8-4ADE-87A9-CFA189299A85}" destId="{935A4DFE-9C7E-4B2B-8780-627D6F9EF9DB}" srcOrd="0" destOrd="0" presId="urn:microsoft.com/office/officeart/2005/8/layout/process1"/>
    <dgm:cxn modelId="{8BD5F2A6-ACF9-4A29-B4AF-AE04ADA96E02}" type="presOf" srcId="{9CC3892F-1FFB-41E6-8E58-2992BC2A4577}" destId="{F492F822-B801-4312-9470-301DD6BA9745}" srcOrd="1" destOrd="0" presId="urn:microsoft.com/office/officeart/2005/8/layout/process1"/>
    <dgm:cxn modelId="{107252AF-C29A-4EE6-8E04-F252E45C03B4}" srcId="{D2EC55C8-C6B8-4ADE-87A9-CFA189299A85}" destId="{11D8E5C3-7948-49C4-8BA4-F93AC4AEB991}" srcOrd="2" destOrd="0" parTransId="{78963873-B2A8-470D-9BC2-1F7A8331CE26}" sibTransId="{12B2BC05-F478-4064-80D0-ADDD2E0CF259}"/>
    <dgm:cxn modelId="{AFBAD8B7-43C5-42C4-95F6-89274F2901D7}" srcId="{D2EC55C8-C6B8-4ADE-87A9-CFA189299A85}" destId="{00FAF30A-609F-4163-A5F5-B0070062D896}" srcOrd="0" destOrd="0" parTransId="{90B0A48A-6732-4218-B81E-BAD2E3D186D0}" sibTransId="{9CC3892F-1FFB-41E6-8E58-2992BC2A4577}"/>
    <dgm:cxn modelId="{99C6DABB-7B65-4154-83B8-0E3F709A9E4D}" type="presOf" srcId="{143F1C8C-A55F-4A89-B0D1-0FB7FD58405C}" destId="{11338263-45B0-413C-B657-46D3B4CC4FC9}" srcOrd="0" destOrd="0" presId="urn:microsoft.com/office/officeart/2005/8/layout/process1"/>
    <dgm:cxn modelId="{244206BD-D450-4130-B8AA-BABD3727480F}" type="presOf" srcId="{12B2BC05-F478-4064-80D0-ADDD2E0CF259}" destId="{809315BA-0FA9-407E-AE26-EEF8C0D2D162}" srcOrd="0" destOrd="0" presId="urn:microsoft.com/office/officeart/2005/8/layout/process1"/>
    <dgm:cxn modelId="{F5E065D4-8A4F-4052-BDDD-5422A577A184}" srcId="{D2EC55C8-C6B8-4ADE-87A9-CFA189299A85}" destId="{656AC3E4-E03C-48E4-8A26-AFB29C7C19F6}" srcOrd="3" destOrd="0" parTransId="{72420C0A-03B5-4CC1-B6DC-DA1C9E49201B}" sibTransId="{143F1C8C-A55F-4A89-B0D1-0FB7FD58405C}"/>
    <dgm:cxn modelId="{87CE71E3-A66C-4EDB-A496-EF4878910D19}" type="presOf" srcId="{6C003D11-CF06-489F-BF33-7DEA9CA71BBE}" destId="{D8A4CEA2-2835-41A2-9312-91F20C20AFF4}" srcOrd="1" destOrd="0" presId="urn:microsoft.com/office/officeart/2005/8/layout/process1"/>
    <dgm:cxn modelId="{958092E3-1EDE-48D1-AA22-D8B7E47256CB}" srcId="{D2EC55C8-C6B8-4ADE-87A9-CFA189299A85}" destId="{65D320B4-C30D-4A19-829B-6786C0D0E5F6}" srcOrd="4" destOrd="0" parTransId="{3EB1359F-78A7-4272-A862-7CB7415B560E}" sibTransId="{4DF4F5B0-5710-4E5C-BB25-FCAEB12F84D7}"/>
    <dgm:cxn modelId="{5D7CB9A1-31A4-40A2-88EA-A41E4B40BD3E}" type="presParOf" srcId="{935A4DFE-9C7E-4B2B-8780-627D6F9EF9DB}" destId="{A96D29C7-1400-4CE4-8BA6-796C0FA752BE}" srcOrd="0" destOrd="0" presId="urn:microsoft.com/office/officeart/2005/8/layout/process1"/>
    <dgm:cxn modelId="{901FEDDD-BFA1-4B66-8280-F40D967F9EFC}" type="presParOf" srcId="{935A4DFE-9C7E-4B2B-8780-627D6F9EF9DB}" destId="{D688F1C7-C5BC-4E18-8561-122B30F620A4}" srcOrd="1" destOrd="0" presId="urn:microsoft.com/office/officeart/2005/8/layout/process1"/>
    <dgm:cxn modelId="{F28E9723-2237-4C26-82D0-C762D9B28587}" type="presParOf" srcId="{D688F1C7-C5BC-4E18-8561-122B30F620A4}" destId="{F492F822-B801-4312-9470-301DD6BA9745}" srcOrd="0" destOrd="0" presId="urn:microsoft.com/office/officeart/2005/8/layout/process1"/>
    <dgm:cxn modelId="{6D04FFBD-416E-4F81-955B-F5B9C525622A}" type="presParOf" srcId="{935A4DFE-9C7E-4B2B-8780-627D6F9EF9DB}" destId="{C96C3B6D-D602-425B-9BB6-071FC4A30C5A}" srcOrd="2" destOrd="0" presId="urn:microsoft.com/office/officeart/2005/8/layout/process1"/>
    <dgm:cxn modelId="{3C3873CC-C15E-4396-9070-A61A936AA607}" type="presParOf" srcId="{935A4DFE-9C7E-4B2B-8780-627D6F9EF9DB}" destId="{83477755-4E89-4E69-8B94-26A2ED31029C}" srcOrd="3" destOrd="0" presId="urn:microsoft.com/office/officeart/2005/8/layout/process1"/>
    <dgm:cxn modelId="{6114D6FB-B067-477F-88B0-CB8F7A9FD3DE}" type="presParOf" srcId="{83477755-4E89-4E69-8B94-26A2ED31029C}" destId="{D8A4CEA2-2835-41A2-9312-91F20C20AFF4}" srcOrd="0" destOrd="0" presId="urn:microsoft.com/office/officeart/2005/8/layout/process1"/>
    <dgm:cxn modelId="{CB2E2666-15AC-42A7-A555-F4603EBB2BF4}" type="presParOf" srcId="{935A4DFE-9C7E-4B2B-8780-627D6F9EF9DB}" destId="{7AEC8E89-42AC-4559-8FD5-319CC65C26F2}" srcOrd="4" destOrd="0" presId="urn:microsoft.com/office/officeart/2005/8/layout/process1"/>
    <dgm:cxn modelId="{677D40E4-151D-4EAD-B63E-931660068194}" type="presParOf" srcId="{935A4DFE-9C7E-4B2B-8780-627D6F9EF9DB}" destId="{809315BA-0FA9-407E-AE26-EEF8C0D2D162}" srcOrd="5" destOrd="0" presId="urn:microsoft.com/office/officeart/2005/8/layout/process1"/>
    <dgm:cxn modelId="{1AE7D71B-994A-4704-9707-EFEB5A8E8CC0}" type="presParOf" srcId="{809315BA-0FA9-407E-AE26-EEF8C0D2D162}" destId="{6348BDEB-94FC-4587-A2B5-7986B598F83F}" srcOrd="0" destOrd="0" presId="urn:microsoft.com/office/officeart/2005/8/layout/process1"/>
    <dgm:cxn modelId="{24B42CCF-CA1B-4775-9331-E8399D9EA666}" type="presParOf" srcId="{935A4DFE-9C7E-4B2B-8780-627D6F9EF9DB}" destId="{4A9EA007-9C14-47CA-BAF9-D77940E04DBE}" srcOrd="6" destOrd="0" presId="urn:microsoft.com/office/officeart/2005/8/layout/process1"/>
    <dgm:cxn modelId="{C40A382D-5DD8-4240-B001-3C3798D1659B}" type="presParOf" srcId="{935A4DFE-9C7E-4B2B-8780-627D6F9EF9DB}" destId="{11338263-45B0-413C-B657-46D3B4CC4FC9}" srcOrd="7" destOrd="0" presId="urn:microsoft.com/office/officeart/2005/8/layout/process1"/>
    <dgm:cxn modelId="{EF1DB9D0-5E06-429C-891E-BE39C1E520AE}" type="presParOf" srcId="{11338263-45B0-413C-B657-46D3B4CC4FC9}" destId="{1450D449-505C-4000-9B1C-B4F75124581F}" srcOrd="0" destOrd="0" presId="urn:microsoft.com/office/officeart/2005/8/layout/process1"/>
    <dgm:cxn modelId="{67C72FEA-AE89-43B1-80BB-06722C953CA6}" type="presParOf" srcId="{935A4DFE-9C7E-4B2B-8780-627D6F9EF9DB}" destId="{FF5C7294-FB6C-4D5E-8C79-5A09596ADD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29C7-1400-4CE4-8BA6-796C0FA752BE}">
      <dsp:nvSpPr>
        <dsp:cNvPr id="0" name=""/>
        <dsp:cNvSpPr/>
      </dsp:nvSpPr>
      <dsp:spPr>
        <a:xfrm>
          <a:off x="5745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Initialize</a:t>
          </a:r>
        </a:p>
      </dsp:txBody>
      <dsp:txXfrm>
        <a:off x="37046" y="921822"/>
        <a:ext cx="1718547" cy="1006087"/>
      </dsp:txXfrm>
    </dsp:sp>
    <dsp:sp modelId="{D688F1C7-C5BC-4E18-8561-122B30F620A4}">
      <dsp:nvSpPr>
        <dsp:cNvPr id="0" name=""/>
        <dsp:cNvSpPr/>
      </dsp:nvSpPr>
      <dsp:spPr>
        <a:xfrm>
          <a:off x="1965009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965009" y="1292348"/>
        <a:ext cx="264322" cy="265035"/>
      </dsp:txXfrm>
    </dsp:sp>
    <dsp:sp modelId="{C96C3B6D-D602-425B-9BB6-071FC4A30C5A}">
      <dsp:nvSpPr>
        <dsp:cNvPr id="0" name=""/>
        <dsp:cNvSpPr/>
      </dsp:nvSpPr>
      <dsp:spPr>
        <a:xfrm>
          <a:off x="2499354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Wait for Event</a:t>
          </a:r>
        </a:p>
      </dsp:txBody>
      <dsp:txXfrm>
        <a:off x="2530655" y="921822"/>
        <a:ext cx="1718547" cy="1006087"/>
      </dsp:txXfrm>
    </dsp:sp>
    <dsp:sp modelId="{83477755-4E89-4E69-8B94-26A2ED31029C}">
      <dsp:nvSpPr>
        <dsp:cNvPr id="0" name=""/>
        <dsp:cNvSpPr/>
      </dsp:nvSpPr>
      <dsp:spPr>
        <a:xfrm>
          <a:off x="4458618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8618" y="1292348"/>
        <a:ext cx="264322" cy="265035"/>
      </dsp:txXfrm>
    </dsp:sp>
    <dsp:sp modelId="{7AEC8E89-42AC-4559-8FD5-319CC65C26F2}">
      <dsp:nvSpPr>
        <dsp:cNvPr id="0" name=""/>
        <dsp:cNvSpPr/>
      </dsp:nvSpPr>
      <dsp:spPr>
        <a:xfrm>
          <a:off x="4992963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Process Event</a:t>
          </a:r>
        </a:p>
      </dsp:txBody>
      <dsp:txXfrm>
        <a:off x="5024264" y="921822"/>
        <a:ext cx="1718547" cy="1006087"/>
      </dsp:txXfrm>
    </dsp:sp>
    <dsp:sp modelId="{809315BA-0FA9-407E-AE26-EEF8C0D2D162}">
      <dsp:nvSpPr>
        <dsp:cNvPr id="0" name=""/>
        <dsp:cNvSpPr/>
      </dsp:nvSpPr>
      <dsp:spPr>
        <a:xfrm>
          <a:off x="6952227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52227" y="1292348"/>
        <a:ext cx="264322" cy="265035"/>
      </dsp:txXfrm>
    </dsp:sp>
    <dsp:sp modelId="{4A9EA007-9C14-47CA-BAF9-D77940E04DBE}">
      <dsp:nvSpPr>
        <dsp:cNvPr id="0" name=""/>
        <dsp:cNvSpPr/>
      </dsp:nvSpPr>
      <dsp:spPr>
        <a:xfrm>
          <a:off x="7486572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Draw</a:t>
          </a:r>
        </a:p>
      </dsp:txBody>
      <dsp:txXfrm>
        <a:off x="7517873" y="921822"/>
        <a:ext cx="1718547" cy="1006087"/>
      </dsp:txXfrm>
    </dsp:sp>
    <dsp:sp modelId="{11338263-45B0-413C-B657-46D3B4CC4FC9}">
      <dsp:nvSpPr>
        <dsp:cNvPr id="0" name=""/>
        <dsp:cNvSpPr/>
      </dsp:nvSpPr>
      <dsp:spPr>
        <a:xfrm>
          <a:off x="9445836" y="1204003"/>
          <a:ext cx="377603" cy="4417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45836" y="1292348"/>
        <a:ext cx="264322" cy="265035"/>
      </dsp:txXfrm>
    </dsp:sp>
    <dsp:sp modelId="{FF5C7294-FB6C-4D5E-8C79-5A09596ADD11}">
      <dsp:nvSpPr>
        <dsp:cNvPr id="0" name=""/>
        <dsp:cNvSpPr/>
      </dsp:nvSpPr>
      <dsp:spPr>
        <a:xfrm>
          <a:off x="9980181" y="890521"/>
          <a:ext cx="1781149" cy="1068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Destroy</a:t>
          </a:r>
        </a:p>
      </dsp:txBody>
      <dsp:txXfrm>
        <a:off x="10011482" y="921822"/>
        <a:ext cx="1718547" cy="100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5E40-0EE3-46AA-ABA2-45F6595B4BF7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22EB-509A-42F4-9DA3-82170C5C4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6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3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5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6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箭頭的意思為繼承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44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3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8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73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98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0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5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92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空的</a:t>
            </a:r>
            <a:r>
              <a:rPr lang="en-US" altLang="zh-TW" dirty="0"/>
              <a:t>class</a:t>
            </a:r>
            <a:r>
              <a:rPr lang="zh-TW" altLang="en-US" dirty="0"/>
              <a:t>，去填就好了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7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9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8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7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6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64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722EB-509A-42F4-9DA3-82170C5C4C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84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0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C5FB15-6BA5-4408-B8E3-B51E1CD4ED99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F21EE-7D98-41DE-B0B8-FB2AC603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3soon/Allegro5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itical-logic.com/services/qa-project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9AFD-64F9-4FBC-93AC-F1DCC3F9E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9651-1EB9-4B34-BA22-BC630ED65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2 Package</a:t>
            </a:r>
          </a:p>
        </p:txBody>
      </p:sp>
    </p:spTree>
    <p:extLst>
      <p:ext uri="{BB962C8B-B14F-4D97-AF65-F5344CB8AC3E}">
        <p14:creationId xmlns:p14="http://schemas.microsoft.com/office/powerpoint/2010/main" val="31886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9812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50276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loading / destroying resources is unnecessary and causes memory leak if we are not careful enough.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279" y="4159983"/>
            <a:ext cx="7096815" cy="163121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ALLEGRO_BITMAP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al_load_bitmap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.png"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(!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game_abort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"failed to load image: 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al_destroy_bitmap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96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resource management when using the wrapped </a:t>
            </a:r>
            <a:r>
              <a:rPr lang="en-US" b="1" dirty="0">
                <a:solidFill>
                  <a:srgbClr val="4EC9B0"/>
                </a:solidFill>
                <a:latin typeface="Consolas" panose="020B0609020204030204" pitchFamily="49" charset="0"/>
                <a:ea typeface="+mn-ea"/>
              </a:rPr>
              <a:t>Resources</a:t>
            </a:r>
            <a:r>
              <a:rPr lang="en-US" dirty="0"/>
              <a:t> class: more convenient and less error prone.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876" y="4079145"/>
            <a:ext cx="6673622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solidFill>
                <a:srgbClr val="B4B4B4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Automatically free resources.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61026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27773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Manually checking which scene to update / draw is redundant and we cannot have same variable names in different scenes.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ACE00B-9441-41AE-BC65-56B9B1A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83" y="3995678"/>
            <a:ext cx="7520007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active_scene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8D7A3"/>
                </a:solidFill>
                <a:latin typeface="Consolas" panose="020B0609020204030204" pitchFamily="49" charset="0"/>
              </a:rPr>
              <a:t>SCENE_B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//... 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}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Maybe we have up to 5 scenes...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The same structure above is also used in</a:t>
            </a:r>
            <a:b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`</a:t>
            </a:r>
            <a:r>
              <a:rPr lang="en-US" altLang="en-US" sz="2000" dirty="0" err="1">
                <a:solidFill>
                  <a:srgbClr val="57A64A"/>
                </a:solidFill>
                <a:latin typeface="Consolas" panose="020B0609020204030204" pitchFamily="49" charset="0"/>
              </a:rPr>
              <a:t>game_change_scene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`, and various events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8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existence of other scenes and see each scene as independent 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dirty="0"/>
              <a:t> class: more encapsulation.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F537AC-A96A-4A1C-AC4B-C2A0EADA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408" y="3744454"/>
            <a:ext cx="6532558" cy="255454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explicit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Terminate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D42C17-3A9F-42D8-84CA-1BD7BAA76F23}"/>
              </a:ext>
            </a:extLst>
          </p:cNvPr>
          <p:cNvSpPr/>
          <p:nvPr/>
        </p:nvSpPr>
        <p:spPr>
          <a:xfrm>
            <a:off x="2390848" y="3759549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435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sprite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619" y="3072348"/>
            <a:ext cx="7802136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draw_movable_object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MovableObject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round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2000" dirty="0" err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h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game_update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for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D63C5"/>
                </a:solidFill>
                <a:latin typeface="Consolas" panose="020B0609020204030204" pitchFamily="49" charset="0"/>
              </a:rPr>
              <a:t>MAX_OBJ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++)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+=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objs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].</a:t>
            </a:r>
            <a:r>
              <a:rPr lang="en-US" altLang="en-US" sz="2000" dirty="0" err="1">
                <a:solidFill>
                  <a:srgbClr val="DADADA"/>
                </a:solidFill>
                <a:latin typeface="Consolas" panose="020B0609020204030204" pitchFamily="49" charset="0"/>
              </a:rPr>
              <a:t>vy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1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define a class and specify some behaviors of the objects. Then, we can add and forget about it: one-liner for every object.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9" y="4079145"/>
            <a:ext cx="5262979" cy="101566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Shoot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Bullet(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286465-EB44-4C13-9C50-F4B7D39B45AE}"/>
              </a:ext>
            </a:extLst>
          </p:cNvPr>
          <p:cNvSpPr/>
          <p:nvPr/>
        </p:nvSpPr>
        <p:spPr>
          <a:xfrm>
            <a:off x="2998479" y="4079145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F83-0218-4CC1-8854-BCB39E76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start,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93CD-3DF4-4A94-9C22-5D3018D4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422625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simple button requires too much code.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65" y="3226236"/>
            <a:ext cx="9353843" cy="347787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on_mouse_down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 &amp;&amp;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        // Button clicked.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game_draw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pnt_in_rect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mouse_y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img_btn_in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al_draw_bitmap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img_btn_out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btnX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btnY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btnW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7F7F7F"/>
                </a:solidFill>
                <a:latin typeface="Consolas" panose="020B0609020204030204" pitchFamily="49" charset="0"/>
              </a:rPr>
              <a:t>btnH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B4B4B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A83D-FC95-4701-9AD8-EC9F714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8CCC-FDB2-4C7D-83BF-0F87538186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can ignore the drawing and mouse-in detection. For buttons, we only want to know when it is clicked. Declaring a variable just for the button is also unnecessary: higher abstraction.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603F32-FB7E-4919-B20B-D43F40BB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44" y="4643307"/>
            <a:ext cx="10764485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57A64A"/>
                </a:solidFill>
                <a:latin typeface="Consolas" panose="020B0609020204030204" pitchFamily="49" charset="0"/>
              </a:rPr>
              <a:t>// Button clicked.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"img_out.png"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D69D85"/>
                </a:solidFill>
                <a:latin typeface="Consolas" panose="020B0609020204030204" pitchFamily="49" charset="0"/>
              </a:rPr>
              <a:t>"img_in.png"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0)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SetOnClickCallback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bind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(&amp;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SceneA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BtnOnClick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)));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AddNewControlObject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btn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950C66-23DE-4983-8DE7-736439F5BEF6}"/>
              </a:ext>
            </a:extLst>
          </p:cNvPr>
          <p:cNvSpPr/>
          <p:nvPr/>
        </p:nvSpPr>
        <p:spPr>
          <a:xfrm>
            <a:off x="315594" y="4643307"/>
            <a:ext cx="363984" cy="31959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85410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3E912-3C8D-41C2-860F-5DC45FC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demo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79881-8D8E-47F4-AAE8-BA21068895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93" y="1676311"/>
            <a:ext cx="9342321" cy="5024638"/>
          </a:xfrm>
        </p:spPr>
      </p:pic>
    </p:spTree>
    <p:extLst>
      <p:ext uri="{BB962C8B-B14F-4D97-AF65-F5344CB8AC3E}">
        <p14:creationId xmlns:p14="http://schemas.microsoft.com/office/powerpoint/2010/main" val="30270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0F6-F4E4-45C0-8FFF-BAF72EA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Preview (Debug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5648-CEB3-46B0-862A-DC8F9A822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642A8-33C8-4749-95D6-B82F2A6E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02" y="1907638"/>
            <a:ext cx="9213396" cy="4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Naming Convention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6BFB-3357-460A-B699-134277F425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490908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Usually, C++ uses snake case, but we use camel case here to distinguish between STL and self-defined code.</a:t>
            </a:r>
          </a:p>
          <a:p>
            <a:r>
              <a:rPr lang="en-US" altLang="en-US" sz="2600" dirty="0">
                <a:latin typeface="Consolas" panose="020B0609020204030204" pitchFamily="49" charset="0"/>
              </a:rPr>
              <a:t>std::??? (</a:t>
            </a:r>
            <a:r>
              <a:rPr lang="en-US" altLang="en-US" sz="2600" dirty="0" err="1">
                <a:latin typeface="Consolas" panose="020B0609020204030204" pitchFamily="49" charset="0"/>
              </a:rPr>
              <a:t>snake_case</a:t>
            </a:r>
            <a:r>
              <a:rPr lang="en-US" altLang="en-US" sz="2600" dirty="0">
                <a:latin typeface="Consolas" panose="020B0609020204030204" pitchFamily="49" charset="0"/>
              </a:rPr>
              <a:t>)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C++11 STL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600" dirty="0">
                <a:latin typeface="Consolas" panose="020B0609020204030204" pitchFamily="49" charset="0"/>
              </a:rPr>
              <a:t>al_???, ALLEGRO_???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altLang="en-US" sz="2600" dirty="0">
                <a:latin typeface="Consolas" panose="020B0609020204030204" pitchFamily="49" charset="0"/>
              </a:rPr>
              <a:t>Allegro5 libraries’ API.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Engine::??? (CamelCase)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Our own defined wrapper ::???</a:t>
            </a:r>
            <a:r>
              <a:rPr lang="en-US" altLang="en-US" sz="2600" dirty="0">
                <a:latin typeface="Consolas" panose="020B0609020204030204" pitchFamily="49" charset="0"/>
              </a:rPr>
              <a:t> </a:t>
            </a:r>
            <a:r>
              <a:rPr lang="zh-TW" altLang="en-US" sz="2600" dirty="0">
                <a:latin typeface="Consolas" panose="020B0609020204030204" pitchFamily="49" charset="0"/>
              </a:rPr>
              <a:t>→ </a:t>
            </a:r>
            <a:r>
              <a:rPr lang="en-US" sz="2600" dirty="0">
                <a:latin typeface="Consolas" panose="020B0609020204030204" pitchFamily="49" charset="0"/>
              </a:rPr>
              <a:t>Classes used in game.</a:t>
            </a:r>
          </a:p>
        </p:txBody>
      </p:sp>
    </p:spTree>
    <p:extLst>
      <p:ext uri="{BB962C8B-B14F-4D97-AF65-F5344CB8AC3E}">
        <p14:creationId xmlns:p14="http://schemas.microsoft.com/office/powerpoint/2010/main" val="5997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Diagram</a:t>
            </a:r>
          </a:p>
        </p:txBody>
      </p:sp>
    </p:spTree>
    <p:extLst>
      <p:ext uri="{BB962C8B-B14F-4D97-AF65-F5344CB8AC3E}">
        <p14:creationId xmlns:p14="http://schemas.microsoft.com/office/powerpoint/2010/main" val="155649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268E29-35CC-4D61-ABF8-E797E129C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74041-04A3-4F58-B3E4-A48A672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FF10CF-5A21-46FB-BCBF-683241F3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4" y="0"/>
            <a:ext cx="1158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Resources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all resources loading and destroy.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Resources can be retrieved from this class directly.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zh-CN" altLang="en-US" dirty="0">
                <a:cs typeface="Arial" panose="020B0604020202020204" pitchFamily="34" charset="0"/>
              </a:rPr>
              <a:t>讀檔案讀音樂等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959B1-1D40-4770-B06A-3D81CD55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51" y="0"/>
            <a:ext cx="272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5E6-21BA-496D-87E2-DF2AA4C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E0B-CBB5-43D3-83A9-B9E883A2E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Date: 6/11 (Tuesday)</a:t>
            </a:r>
          </a:p>
          <a:p>
            <a:r>
              <a:rPr lang="en-US" dirty="0"/>
              <a:t>Time: 1320-1510</a:t>
            </a:r>
          </a:p>
          <a:p>
            <a:r>
              <a:rPr lang="en-US" dirty="0"/>
              <a:t>Place: </a:t>
            </a:r>
            <a:r>
              <a:rPr lang="zh-TW" altLang="en-US" dirty="0"/>
              <a:t>資電館</a:t>
            </a:r>
            <a:endParaRPr lang="en-US" dirty="0"/>
          </a:p>
          <a:p>
            <a:r>
              <a:rPr lang="en-US" dirty="0"/>
              <a:t>Grade: 5%</a:t>
            </a:r>
          </a:p>
        </p:txBody>
      </p:sp>
    </p:spTree>
    <p:extLst>
      <p:ext uri="{BB962C8B-B14F-4D97-AF65-F5344CB8AC3E}">
        <p14:creationId xmlns:p14="http://schemas.microsoft.com/office/powerpoint/2010/main" val="3720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GameEngine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Abstracts the entire message loop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Manages current scene and scene changes.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zh-CN" altLang="en-US" dirty="0">
                <a:cs typeface="Arial" panose="020B0604020202020204" pitchFamily="34" charset="0"/>
              </a:rPr>
              <a:t>處理</a:t>
            </a:r>
            <a:r>
              <a:rPr lang="en-US" altLang="zh-CN" dirty="0">
                <a:cs typeface="Arial" panose="020B0604020202020204" pitchFamily="34" charset="0"/>
              </a:rPr>
              <a:t>event loop </a:t>
            </a:r>
            <a:r>
              <a:rPr lang="zh-CN" altLang="en-US" dirty="0">
                <a:cs typeface="Arial" panose="020B0604020202020204" pitchFamily="34" charset="0"/>
              </a:rPr>
              <a:t>、畫圖、處理畫面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Add </a:t>
            </a:r>
            <a:r>
              <a:rPr lang="en-US" altLang="en-US" dirty="0" err="1">
                <a:cs typeface="Arial" panose="020B0604020202020204" pitchFamily="34" charset="0"/>
              </a:rPr>
              <a:t>newScene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err="1">
                <a:cs typeface="Arial" panose="020B0604020202020204" pitchFamily="34" charset="0"/>
              </a:rPr>
              <a:t>changeScene</a:t>
            </a:r>
            <a:r>
              <a:rPr lang="zh-CN" altLang="en-US" dirty="0">
                <a:cs typeface="Arial" panose="020B0604020202020204" pitchFamily="34" charset="0"/>
              </a:rPr>
              <a:t>會用到最多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Game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14790-8AD8-4E7E-B64B-F8DA4401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2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IScene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Encapsulates a scene, must be inherited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and customized.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Draw and update everything for you.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zh-CN" altLang="en-US" dirty="0">
                <a:cs typeface="Arial" panose="020B0604020202020204" pitchFamily="34" charset="0"/>
              </a:rPr>
              <a:t>更新畫面時要做什麼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r>
              <a:rPr lang="en-US" dirty="0" err="1"/>
              <a:t>IScene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A038D-DDCB-40B1-8729-84ED4599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60" y="0"/>
            <a:ext cx="157073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1D311-D168-4A4B-B66E-6BF607C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483" y="0"/>
            <a:ext cx="1691517" cy="68580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6681793E-6AF9-4270-A375-E4541604F1A8}"/>
              </a:ext>
            </a:extLst>
          </p:cNvPr>
          <p:cNvSpPr/>
          <p:nvPr/>
        </p:nvSpPr>
        <p:spPr>
          <a:xfrm>
            <a:off x="9675222" y="2960914"/>
            <a:ext cx="374469" cy="108857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24EB860-DF09-4BAC-AB5C-1C8F0FBFB558}"/>
              </a:ext>
            </a:extLst>
          </p:cNvPr>
          <p:cNvSpPr/>
          <p:nvPr/>
        </p:nvSpPr>
        <p:spPr>
          <a:xfrm>
            <a:off x="9675221" y="2082706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AC6ECC3-C868-4F18-9538-AB48E8BE34C0}"/>
              </a:ext>
            </a:extLst>
          </p:cNvPr>
          <p:cNvSpPr/>
          <p:nvPr/>
        </p:nvSpPr>
        <p:spPr>
          <a:xfrm>
            <a:off x="9675220" y="4769300"/>
            <a:ext cx="374469" cy="34698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BC2B7C-EDAA-40CD-9EC1-FBB14D636E0B}"/>
              </a:ext>
            </a:extLst>
          </p:cNvPr>
          <p:cNvCxnSpPr>
            <a:stCxn id="5" idx="1"/>
            <a:endCxn id="30" idx="1"/>
          </p:cNvCxnSpPr>
          <p:nvPr/>
        </p:nvCxnSpPr>
        <p:spPr>
          <a:xfrm flipH="1">
            <a:off x="10049691" y="3429000"/>
            <a:ext cx="450792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34523C-EC5B-4E92-A152-F2286FFE8D62}"/>
              </a:ext>
            </a:extLst>
          </p:cNvPr>
          <p:cNvCxnSpPr>
            <a:stCxn id="5" idx="1"/>
            <a:endCxn id="31" idx="1"/>
          </p:cNvCxnSpPr>
          <p:nvPr/>
        </p:nvCxnSpPr>
        <p:spPr>
          <a:xfrm flipH="1" flipV="1">
            <a:off x="10049690" y="2256199"/>
            <a:ext cx="450793" cy="11728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792A86-29E5-4CAF-9DA0-7FB621BFBE70}"/>
              </a:ext>
            </a:extLst>
          </p:cNvPr>
          <p:cNvCxnSpPr>
            <a:stCxn id="5" idx="1"/>
            <a:endCxn id="32" idx="1"/>
          </p:cNvCxnSpPr>
          <p:nvPr/>
        </p:nvCxnSpPr>
        <p:spPr>
          <a:xfrm flipH="1">
            <a:off x="10049689" y="3429000"/>
            <a:ext cx="450794" cy="1513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7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be drawn.</a:t>
            </a:r>
            <a:r>
              <a:rPr lang="zh-TW" altLang="en-US" dirty="0">
                <a:cs typeface="Arial" panose="020B0604020202020204" pitchFamily="34" charset="0"/>
              </a:rPr>
              <a:t> 被控制的按鈕</a:t>
            </a:r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The base class of everything that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can receive events.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 err="1"/>
              <a:t>IObject</a:t>
            </a:r>
            <a:r>
              <a:rPr lang="en-US" dirty="0"/>
              <a:t>, </a:t>
            </a:r>
            <a:r>
              <a:rPr lang="en-US" dirty="0" err="1"/>
              <a:t>IControl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0E4F9-DD30-4D8D-B032-CBF0D1B1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39" y="0"/>
            <a:ext cx="15981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955D6-7199-4EE8-8858-D1C7E025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69" y="0"/>
            <a:ext cx="1570731" cy="68580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5E0E47D-AE44-4E93-A199-B2EF49EF3A45}"/>
              </a:ext>
            </a:extLst>
          </p:cNvPr>
          <p:cNvSpPr/>
          <p:nvPr/>
        </p:nvSpPr>
        <p:spPr>
          <a:xfrm>
            <a:off x="9675221" y="2142309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166D9F-F91A-498D-AA33-93855C8BA1A6}"/>
              </a:ext>
            </a:extLst>
          </p:cNvPr>
          <p:cNvSpPr/>
          <p:nvPr/>
        </p:nvSpPr>
        <p:spPr>
          <a:xfrm>
            <a:off x="9675220" y="1206242"/>
            <a:ext cx="374469" cy="17417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C320006-851D-4CB3-82B2-7CC04D397EA5}"/>
              </a:ext>
            </a:extLst>
          </p:cNvPr>
          <p:cNvSpPr/>
          <p:nvPr/>
        </p:nvSpPr>
        <p:spPr>
          <a:xfrm>
            <a:off x="9675220" y="4794069"/>
            <a:ext cx="374469" cy="110163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21692-298D-4CED-9F32-64988F838448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flipH="1" flipV="1">
            <a:off x="10049689" y="1293328"/>
            <a:ext cx="571580" cy="2135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D8585-D1A2-4941-A740-197C3706CAAA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H="1" flipV="1">
            <a:off x="10049690" y="2229395"/>
            <a:ext cx="571579" cy="1199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D2B2A-C8B2-4112-A00B-24FBC691814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H="1">
            <a:off x="10049689" y="3429000"/>
            <a:ext cx="571580" cy="1915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zh-CN" altLang="en-US" dirty="0">
                <a:latin typeface="Consolas" panose="020B0609020204030204" pitchFamily="49" charset="0"/>
              </a:rPr>
              <a:t>背景圖片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A simple static image object.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Sprite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zh-CN" altLang="en-US" dirty="0">
                <a:latin typeface="Consolas" panose="020B0609020204030204" pitchFamily="49" charset="0"/>
              </a:rPr>
              <a:t>會動的物件</a:t>
            </a:r>
            <a:b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Supports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rotation, velocity</a:t>
            </a:r>
            <a:r>
              <a:rPr lang="en-US" altLang="en-US" dirty="0">
                <a:cs typeface="Arial" panose="020B0604020202020204" pitchFamily="34" charset="0"/>
              </a:rPr>
              <a:t>, tint, and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collision radius.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Image, 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4150A-30A0-4AE3-A6A1-CCCB1624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7" y="2062366"/>
            <a:ext cx="5733333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8D56B-2D63-414C-9CD7-3B47119E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04" y="0"/>
            <a:ext cx="5620396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0D7A76-394C-4016-9328-62A63FF624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278226" cy="517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2000" dirty="0">
                <a:latin typeface="Consolas" panose="020B0609020204030204" pitchFamily="49" charset="0"/>
              </a:rPr>
              <a:t>顯示自己</a:t>
            </a:r>
            <a:b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US" alt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sz="2000" dirty="0">
                <a:cs typeface="Arial" panose="020B0604020202020204" pitchFamily="34" charset="0"/>
              </a:rPr>
              <a:t>A simple static text object.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繼承自</a:t>
            </a:r>
            <a:r>
              <a:rPr lang="en-US" altLang="zh-CN" sz="2000" dirty="0">
                <a:latin typeface="Consolas" panose="020B0609020204030204" pitchFamily="49" charset="0"/>
              </a:rPr>
              <a:t>image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and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icontrol</a:t>
            </a:r>
            <a:r>
              <a:rPr lang="zh-TW" altLang="en-US" sz="2000" dirty="0">
                <a:latin typeface="Consolas" panose="020B0609020204030204" pitchFamily="49" charset="0"/>
              </a:rPr>
              <a:t>，</a:t>
            </a:r>
            <a:r>
              <a:rPr lang="en-US" altLang="zh-TW" sz="2000" dirty="0" err="1">
                <a:latin typeface="Consolas" panose="020B0609020204030204" pitchFamily="49" charset="0"/>
              </a:rPr>
              <a:t>eg</a:t>
            </a:r>
            <a:r>
              <a:rPr lang="zh-CN" altLang="en-US" sz="2000" dirty="0">
                <a:latin typeface="Consolas" panose="020B0609020204030204" pitchFamily="49" charset="0"/>
              </a:rPr>
              <a:t>按按鈕的時候要幹嘛</a:t>
            </a:r>
            <a:b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IObject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b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ADD8E6"/>
                </a:solidFill>
                <a:latin typeface="Consolas" panose="020B0609020204030204" pitchFamily="49" charset="0"/>
              </a:rPr>
              <a:t>Engine</a:t>
            </a:r>
            <a:r>
              <a:rPr lang="en-US" altLang="en-US" sz="2000" dirty="0">
                <a:solidFill>
                  <a:srgbClr val="B4B4B4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IControl</a:t>
            </a:r>
            <a:endParaRPr lang="en-US" altLang="en-US" sz="2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en-US" sz="2000" dirty="0">
                <a:cs typeface="Arial" panose="020B0604020202020204" pitchFamily="34" charset="0"/>
              </a:rPr>
              <a:t>A clickable button, changes 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image when mouse move.</a:t>
            </a:r>
          </a:p>
          <a:p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8D36-B744-4337-AE03-A62B6BDB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</a:t>
            </a:r>
            <a:br>
              <a:rPr lang="en-US" dirty="0"/>
            </a:br>
            <a:r>
              <a:rPr lang="en-US" dirty="0"/>
              <a:t>Label, </a:t>
            </a:r>
            <a:r>
              <a:rPr lang="en-US" dirty="0" err="1"/>
              <a:t>ImageButton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2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53846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0918-699F-4725-881E-8C4E3CB0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0AB-7E14-4D74-B882-744E1DCC86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Add starting scene and start button. (1%)</a:t>
            </a:r>
          </a:p>
          <a:p>
            <a:r>
              <a:rPr lang="en-US" dirty="0"/>
              <a:t>Add 1 new tower, 1 new enemy. (1%)</a:t>
            </a:r>
          </a:p>
          <a:p>
            <a:r>
              <a:rPr lang="en-US" dirty="0"/>
              <a:t>Enemy path finding. (BFS) (1%)</a:t>
            </a:r>
          </a:p>
          <a:p>
            <a:r>
              <a:rPr lang="en-US" dirty="0"/>
              <a:t>Add volume control slider. (1%)</a:t>
            </a:r>
          </a:p>
          <a:p>
            <a:r>
              <a:rPr lang="en-US" dirty="0"/>
              <a:t>Fix </a:t>
            </a:r>
            <a:r>
              <a:rPr lang="en-US" dirty="0" err="1"/>
              <a:t>WinScene</a:t>
            </a:r>
            <a:r>
              <a:rPr lang="en-US" dirty="0"/>
              <a:t> bug, find the cheat hidden in the game. (1%)</a:t>
            </a:r>
          </a:p>
          <a:p>
            <a:r>
              <a:rPr lang="en-US" dirty="0"/>
              <a:t>Bonus: Continuous stages, and more... (at most +1%)</a:t>
            </a:r>
          </a:p>
        </p:txBody>
      </p:sp>
    </p:spTree>
    <p:extLst>
      <p:ext uri="{BB962C8B-B14F-4D97-AF65-F5344CB8AC3E}">
        <p14:creationId xmlns:p14="http://schemas.microsoft.com/office/powerpoint/2010/main" val="2042297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starting scene and start button. (1%)</a:t>
            </a:r>
          </a:p>
          <a:p>
            <a:pPr lvl="1"/>
            <a:r>
              <a:rPr lang="en-US" dirty="0"/>
              <a:t>Button will change image when mouse enter / leave.</a:t>
            </a:r>
          </a:p>
          <a:p>
            <a:pPr lvl="1"/>
            <a:r>
              <a:rPr lang="en-US" dirty="0"/>
              <a:t>Can switch to other scene when button clicked.</a:t>
            </a:r>
          </a:p>
        </p:txBody>
      </p:sp>
    </p:spTree>
    <p:extLst>
      <p:ext uri="{BB962C8B-B14F-4D97-AF65-F5344CB8AC3E}">
        <p14:creationId xmlns:p14="http://schemas.microsoft.com/office/powerpoint/2010/main" val="2964986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Add 1 new tower, 1 new enemy. (1%)</a:t>
            </a:r>
          </a:p>
          <a:p>
            <a:pPr lvl="1"/>
            <a:r>
              <a:rPr lang="en-US" dirty="0"/>
              <a:t>Add 1 new tower that can be placed, and attack enemies.</a:t>
            </a:r>
          </a:p>
          <a:p>
            <a:pPr lvl="1"/>
            <a:r>
              <a:rPr lang="en-US" dirty="0"/>
              <a:t>Add 1 new enemy that can follow the path and die.</a:t>
            </a:r>
          </a:p>
          <a:p>
            <a:pPr lvl="1"/>
            <a:r>
              <a:rPr lang="en-US" dirty="0"/>
              <a:t>Both of them cannot be the same as the ones in the template. They must have different image and different behaviors.</a:t>
            </a:r>
          </a:p>
          <a:p>
            <a:pPr lvl="1"/>
            <a:r>
              <a:rPr lang="en-US" dirty="0"/>
              <a:t>Their behavior must be reasonable, if not sure, we can discuss them in iLMS.</a:t>
            </a:r>
          </a:p>
        </p:txBody>
      </p:sp>
    </p:spTree>
    <p:extLst>
      <p:ext uri="{BB962C8B-B14F-4D97-AF65-F5344CB8AC3E}">
        <p14:creationId xmlns:p14="http://schemas.microsoft.com/office/powerpoint/2010/main" val="356963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Enemy path finding. (BFS) (1%)</a:t>
            </a:r>
          </a:p>
          <a:p>
            <a:pPr lvl="1"/>
            <a:r>
              <a:rPr lang="en-US" dirty="0"/>
              <a:t>For stage 4, the enemy requires path finding function to move towards our base.</a:t>
            </a:r>
          </a:p>
          <a:p>
            <a:pPr lvl="1"/>
            <a:r>
              <a:rPr lang="en-US" dirty="0"/>
              <a:t>Try to implement a simple BFS counting distances between any block and our base.</a:t>
            </a:r>
          </a:p>
          <a:p>
            <a:pPr lvl="1"/>
            <a:r>
              <a:rPr lang="en-US" dirty="0"/>
              <a:t>Press </a:t>
            </a:r>
            <a:r>
              <a:rPr lang="en-US" b="1" dirty="0">
                <a:latin typeface="Consolas" panose="020B0609020204030204" pitchFamily="49" charset="0"/>
              </a:rPr>
              <a:t>TAB</a:t>
            </a:r>
            <a:r>
              <a:rPr lang="en-US" dirty="0"/>
              <a:t> can launch the debug mode to debug easier.</a:t>
            </a:r>
          </a:p>
        </p:txBody>
      </p:sp>
    </p:spTree>
    <p:extLst>
      <p:ext uri="{BB962C8B-B14F-4D97-AF65-F5344CB8AC3E}">
        <p14:creationId xmlns:p14="http://schemas.microsoft.com/office/powerpoint/2010/main" val="31142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E55F-29F4-41C8-AF72-6BF3E2E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00B6-264C-4581-A3CC-B1892B9FE0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You should have finished installing Allegro5 and set up your IDE on your own computer last semester in I2P course.</a:t>
            </a:r>
          </a:p>
          <a:p>
            <a:r>
              <a:rPr lang="en-US" dirty="0"/>
              <a:t>If you did not take the course, see the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and videos.</a:t>
            </a:r>
          </a:p>
          <a:p>
            <a:r>
              <a:rPr lang="en-US" dirty="0"/>
              <a:t>Our template requires </a:t>
            </a:r>
            <a:r>
              <a:rPr lang="en-US" dirty="0">
                <a:solidFill>
                  <a:srgbClr val="FF0000"/>
                </a:solidFill>
              </a:rPr>
              <a:t>Allegro5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267940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Add volume control slider. (1%)</a:t>
            </a:r>
          </a:p>
          <a:p>
            <a:pPr lvl="1"/>
            <a:r>
              <a:rPr lang="en-US" dirty="0"/>
              <a:t>In the settings scene, we can control the sound of the music and sound effect.</a:t>
            </a:r>
          </a:p>
          <a:p>
            <a:pPr lvl="1"/>
            <a:r>
              <a:rPr lang="en-US" dirty="0"/>
              <a:t>In the game there are only mute buttons, you should implement a slider control to support easy adjustment.</a:t>
            </a:r>
          </a:p>
          <a:p>
            <a:pPr lvl="1"/>
            <a:r>
              <a:rPr lang="en-US" dirty="0"/>
              <a:t>Each of the BGM and the SFX should have their own slider.</a:t>
            </a:r>
          </a:p>
        </p:txBody>
      </p:sp>
    </p:spTree>
    <p:extLst>
      <p:ext uri="{BB962C8B-B14F-4D97-AF65-F5344CB8AC3E}">
        <p14:creationId xmlns:p14="http://schemas.microsoft.com/office/powerpoint/2010/main" val="198351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7AD-A729-4ACD-B977-5F018BF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DCA-6D12-4CFE-8ABB-B4A49AA23C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WinScene</a:t>
            </a:r>
            <a:r>
              <a:rPr lang="en-US" dirty="0"/>
              <a:t> bug, find the cheat hidden in the game. (1%)</a:t>
            </a:r>
          </a:p>
          <a:p>
            <a:pPr lvl="1"/>
            <a:r>
              <a:rPr lang="en-US" dirty="0"/>
              <a:t>The game crashes when the player wins.</a:t>
            </a:r>
          </a:p>
          <a:p>
            <a:pPr lvl="1"/>
            <a:r>
              <a:rPr lang="en-US" dirty="0"/>
              <a:t>Try to use the knowledge you learned and find out why the game crashes.</a:t>
            </a:r>
          </a:p>
          <a:p>
            <a:pPr lvl="1"/>
            <a:r>
              <a:rPr lang="en-US" dirty="0"/>
              <a:t>Make use of the tools in your IDE:</a:t>
            </a:r>
          </a:p>
          <a:p>
            <a:pPr lvl="2"/>
            <a:r>
              <a:rPr lang="en-US" dirty="0"/>
              <a:t>Stack Trace, Log, Watch variable, Breakpoint (step in / step out)</a:t>
            </a:r>
          </a:p>
          <a:p>
            <a:pPr lvl="1"/>
            <a:r>
              <a:rPr lang="en-US" dirty="0"/>
              <a:t>There is a hidden cheat code hidden in the game, you should DEMO the cheat to get the points.</a:t>
            </a:r>
          </a:p>
        </p:txBody>
      </p:sp>
    </p:spTree>
    <p:extLst>
      <p:ext uri="{BB962C8B-B14F-4D97-AF65-F5344CB8AC3E}">
        <p14:creationId xmlns:p14="http://schemas.microsoft.com/office/powerpoint/2010/main" val="2546299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5E6-21BA-496D-87E2-DF2AA4C0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1E0B-CBB5-43D3-83A9-B9E883A2E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Date: 6/11 (Tuesday)</a:t>
            </a:r>
          </a:p>
          <a:p>
            <a:r>
              <a:rPr lang="en-US" dirty="0"/>
              <a:t>Time: 1320-1510</a:t>
            </a:r>
          </a:p>
          <a:p>
            <a:r>
              <a:rPr lang="en-US" dirty="0"/>
              <a:t>Place: </a:t>
            </a:r>
            <a:r>
              <a:rPr lang="zh-TW" altLang="en-US" dirty="0"/>
              <a:t>資電館</a:t>
            </a:r>
            <a:endParaRPr lang="en-US" dirty="0"/>
          </a:p>
          <a:p>
            <a:r>
              <a:rPr lang="en-US" dirty="0"/>
              <a:t>Grade: 5%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84C67-E7FA-412B-8539-E24B3074D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26" y="2234046"/>
            <a:ext cx="6788057" cy="35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4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4979-A15A-466E-8751-4444EDB5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12" y="2630911"/>
            <a:ext cx="10364451" cy="1596177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5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48575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r>
              <a:rPr lang="en-US" dirty="0">
                <a:cs typeface="Arial" panose="020B0604020202020204" pitchFamily="34" charset="0"/>
              </a:rPr>
              <a:t>Resources</a:t>
            </a:r>
          </a:p>
          <a:p>
            <a:r>
              <a:rPr lang="en-US" dirty="0">
                <a:cs typeface="Arial" panose="020B0604020202020204" pitchFamily="34" charset="0"/>
              </a:rPr>
              <a:t>Scenes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Sprites</a:t>
            </a:r>
          </a:p>
          <a:p>
            <a:r>
              <a:rPr lang="en-US" dirty="0">
                <a:cs typeface="Arial" panose="020B0604020202020204" pitchFamily="34" charset="0"/>
              </a:rPr>
              <a:t>Objects &amp; Controls</a:t>
            </a:r>
          </a:p>
          <a:p>
            <a:r>
              <a:rPr lang="en-US" dirty="0">
                <a:cs typeface="Arial" panose="020B0604020202020204" pitchFamily="34" charset="0"/>
              </a:rPr>
              <a:t>Template &amp; Code structure</a:t>
            </a:r>
          </a:p>
          <a:p>
            <a:r>
              <a:rPr lang="en-US" dirty="0">
                <a:cs typeface="Arial" panose="020B0604020202020204" pitchFamily="34" charset="0"/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370422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884-81E6-4B64-A94A-C5CF98D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8474-0615-4352-B1D5-850D94A862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8575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Quick review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Scenes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Sprites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Objects &amp; Controls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Template &amp; Code structure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 &amp; Grading Policy</a:t>
            </a:r>
          </a:p>
        </p:txBody>
      </p:sp>
    </p:spTree>
    <p:extLst>
      <p:ext uri="{BB962C8B-B14F-4D97-AF65-F5344CB8AC3E}">
        <p14:creationId xmlns:p14="http://schemas.microsoft.com/office/powerpoint/2010/main" val="11635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FA322-CEDD-4979-9F2A-7A2B808C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Allegro5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463E3-6118-4548-B63E-C887BEDE9D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A cross-platform library mainly aimed at video game and multimedia programming.</a:t>
            </a:r>
          </a:p>
          <a:p>
            <a:r>
              <a:rPr lang="en-US" altLang="zh-TW" dirty="0"/>
              <a:t>Supported on Windows, Linux, Mac OSX, iPhone and Android.</a:t>
            </a:r>
          </a:p>
          <a:p>
            <a:r>
              <a:rPr lang="en-US" altLang="zh-TW" dirty="0"/>
              <a:t>User-friendly, intuitive C API usable from C++ and many other languages.</a:t>
            </a:r>
          </a:p>
          <a:p>
            <a:r>
              <a:rPr lang="en-US" altLang="zh-TW" dirty="0"/>
              <a:t>Hardware accelerated bitmap and graphical primitive drawing support. (via OpenGL or Direct3D)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5FE8B-E5C4-42A6-AADD-0C3EA986FDAD}"/>
              </a:ext>
            </a:extLst>
          </p:cNvPr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codes are still sequential.</a:t>
            </a:r>
          </a:p>
          <a:p>
            <a:r>
              <a:rPr lang="en-US" dirty="0"/>
              <a:t>Initialize </a:t>
            </a:r>
            <a:r>
              <a:rPr lang="zh-TW" altLang="en-US" dirty="0"/>
              <a:t>→ </a:t>
            </a:r>
            <a:r>
              <a:rPr lang="en-US" altLang="zh-TW" dirty="0"/>
              <a:t>loop (Wait for event</a:t>
            </a:r>
            <a:r>
              <a:rPr lang="en-US" dirty="0"/>
              <a:t> </a:t>
            </a:r>
            <a:r>
              <a:rPr lang="zh-TW" altLang="en-US" dirty="0"/>
              <a:t>→ </a:t>
            </a:r>
            <a:r>
              <a:rPr lang="en-US" dirty="0"/>
              <a:t>Process event </a:t>
            </a:r>
            <a:r>
              <a:rPr lang="zh-TW" altLang="en-US" dirty="0"/>
              <a:t>→ </a:t>
            </a:r>
            <a:r>
              <a:rPr lang="en-US" altLang="zh-TW" dirty="0"/>
              <a:t>Draw)</a:t>
            </a:r>
            <a:r>
              <a:rPr lang="zh-TW" altLang="en-US" dirty="0"/>
              <a:t> → </a:t>
            </a:r>
            <a:r>
              <a:rPr lang="en-US" dirty="0"/>
              <a:t>Destroy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D6E4E-8134-4A05-92E6-31DDEE78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in Allegro5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EE644E-81BF-4099-AC65-A901BCCC01F0}"/>
              </a:ext>
            </a:extLst>
          </p:cNvPr>
          <p:cNvGraphicFramePr/>
          <p:nvPr>
            <p:extLst/>
          </p:nvPr>
        </p:nvGraphicFramePr>
        <p:xfrm>
          <a:off x="215127" y="4008268"/>
          <a:ext cx="11767076" cy="2849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2C3E0BF-7404-499B-9EE9-A544B1B96FF2}"/>
              </a:ext>
            </a:extLst>
          </p:cNvPr>
          <p:cNvSpPr/>
          <p:nvPr/>
        </p:nvSpPr>
        <p:spPr>
          <a:xfrm rot="10800000" flipV="1">
            <a:off x="3318587" y="3552676"/>
            <a:ext cx="5386021" cy="1233080"/>
          </a:xfrm>
          <a:prstGeom prst="curvedDownArrow">
            <a:avLst/>
          </a:prstGeom>
          <a:gradFill rotWithShape="0">
            <a:gsLst>
              <a:gs pos="0">
                <a:srgbClr val="2FA3EE">
                  <a:tint val="60000"/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tint val="60000"/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tint val="60000"/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A5CDFDD-C334-409E-B4A5-D35F3ADFD947}"/>
              </a:ext>
            </a:extLst>
          </p:cNvPr>
          <p:cNvSpPr/>
          <p:nvPr/>
        </p:nvSpPr>
        <p:spPr>
          <a:xfrm>
            <a:off x="4120375" y="6124200"/>
            <a:ext cx="274356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until receive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EB4877-8D13-42C7-99F5-28DDDCE5139F}"/>
              </a:ext>
            </a:extLst>
          </p:cNvPr>
          <p:cNvSpPr/>
          <p:nvPr/>
        </p:nvSpPr>
        <p:spPr>
          <a:xfrm>
            <a:off x="9141658" y="6129138"/>
            <a:ext cx="2614913" cy="572144"/>
          </a:xfrm>
          <a:prstGeom prst="wedgeRoundRectCallout">
            <a:avLst>
              <a:gd name="adj1" fmla="val -23924"/>
              <a:gd name="adj2" fmla="val -117709"/>
              <a:gd name="adj3" fmla="val 16667"/>
            </a:avLst>
          </a:prstGeom>
          <a:gradFill rotWithShape="0">
            <a:gsLst>
              <a:gs pos="0">
                <a:srgbClr val="2FA3EE">
                  <a:hueOff val="0"/>
                  <a:satOff val="0"/>
                  <a:lumOff val="0"/>
                  <a:alphaOff val="0"/>
                  <a:tint val="94000"/>
                  <a:satMod val="100000"/>
                  <a:lumMod val="108000"/>
                </a:srgbClr>
              </a:gs>
              <a:gs pos="50000">
                <a:srgbClr val="2FA3EE">
                  <a:hueOff val="0"/>
                  <a:satOff val="0"/>
                  <a:lumOff val="0"/>
                  <a:alphaOff val="0"/>
                  <a:tint val="98000"/>
                  <a:shade val="100000"/>
                  <a:satMod val="100000"/>
                  <a:lumMod val="100000"/>
                </a:srgbClr>
              </a:gs>
              <a:gs pos="100000">
                <a:srgbClr val="2FA3EE">
                  <a:hueOff val="0"/>
                  <a:satOff val="0"/>
                  <a:lumOff val="0"/>
                  <a:alphaOff val="0"/>
                  <a:shade val="72000"/>
                  <a:satMod val="120000"/>
                  <a:lumMod val="100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exit / close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0BE44A-6DF5-4668-A09D-0CC0B411C888}"/>
              </a:ext>
            </a:extLst>
          </p:cNvPr>
          <p:cNvSpPr/>
          <p:nvPr/>
        </p:nvSpPr>
        <p:spPr>
          <a:xfrm>
            <a:off x="3239114" y="3707550"/>
            <a:ext cx="571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loop (main loop, message loop)</a:t>
            </a:r>
          </a:p>
        </p:txBody>
      </p:sp>
    </p:spTree>
    <p:extLst>
      <p:ext uri="{BB962C8B-B14F-4D97-AF65-F5344CB8AC3E}">
        <p14:creationId xmlns:p14="http://schemas.microsoft.com/office/powerpoint/2010/main" val="402163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4A0186C-9825-4CE9-9C78-89244D91A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6"/>
          <a:stretch/>
        </p:blipFill>
        <p:spPr>
          <a:xfrm>
            <a:off x="1764835" y="1235307"/>
            <a:ext cx="8661704" cy="525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46502-D868-4268-B241-1881739E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the way we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F5A5-BEE1-4FCD-A415-8F58761A6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00093" cy="3424107"/>
          </a:xfrm>
        </p:spPr>
        <p:txBody>
          <a:bodyPr/>
          <a:lstStyle/>
          <a:p>
            <a:r>
              <a:rPr lang="en-US" dirty="0"/>
              <a:t>Using a good coding structure or style may develop slower at first, but it will be much easier to modify and maintain.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C412D-69A5-4C34-B29C-D0B118E9FD4C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http://www.critical-logic.com/services/qa-project-management/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686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cap="all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DEFCC38-2740-46D9-9F44-F6163541A30F}" vid="{5EDEF66A-3796-495E-A04B-92EE8DD71EF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6313</TotalTime>
  <Words>1213</Words>
  <Application>Microsoft Macintosh PowerPoint</Application>
  <PresentationFormat>Widescreen</PresentationFormat>
  <Paragraphs>276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Tw Cen MT</vt:lpstr>
      <vt:lpstr>Theme1</vt:lpstr>
      <vt:lpstr>Tower Defense</vt:lpstr>
      <vt:lpstr>Before we start,</vt:lpstr>
      <vt:lpstr>Demo Date</vt:lpstr>
      <vt:lpstr>Announcements</vt:lpstr>
      <vt:lpstr>Outline</vt:lpstr>
      <vt:lpstr>Outline</vt:lpstr>
      <vt:lpstr>Allegro5</vt:lpstr>
      <vt:lpstr>Program Flow in Allegro5</vt:lpstr>
      <vt:lpstr>Why change the way we code?</vt:lpstr>
      <vt:lpstr>Outline</vt:lpstr>
      <vt:lpstr>Quick demo</vt:lpstr>
      <vt:lpstr>Resources Management</vt:lpstr>
      <vt:lpstr>Resources Management</vt:lpstr>
      <vt:lpstr>Outline</vt:lpstr>
      <vt:lpstr>Multiple Scenes</vt:lpstr>
      <vt:lpstr>Multiple Scenes</vt:lpstr>
      <vt:lpstr>Outline</vt:lpstr>
      <vt:lpstr>Objects &amp; Sprites</vt:lpstr>
      <vt:lpstr>Objects &amp; Sprites</vt:lpstr>
      <vt:lpstr>Outline</vt:lpstr>
      <vt:lpstr>Objects &amp; Controls</vt:lpstr>
      <vt:lpstr>Objects &amp; Controls</vt:lpstr>
      <vt:lpstr>Outline</vt:lpstr>
      <vt:lpstr>Quick demo</vt:lpstr>
      <vt:lpstr>Template Preview (Debug mode)</vt:lpstr>
      <vt:lpstr>Template Naming Convention</vt:lpstr>
      <vt:lpstr>Template Diagram</vt:lpstr>
      <vt:lpstr>PowerPoint Presentation</vt:lpstr>
      <vt:lpstr>Template: Resources</vt:lpstr>
      <vt:lpstr>Template: Game Engine</vt:lpstr>
      <vt:lpstr>Template: IScene</vt:lpstr>
      <vt:lpstr>Template:  IObject, IControl</vt:lpstr>
      <vt:lpstr>Template:  Image, Sprite</vt:lpstr>
      <vt:lpstr>Template:  Label, ImageButton</vt:lpstr>
      <vt:lpstr>Outline</vt:lpstr>
      <vt:lpstr>Goal</vt:lpstr>
      <vt:lpstr>Grading Policy (1/5)</vt:lpstr>
      <vt:lpstr>Grading Policy (2/5)</vt:lpstr>
      <vt:lpstr>Grading Policy (3/5)</vt:lpstr>
      <vt:lpstr>Grading Policy (4/5)</vt:lpstr>
      <vt:lpstr>Grading Policy (5/5)</vt:lpstr>
      <vt:lpstr>Demo Date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英洲 孫</dc:creator>
  <cp:lastModifiedBy>王子文</cp:lastModifiedBy>
  <cp:revision>397</cp:revision>
  <dcterms:created xsi:type="dcterms:W3CDTF">2019-05-07T09:37:56Z</dcterms:created>
  <dcterms:modified xsi:type="dcterms:W3CDTF">2019-05-22T06:15:28Z</dcterms:modified>
</cp:coreProperties>
</file>