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82" r:id="rId7"/>
    <p:sldId id="283" r:id="rId8"/>
    <p:sldId id="284" r:id="rId9"/>
    <p:sldId id="285" r:id="rId10"/>
    <p:sldId id="277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8" autoAdjust="0"/>
    <p:restoredTop sz="94595" autoAdjust="0"/>
  </p:normalViewPr>
  <p:slideViewPr>
    <p:cSldViewPr snapToGrid="0">
      <p:cViewPr varScale="1">
        <p:scale>
          <a:sx n="72" d="100"/>
          <a:sy n="72" d="100"/>
        </p:scale>
        <p:origin x="67" y="312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85-46E4-A155-E545BCE2627E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85-46E4-A155-E545BCE262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85-46E4-A155-E545BCE262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85-46E4-A155-E545BCE2627E}"/>
              </c:ext>
            </c:extLst>
          </c:dPt>
          <c:dLbls>
            <c:dLbl>
              <c:idx val="0"/>
              <c:layout>
                <c:manualLayout>
                  <c:x val="9.3665670746308008E-2"/>
                  <c:y val="0.14878584192354835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1800" b="0" i="0" u="none" strike="noStrike" kern="1200" baseline="0" dirty="0">
                        <a:solidFill>
                          <a:prstClr val="black"/>
                        </a:solidFill>
                      </a:rPr>
                      <a:t>그래프로 확인하기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591740811390352"/>
                      <c:h val="8.057716347735427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A85-46E4-A155-E545BCE2627E}"/>
                </c:ext>
              </c:extLst>
            </c:dLbl>
            <c:dLbl>
              <c:idx val="1"/>
              <c:layout>
                <c:manualLayout>
                  <c:x val="-3.0408557157577829E-2"/>
                  <c:y val="0.31423588558926407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dirty="0"/>
                      <a:t>학습의 자동 중단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573503496258904"/>
                      <c:h val="0.1924641166038626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A85-46E4-A155-E545BCE2627E}"/>
                </c:ext>
              </c:extLst>
            </c:dLbl>
            <c:dLbl>
              <c:idx val="2"/>
              <c:layout>
                <c:manualLayout>
                  <c:x val="-6.193096671087997E-2"/>
                  <c:y val="-6.193174352263766E-2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sz="1800" b="0" i="0" u="none" strike="noStrike" kern="1200" baseline="0" dirty="0">
                        <a:solidFill>
                          <a:prstClr val="black"/>
                        </a:solidFill>
                      </a:rPr>
                      <a:t>데이터의 확인과 실행</a:t>
                    </a:r>
                    <a:endParaRPr lang="ko-KR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9267958179416332"/>
                      <c:h val="0.12919784608711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A85-46E4-A155-E545BCE2627E}"/>
                </c:ext>
              </c:extLst>
            </c:dLbl>
            <c:dLbl>
              <c:idx val="3"/>
              <c:layout>
                <c:manualLayout>
                  <c:x val="0.23384342302445893"/>
                  <c:y val="-5.4194879742613146E-2"/>
                </c:manualLayout>
              </c:layout>
              <c:tx>
                <c:rich>
                  <a:bodyPr/>
                  <a:lstStyle/>
                  <a:p>
                    <a:r>
                      <a:rPr lang="ko-KR" altLang="en-US" dirty="0"/>
                      <a:t>모델 업데이트하기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414152651587508"/>
                      <c:h val="0.11015325832090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2A85-46E4-A155-E545BCE2627E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Part 1</c:v>
                </c:pt>
                <c:pt idx="1">
                  <c:v>Part 2</c:v>
                </c:pt>
                <c:pt idx="2">
                  <c:v>Part 3</c:v>
                </c:pt>
                <c:pt idx="3">
                  <c:v>Part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85-46E4-A155-E545BCE26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US" noProof="0" smtClean="0"/>
              <a:t>5/29/2019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881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Cover Title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2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US" noProof="0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noProof="0"/>
              <a:t>Emphasized Text</a:t>
            </a:r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4608B7-DD3E-4FE7-99F3-5F9903CF962C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4CD90-8DA5-4100-A913-BD3783FA44B9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70" y="1272208"/>
            <a:ext cx="11340000" cy="46601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9975" y="6487997"/>
            <a:ext cx="4114800" cy="2061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SRE Study Group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9431" y="6213621"/>
            <a:ext cx="53726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600" b="1" i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520FF-02C3-4FC8-9DD4-6FD4DAE01FE9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8D9BA-F531-48FF-BE31-0248EF5CC454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37404C-CCC9-46CA-A9D3-525E2E6FC73B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EB3BD8-4375-44FB-9E9D-0FB76CBA224D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1200" noProof="0" dirty="0">
                  <a:solidFill>
                    <a:schemeClr val="bg1"/>
                  </a:solidFill>
                  <a:latin typeface="+mj-lt"/>
                </a:rPr>
                <a:t>Ghost in the Shell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CC973EA-C8AF-4B29-93CC-A9F4F15E238E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50" r:id="rId10"/>
    <p:sldLayoutId id="2147483652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56" r:id="rId19"/>
    <p:sldLayoutId id="2147483657" r:id="rId20"/>
    <p:sldLayoutId id="2147483653" r:id="rId21"/>
    <p:sldLayoutId id="2147483654" r:id="rId22"/>
    <p:sldLayoutId id="2147483679" r:id="rId23"/>
    <p:sldLayoutId id="2147483655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Calibri" panose="020F0502020204030204" pitchFamily="34" charset="0"/>
        <a:buChar char="○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6" Type="http://schemas.openxmlformats.org/officeDocument/2006/relationships/chart" Target="../charts/chart1.xml"/><Relationship Id="rId5" Type="http://schemas.openxmlformats.org/officeDocument/2006/relationships/image" Target="../media/image18.svg"/><Relationship Id="rId10" Type="http://schemas.openxmlformats.org/officeDocument/2006/relationships/image" Target="../media/image22.sv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ng wooden tunnel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 descr="Logo Placeholder">
            <a:extLst>
              <a:ext uri="{FF2B5EF4-FFF2-40B4-BE49-F238E27FC236}">
                <a16:creationId xmlns:a16="http://schemas.microsoft.com/office/drawing/2014/main" id="{15BDFF4F-F29E-432C-8919-538354CC3582}"/>
              </a:ext>
            </a:extLst>
          </p:cNvPr>
          <p:cNvGrpSpPr/>
          <p:nvPr/>
        </p:nvGrpSpPr>
        <p:grpSpPr>
          <a:xfrm>
            <a:off x="144000" y="2484880"/>
            <a:ext cx="2173095" cy="523220"/>
            <a:chOff x="1985170" y="1950690"/>
            <a:chExt cx="2173095" cy="5232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906931-C069-4BF7-9D34-6BD0A441F1D0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Ghost in the Shell</a:t>
              </a: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FA7AA601-65CC-44E2-A893-84390726E282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deep learning Model 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- Chapter 14</a:t>
            </a:r>
            <a:br>
              <a:rPr lang="en-US" noProof="1"/>
            </a:br>
            <a:r>
              <a:rPr lang="en-US" noProof="1"/>
              <a:t>Deep Learning Study Group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40875" y="1665351"/>
            <a:ext cx="4141085" cy="187776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5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noProof="1"/>
              <a:t>화이트 와인과 레드 와인 구분</a:t>
            </a:r>
            <a:endParaRPr lang="en-US" altLang="ko-KR" noProof="1"/>
          </a:p>
          <a:p>
            <a:pPr>
              <a:spcBef>
                <a:spcPts val="0"/>
              </a:spcBef>
              <a:spcAft>
                <a:spcPts val="15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noProof="1"/>
              <a:t>13</a:t>
            </a:r>
            <a:r>
              <a:rPr lang="ko-KR" altLang="en-US" noProof="1"/>
              <a:t>개의 속성을 가진 </a:t>
            </a:r>
            <a:r>
              <a:rPr lang="en-US" altLang="ko-KR" noProof="1"/>
              <a:t>Dataset </a:t>
            </a:r>
          </a:p>
          <a:p>
            <a:pPr>
              <a:spcBef>
                <a:spcPts val="0"/>
              </a:spcBef>
              <a:spcAft>
                <a:spcPts val="15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noProof="1"/>
              <a:t>Chemical data of wine</a:t>
            </a:r>
          </a:p>
          <a:p>
            <a:pPr>
              <a:spcBef>
                <a:spcPts val="0"/>
              </a:spcBef>
              <a:spcAft>
                <a:spcPts val="15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noProof="1"/>
              <a:t>6497 line data </a:t>
            </a:r>
          </a:p>
          <a:p>
            <a:pPr>
              <a:spcBef>
                <a:spcPts val="0"/>
              </a:spcBef>
              <a:spcAft>
                <a:spcPts val="15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noProof="1"/>
              <a:t>12</a:t>
            </a:r>
            <a:r>
              <a:rPr lang="ko-KR" altLang="en-US" noProof="1"/>
              <a:t>번째 속성 </a:t>
            </a:r>
            <a:r>
              <a:rPr lang="en-US" altLang="ko-KR" noProof="1"/>
              <a:t>: class, 1=Red, 0=Withe</a:t>
            </a:r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00" y="134753"/>
            <a:ext cx="4860000" cy="5724000"/>
          </a:xfrm>
        </p:spPr>
        <p:txBody>
          <a:bodyPr/>
          <a:lstStyle/>
          <a:p>
            <a:r>
              <a:rPr lang="ko-KR" altLang="en-US" dirty="0"/>
              <a:t>이항분류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461594"/>
            <a:ext cx="3932788" cy="1126406"/>
          </a:xfrm>
        </p:spPr>
        <p:txBody>
          <a:bodyPr/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오차 함수 </a:t>
            </a:r>
            <a:r>
              <a:rPr lang="en-US" altLang="ko-KR" dirty="0"/>
              <a:t>: </a:t>
            </a:r>
            <a:r>
              <a:rPr lang="en-US" altLang="ko-KR" dirty="0" err="1"/>
              <a:t>binary_crossentropy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최적화 함수 </a:t>
            </a:r>
            <a:r>
              <a:rPr lang="en-US" altLang="ko-KR" dirty="0"/>
              <a:t>: </a:t>
            </a:r>
            <a:r>
              <a:rPr lang="en-US" altLang="ko-KR" dirty="0" err="1"/>
              <a:t>adam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3146826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736792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B1B987-BDCA-466B-A7F7-887FD0EE351A}"/>
              </a:ext>
            </a:extLst>
          </p:cNvPr>
          <p:cNvGrpSpPr/>
          <p:nvPr/>
        </p:nvGrpSpPr>
        <p:grpSpPr>
          <a:xfrm>
            <a:off x="8470311" y="1099397"/>
            <a:ext cx="2410691" cy="2000373"/>
            <a:chOff x="766618" y="674950"/>
            <a:chExt cx="2410691" cy="20003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E5D872-0759-44FB-883B-2772E98C64D7}"/>
                </a:ext>
              </a:extLst>
            </p:cNvPr>
            <p:cNvSpPr/>
            <p:nvPr/>
          </p:nvSpPr>
          <p:spPr>
            <a:xfrm>
              <a:off x="766618" y="674950"/>
              <a:ext cx="2410691" cy="34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layer 30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C57DAE-E852-444D-9444-545674D5AD45}"/>
                </a:ext>
              </a:extLst>
            </p:cNvPr>
            <p:cNvSpPr/>
            <p:nvPr/>
          </p:nvSpPr>
          <p:spPr>
            <a:xfrm>
              <a:off x="766618" y="1247604"/>
              <a:ext cx="2410691" cy="34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nd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layer 12 node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32D2EF-CE8F-4AB1-9BA3-A7E7CC0A38F0}"/>
                </a:ext>
              </a:extLst>
            </p:cNvPr>
            <p:cNvSpPr/>
            <p:nvPr/>
          </p:nvSpPr>
          <p:spPr>
            <a:xfrm>
              <a:off x="766618" y="1820258"/>
              <a:ext cx="2410691" cy="34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en-US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rd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layer 08 node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BCE96B-9837-4A4A-80DD-A0EFD1513AF6}"/>
                </a:ext>
              </a:extLst>
            </p:cNvPr>
            <p:cNvSpPr/>
            <p:nvPr/>
          </p:nvSpPr>
          <p:spPr>
            <a:xfrm>
              <a:off x="766618" y="2332882"/>
              <a:ext cx="2410691" cy="34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en-US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layer 01 node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F4B08-C688-45EC-B2F9-DA1C9C2904F1}"/>
              </a:ext>
            </a:extLst>
          </p:cNvPr>
          <p:cNvSpPr/>
          <p:nvPr/>
        </p:nvSpPr>
        <p:spPr>
          <a:xfrm>
            <a:off x="8886018" y="723439"/>
            <a:ext cx="146636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u="sng" noProof="1"/>
              <a:t>4 hdden layer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535B12-DF93-4CA4-8B38-D5485695AEAD}"/>
              </a:ext>
            </a:extLst>
          </p:cNvPr>
          <p:cNvSpPr/>
          <p:nvPr/>
        </p:nvSpPr>
        <p:spPr>
          <a:xfrm>
            <a:off x="1640876" y="1166780"/>
            <a:ext cx="9328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u="sng" noProof="1"/>
              <a:t>DataSet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21D8454-770A-4295-9F4A-B46A9CED8310}"/>
              </a:ext>
            </a:extLst>
          </p:cNvPr>
          <p:cNvSpPr/>
          <p:nvPr/>
        </p:nvSpPr>
        <p:spPr>
          <a:xfrm rot="16200000">
            <a:off x="6146802" y="689340"/>
            <a:ext cx="757382" cy="2336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4AA1FD-78AE-4713-827D-F0D3F2A94615}"/>
              </a:ext>
            </a:extLst>
          </p:cNvPr>
          <p:cNvSpPr txBox="1"/>
          <p:nvPr/>
        </p:nvSpPr>
        <p:spPr>
          <a:xfrm>
            <a:off x="5477163" y="2337761"/>
            <a:ext cx="233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/>
              <a:t>임의 데이터 </a:t>
            </a:r>
            <a:r>
              <a:rPr lang="en-US" altLang="ko-KR" dirty="0"/>
              <a:t>200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/>
              <a:t>입력 </a:t>
            </a:r>
            <a:r>
              <a:rPr lang="en-US" dirty="0"/>
              <a:t>200</a:t>
            </a:r>
            <a:r>
              <a:rPr lang="ko-KR" altLang="en-US" dirty="0"/>
              <a:t>회 반복</a:t>
            </a:r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22DBAA4-F53D-4F49-A9DB-FF4DE9523BBC}"/>
              </a:ext>
            </a:extLst>
          </p:cNvPr>
          <p:cNvSpPr txBox="1">
            <a:spLocks/>
          </p:cNvSpPr>
          <p:nvPr/>
        </p:nvSpPr>
        <p:spPr>
          <a:xfrm>
            <a:off x="584400" y="5844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1. </a:t>
            </a:r>
            <a:r>
              <a:rPr lang="ko-KR" altLang="en-US" dirty="0"/>
              <a:t>데이터의 확인과 실행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4D17FC-7B88-4047-9F64-E774D979B391}"/>
              </a:ext>
            </a:extLst>
          </p:cNvPr>
          <p:cNvSpPr/>
          <p:nvPr/>
        </p:nvSpPr>
        <p:spPr>
          <a:xfrm>
            <a:off x="520435" y="3987483"/>
            <a:ext cx="5575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케라스에서</a:t>
            </a:r>
            <a:r>
              <a:rPr lang="ko-KR" altLang="en-US" dirty="0"/>
              <a:t> 만든 모델을 학습할 때는 </a:t>
            </a:r>
            <a:r>
              <a:rPr lang="en-US" altLang="ko-KR" dirty="0"/>
              <a:t>fit()</a:t>
            </a:r>
            <a:r>
              <a:rPr lang="ko-KR" altLang="en-US" dirty="0"/>
              <a:t>함수를 사용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4DBFFD-DB14-423E-9096-FD2112475045}"/>
              </a:ext>
            </a:extLst>
          </p:cNvPr>
          <p:cNvSpPr/>
          <p:nvPr/>
        </p:nvSpPr>
        <p:spPr>
          <a:xfrm>
            <a:off x="660845" y="4368875"/>
            <a:ext cx="6064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model.fit</a:t>
            </a:r>
            <a:r>
              <a:rPr lang="en-US" altLang="ko-KR" dirty="0"/>
              <a:t>(x, y, </a:t>
            </a:r>
            <a:r>
              <a:rPr lang="en-US" altLang="ko-KR" dirty="0" err="1"/>
              <a:t>batch_size</a:t>
            </a:r>
            <a:r>
              <a:rPr lang="en-US" altLang="ko-KR" dirty="0"/>
              <a:t>=32, epochs=10)</a:t>
            </a:r>
          </a:p>
          <a:p>
            <a:r>
              <a:rPr lang="en-US" altLang="ko-KR" dirty="0"/>
              <a:t>x : </a:t>
            </a:r>
            <a:r>
              <a:rPr lang="ko-KR" altLang="en-US" dirty="0"/>
              <a:t>입력 데이터</a:t>
            </a:r>
          </a:p>
          <a:p>
            <a:r>
              <a:rPr lang="en-US" altLang="ko-KR" dirty="0"/>
              <a:t>y : </a:t>
            </a:r>
            <a:r>
              <a:rPr lang="ko-KR" altLang="en-US" dirty="0"/>
              <a:t>라벨 값</a:t>
            </a:r>
          </a:p>
          <a:p>
            <a:r>
              <a:rPr lang="en-US" altLang="ko-KR" dirty="0" err="1"/>
              <a:t>batch_size</a:t>
            </a:r>
            <a:r>
              <a:rPr lang="en-US" altLang="ko-KR" dirty="0"/>
              <a:t> : </a:t>
            </a:r>
            <a:r>
              <a:rPr lang="ko-KR" altLang="en-US" dirty="0"/>
              <a:t>몇 개의 샘플로 가중치를 갱신할 것인지 지정</a:t>
            </a:r>
          </a:p>
          <a:p>
            <a:r>
              <a:rPr lang="en-US" altLang="ko-KR" dirty="0"/>
              <a:t>epochs : </a:t>
            </a:r>
            <a:r>
              <a:rPr lang="ko-KR" altLang="en-US" dirty="0"/>
              <a:t>학습 반복 횟수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98BB4-48C1-4C72-B576-431AE0DF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72E83-4081-4842-A775-CC791E1D23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C453CC-3063-4271-BABD-D7163789F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33" y="115355"/>
            <a:ext cx="11436333" cy="65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1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ko-KR" altLang="en-US" dirty="0"/>
              <a:t>모델 업데이트하기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656B8-4A77-4A07-9A21-F66AD97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855-9F95-4134-BADA-80F9CB3E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696DD1-2BE6-4DB8-B432-B87CA530716C}"/>
              </a:ext>
            </a:extLst>
          </p:cNvPr>
          <p:cNvSpPr txBox="1"/>
          <p:nvPr/>
        </p:nvSpPr>
        <p:spPr>
          <a:xfrm>
            <a:off x="407589" y="1138976"/>
            <a:ext cx="112704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 err="1"/>
              <a:t>에포크</a:t>
            </a:r>
            <a:r>
              <a:rPr lang="en-US" altLang="ko-KR" dirty="0"/>
              <a:t>(epoch)</a:t>
            </a:r>
            <a:r>
              <a:rPr lang="ko-KR" altLang="en-US" dirty="0"/>
              <a:t> 마다 모델의 정확도를 함께 기록</a:t>
            </a: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altLang="ko-KR" dirty="0"/>
              <a:t>100</a:t>
            </a:r>
            <a:r>
              <a:rPr lang="ko-KR" altLang="en-US" dirty="0"/>
              <a:t>번째 </a:t>
            </a:r>
            <a:r>
              <a:rPr lang="ko-KR" altLang="en-US" dirty="0" err="1"/>
              <a:t>에프크</a:t>
            </a:r>
            <a:r>
              <a:rPr lang="ko-KR" altLang="en-US" dirty="0"/>
              <a:t> 실행</a:t>
            </a:r>
            <a:r>
              <a:rPr lang="en-US" altLang="ko-KR" dirty="0"/>
              <a:t>, </a:t>
            </a:r>
            <a:r>
              <a:rPr lang="ko-KR" altLang="en-US" dirty="0"/>
              <a:t>결과오차 </a:t>
            </a:r>
            <a:r>
              <a:rPr lang="en-US" altLang="ko-KR" dirty="0"/>
              <a:t>0.0612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파일명 </a:t>
            </a:r>
            <a:r>
              <a:rPr lang="en-US" altLang="ko-KR" dirty="0"/>
              <a:t>100-0.0612.hdf5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/>
              <a:t>모델저장 하기위한 함수</a:t>
            </a: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/>
              <a:t>개선된 모델만 저장</a:t>
            </a: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472514A-BE2D-498C-AE0B-5C2EF6B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3162300"/>
            <a:ext cx="4000500" cy="2667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257D14-E1C9-4B77-95DD-D1FC0A54A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8" y="1787334"/>
            <a:ext cx="5972175" cy="92392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FC471AA-0DF1-4A9D-A1C7-FCF2D2A15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38" y="4167524"/>
            <a:ext cx="90773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0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ko-KR" altLang="en-US" dirty="0"/>
              <a:t>그래프로 확인하기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656B8-4A77-4A07-9A21-F66AD97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855-9F95-4134-BADA-80F9CB3E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736A6-E445-44A0-A6B2-821A82BD4F8A}"/>
              </a:ext>
            </a:extLst>
          </p:cNvPr>
          <p:cNvSpPr txBox="1"/>
          <p:nvPr/>
        </p:nvSpPr>
        <p:spPr>
          <a:xfrm>
            <a:off x="407589" y="1138976"/>
            <a:ext cx="11270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/>
              <a:t>모델이 학습되는 과정을 </a:t>
            </a:r>
            <a:r>
              <a:rPr lang="en-US" altLang="ko-KR" dirty="0"/>
              <a:t>history </a:t>
            </a:r>
            <a:r>
              <a:rPr lang="ko-KR" altLang="en-US" dirty="0"/>
              <a:t>변수에 저장</a:t>
            </a: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altLang="ko-KR" dirty="0"/>
              <a:t>Epoch</a:t>
            </a:r>
            <a:r>
              <a:rPr lang="ko-KR" altLang="en-US" dirty="0"/>
              <a:t> </a:t>
            </a:r>
            <a:r>
              <a:rPr lang="en-US" altLang="ko-KR" dirty="0"/>
              <a:t>3500,</a:t>
            </a:r>
            <a:r>
              <a:rPr lang="ko-KR" altLang="en-US" dirty="0"/>
              <a:t> 전체데이터 중 </a:t>
            </a:r>
            <a:r>
              <a:rPr lang="en-US" altLang="ko-KR" dirty="0"/>
              <a:t>15% call, </a:t>
            </a:r>
            <a:r>
              <a:rPr lang="ko-KR" altLang="en-US" dirty="0"/>
              <a:t>행</a:t>
            </a:r>
            <a:r>
              <a:rPr lang="en-US" altLang="ko-KR" dirty="0"/>
              <a:t>, </a:t>
            </a:r>
            <a:r>
              <a:rPr lang="ko-KR" altLang="en-US" dirty="0"/>
              <a:t>배치 </a:t>
            </a:r>
            <a:r>
              <a:rPr lang="en-US" altLang="ko-KR" dirty="0"/>
              <a:t>500, 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altLang="ko-KR" dirty="0"/>
              <a:t>64%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학습셋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/>
              <a:t>33%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테스트셋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정확도를 파란색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오차를 </a:t>
            </a:r>
            <a:r>
              <a:rPr lang="ko-KR" altLang="en-US" dirty="0" err="1">
                <a:sym typeface="Wingdings" panose="05000000000000000000" pitchFamily="2" charset="2"/>
              </a:rPr>
              <a:t>빨간색을로</a:t>
            </a:r>
            <a:r>
              <a:rPr lang="ko-KR" altLang="en-US" dirty="0">
                <a:sym typeface="Wingdings" panose="05000000000000000000" pitchFamily="2" charset="2"/>
              </a:rPr>
              <a:t> 표시</a:t>
            </a: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F6622-E86C-4160-AB50-0644D78C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2356571"/>
            <a:ext cx="6962775" cy="2809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8E08E-BFDB-45B0-A348-ED9D09A1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407" y="1299864"/>
            <a:ext cx="4510146" cy="419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3DFE95-7463-4C31-B425-24491B252B4A}"/>
              </a:ext>
            </a:extLst>
          </p:cNvPr>
          <p:cNvSpPr txBox="1"/>
          <p:nvPr/>
        </p:nvSpPr>
        <p:spPr>
          <a:xfrm>
            <a:off x="8848436" y="2558473"/>
            <a:ext cx="219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학습셋</a:t>
            </a:r>
            <a:r>
              <a:rPr lang="ko-KR" altLang="en-US" dirty="0"/>
              <a:t> 정확도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8D545-B7D1-4FA1-8B9A-B2832BAE96D4}"/>
              </a:ext>
            </a:extLst>
          </p:cNvPr>
          <p:cNvSpPr txBox="1"/>
          <p:nvPr/>
        </p:nvSpPr>
        <p:spPr>
          <a:xfrm>
            <a:off x="8848436" y="4181696"/>
            <a:ext cx="219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테스트셋 오차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9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A9A6-0313-4B4F-8298-49E83345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ko-KR" altLang="en-US" dirty="0"/>
              <a:t>학습의 자동 중단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656B8-4A77-4A07-9A21-F66AD9738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E855-9F95-4134-BADA-80F9CB3EA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E096E-A503-41B2-8A91-3B3953BC611E}"/>
              </a:ext>
            </a:extLst>
          </p:cNvPr>
          <p:cNvSpPr txBox="1"/>
          <p:nvPr/>
        </p:nvSpPr>
        <p:spPr>
          <a:xfrm>
            <a:off x="407589" y="1138976"/>
            <a:ext cx="11270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/>
              <a:t>학습 진행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학습셋</a:t>
            </a:r>
            <a:r>
              <a:rPr lang="ko-KR" altLang="en-US" dirty="0">
                <a:sym typeface="Wingdings" panose="05000000000000000000" pitchFamily="2" charset="2"/>
              </a:rPr>
              <a:t> 정확도 상승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과적합</a:t>
            </a:r>
            <a:r>
              <a:rPr lang="ko-KR" altLang="en-US" dirty="0">
                <a:sym typeface="Wingdings" panose="05000000000000000000" pitchFamily="2" charset="2"/>
              </a:rPr>
              <a:t> 발생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테스트셋 정확도 하락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과적합을 방지하기 위해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학습셋의 정확도가 상승하지 않으면 학습을 멈춘다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테스트셋 오차가 감소하지 않으면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학습을 멈추는 하는 </a:t>
            </a:r>
            <a:r>
              <a:rPr lang="en-US" altLang="ko-KR" dirty="0" err="1">
                <a:sym typeface="Wingdings" panose="05000000000000000000" pitchFamily="2" charset="2"/>
              </a:rPr>
              <a:t>Earlystopping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74F2C-8E69-4A7C-907D-448D3ABB1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71" y="2261755"/>
            <a:ext cx="485775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710B1-AF4E-4C2C-A44F-BBD04D45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71" y="2876550"/>
            <a:ext cx="9258300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65DD6-55B9-4324-ABAD-2D501599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71" y="4052744"/>
            <a:ext cx="8715375" cy="148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E7015-F82F-4B95-B1F6-8030F6712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71" y="5636826"/>
            <a:ext cx="7496175" cy="10572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56952C-9D47-4A61-BD8E-76C19415CC7C}"/>
              </a:ext>
            </a:extLst>
          </p:cNvPr>
          <p:cNvSpPr/>
          <p:nvPr/>
        </p:nvSpPr>
        <p:spPr>
          <a:xfrm>
            <a:off x="637876" y="4453253"/>
            <a:ext cx="10316452" cy="342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최적화된 모델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1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D4BF-A64B-4DA1-A7C7-BF4EF857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687" y="2245570"/>
            <a:ext cx="3745248" cy="2749884"/>
          </a:xfrm>
        </p:spPr>
        <p:txBody>
          <a:bodyPr/>
          <a:lstStyle/>
          <a:p>
            <a:r>
              <a:rPr lang="ko-KR" altLang="en-US" dirty="0"/>
              <a:t>마치며 </a:t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/>
              <a:t>알고리즘의 수학은 </a:t>
            </a:r>
            <a:r>
              <a:rPr lang="ko-KR" altLang="en-US" dirty="0" err="1"/>
              <a:t>어럽지만</a:t>
            </a:r>
            <a:r>
              <a:rPr lang="en-US" altLang="ko-KR" dirty="0"/>
              <a:t>…..</a:t>
            </a:r>
            <a:br>
              <a:rPr lang="en-US" altLang="ko-KR" dirty="0"/>
            </a:br>
            <a:r>
              <a:rPr lang="ko-KR" altLang="en-US" dirty="0"/>
              <a:t> 사용은 쉽다</a:t>
            </a:r>
            <a:endParaRPr lang="en-US" dirty="0"/>
          </a:p>
        </p:txBody>
      </p:sp>
      <p:pic>
        <p:nvPicPr>
          <p:cNvPr id="16" name="Graphic 15" descr="Network" title="Placeholder Icon">
            <a:extLst>
              <a:ext uri="{FF2B5EF4-FFF2-40B4-BE49-F238E27FC236}">
                <a16:creationId xmlns:a16="http://schemas.microsoft.com/office/drawing/2014/main" id="{53DDAFA2-4428-4D15-86CC-B0C31ADE83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7461" y="1236746"/>
            <a:ext cx="516155" cy="516155"/>
          </a:xfrm>
          <a:prstGeom prst="rect">
            <a:avLst/>
          </a:prstGeom>
        </p:spPr>
      </p:pic>
      <p:grpSp>
        <p:nvGrpSpPr>
          <p:cNvPr id="35" name="Group 34" descr="Callout arrows&#10;">
            <a:extLst>
              <a:ext uri="{FF2B5EF4-FFF2-40B4-BE49-F238E27FC236}">
                <a16:creationId xmlns:a16="http://schemas.microsoft.com/office/drawing/2014/main" id="{6047E553-759A-4C43-B15E-742B16B5CBD0}"/>
              </a:ext>
            </a:extLst>
          </p:cNvPr>
          <p:cNvGrpSpPr/>
          <p:nvPr/>
        </p:nvGrpSpPr>
        <p:grpSpPr>
          <a:xfrm flipH="1">
            <a:off x="3685283" y="1883907"/>
            <a:ext cx="779076" cy="340983"/>
            <a:chOff x="10085433" y="2368574"/>
            <a:chExt cx="1482680" cy="64893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35C5AC-FEE9-495F-B961-47C1827259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D232C4-F6EC-43B8-828B-CABE5A060240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Graphic 25" descr="Newspaper" title="Placeholder Icon">
            <a:extLst>
              <a:ext uri="{FF2B5EF4-FFF2-40B4-BE49-F238E27FC236}">
                <a16:creationId xmlns:a16="http://schemas.microsoft.com/office/drawing/2014/main" id="{56845FB2-3748-440D-8F74-3BA0A544AA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7447" y="4429615"/>
            <a:ext cx="516155" cy="516155"/>
          </a:xfrm>
          <a:prstGeom prst="rect">
            <a:avLst/>
          </a:prstGeom>
        </p:spPr>
      </p:pic>
      <p:grpSp>
        <p:nvGrpSpPr>
          <p:cNvPr id="38" name="Group 37" descr="Callout arrows&#10;">
            <a:extLst>
              <a:ext uri="{FF2B5EF4-FFF2-40B4-BE49-F238E27FC236}">
                <a16:creationId xmlns:a16="http://schemas.microsoft.com/office/drawing/2014/main" id="{DF79BC50-46F9-4223-B129-E9FEF92668F6}"/>
              </a:ext>
            </a:extLst>
          </p:cNvPr>
          <p:cNvGrpSpPr/>
          <p:nvPr/>
        </p:nvGrpSpPr>
        <p:grpSpPr>
          <a:xfrm flipH="1" flipV="1">
            <a:off x="3057447" y="4026441"/>
            <a:ext cx="779076" cy="340983"/>
            <a:chOff x="10085433" y="2368574"/>
            <a:chExt cx="1482680" cy="64893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E7F834-1F58-402F-98AD-A87226B382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DDBAC6-2F73-4131-A19B-9300AE3476B1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Chart 5" title="Funding Chart">
            <a:extLst>
              <a:ext uri="{FF2B5EF4-FFF2-40B4-BE49-F238E27FC236}">
                <a16:creationId xmlns:a16="http://schemas.microsoft.com/office/drawing/2014/main" id="{20C123DC-DBD3-4556-9BFC-E3C4B8D15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834371"/>
              </p:ext>
            </p:extLst>
          </p:nvPr>
        </p:nvGraphicFramePr>
        <p:xfrm>
          <a:off x="3122536" y="1030514"/>
          <a:ext cx="5946928" cy="5334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1" name="Graphic 20" descr="Satellite" title="Placeholder Icon">
            <a:extLst>
              <a:ext uri="{FF2B5EF4-FFF2-40B4-BE49-F238E27FC236}">
                <a16:creationId xmlns:a16="http://schemas.microsoft.com/office/drawing/2014/main" id="{DB79A072-4B58-4A2F-A3C2-FB1769418B4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2397" y="1391205"/>
            <a:ext cx="516155" cy="516155"/>
          </a:xfrm>
          <a:prstGeom prst="rect">
            <a:avLst/>
          </a:prstGeom>
        </p:spPr>
      </p:pic>
      <p:grpSp>
        <p:nvGrpSpPr>
          <p:cNvPr id="31" name="Group 30" descr="Callout arrows&#10;">
            <a:extLst>
              <a:ext uri="{FF2B5EF4-FFF2-40B4-BE49-F238E27FC236}">
                <a16:creationId xmlns:a16="http://schemas.microsoft.com/office/drawing/2014/main" id="{01A0ED38-AFDA-435B-89C1-C69FE0717B99}"/>
              </a:ext>
            </a:extLst>
          </p:cNvPr>
          <p:cNvGrpSpPr/>
          <p:nvPr/>
        </p:nvGrpSpPr>
        <p:grpSpPr>
          <a:xfrm>
            <a:off x="6513062" y="1368363"/>
            <a:ext cx="835213" cy="340983"/>
            <a:chOff x="10085433" y="2368574"/>
            <a:chExt cx="1470538" cy="64893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C16612-4FDD-4932-B841-5FE3CABE3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5525" y="2412045"/>
              <a:ext cx="132044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68B96-5FDB-4C5C-B551-8548852554EB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 descr="Bullseye" title="Placeholder Icon">
            <a:extLst>
              <a:ext uri="{FF2B5EF4-FFF2-40B4-BE49-F238E27FC236}">
                <a16:creationId xmlns:a16="http://schemas.microsoft.com/office/drawing/2014/main" id="{EEAC4737-8800-49D4-8181-1900AF66110C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8829" y="4603662"/>
            <a:ext cx="567771" cy="567771"/>
          </a:xfrm>
          <a:prstGeom prst="rect">
            <a:avLst/>
          </a:prstGeom>
        </p:spPr>
      </p:pic>
      <p:grpSp>
        <p:nvGrpSpPr>
          <p:cNvPr id="32" name="Group 31" descr="Callout arrows&#10;">
            <a:extLst>
              <a:ext uri="{FF2B5EF4-FFF2-40B4-BE49-F238E27FC236}">
                <a16:creationId xmlns:a16="http://schemas.microsoft.com/office/drawing/2014/main" id="{AEAD29A1-2E94-492F-8568-D740F025A8FB}"/>
              </a:ext>
            </a:extLst>
          </p:cNvPr>
          <p:cNvGrpSpPr/>
          <p:nvPr/>
        </p:nvGrpSpPr>
        <p:grpSpPr>
          <a:xfrm flipV="1">
            <a:off x="7926670" y="4922928"/>
            <a:ext cx="779074" cy="340983"/>
            <a:chOff x="10085436" y="2368575"/>
            <a:chExt cx="1482677" cy="64893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3753-302A-41EC-8E0C-AA02B693F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004A97-9B9A-4B57-BB04-EE436F899A46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9" y="2693042"/>
              <a:ext cx="648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37975-5DD7-4808-9CD5-B7E54E34BC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008C3-C58C-4FA9-9E6C-99AF4F48A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3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D194-85BA-4D50-B47D-062E79220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40875" y="1665351"/>
            <a:ext cx="4141085" cy="187776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5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noProof="1"/>
              <a:t>환경데이터로 집값 예측</a:t>
            </a:r>
            <a:endParaRPr lang="en-US" altLang="ko-KR" noProof="1"/>
          </a:p>
          <a:p>
            <a:pPr>
              <a:spcBef>
                <a:spcPts val="0"/>
              </a:spcBef>
              <a:spcAft>
                <a:spcPts val="15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noProof="1"/>
              <a:t>14</a:t>
            </a:r>
            <a:r>
              <a:rPr lang="ko-KR" altLang="en-US" noProof="1"/>
              <a:t>개의 속성을 가진 </a:t>
            </a:r>
            <a:r>
              <a:rPr lang="en-US" altLang="ko-KR" noProof="1"/>
              <a:t>Dataset </a:t>
            </a:r>
          </a:p>
          <a:p>
            <a:pPr>
              <a:spcBef>
                <a:spcPts val="0"/>
              </a:spcBef>
              <a:spcAft>
                <a:spcPts val="15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noProof="1"/>
              <a:t>범죄 발생 수</a:t>
            </a:r>
            <a:r>
              <a:rPr lang="en-US" altLang="ko-KR" noProof="1"/>
              <a:t>, </a:t>
            </a:r>
            <a:r>
              <a:rPr lang="ko-KR" altLang="en-US" noProof="1"/>
              <a:t>방 개수</a:t>
            </a:r>
            <a:r>
              <a:rPr lang="en-US" altLang="ko-KR" noProof="1"/>
              <a:t>, </a:t>
            </a:r>
            <a:r>
              <a:rPr lang="ko-KR" altLang="en-US" noProof="1"/>
              <a:t>기타 등등</a:t>
            </a:r>
            <a:endParaRPr lang="en-US" altLang="ko-KR" noProof="1"/>
          </a:p>
          <a:p>
            <a:pPr>
              <a:spcBef>
                <a:spcPts val="0"/>
              </a:spcBef>
              <a:spcAft>
                <a:spcPts val="15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noProof="1"/>
              <a:t>506 line data </a:t>
            </a:r>
          </a:p>
          <a:p>
            <a:pPr>
              <a:spcBef>
                <a:spcPts val="0"/>
              </a:spcBef>
              <a:spcAft>
                <a:spcPts val="15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noProof="1"/>
              <a:t>14</a:t>
            </a:r>
            <a:r>
              <a:rPr lang="ko-KR" altLang="en-US" noProof="1"/>
              <a:t>번째 속성 </a:t>
            </a:r>
            <a:r>
              <a:rPr lang="en-US" altLang="ko-KR" noProof="1"/>
              <a:t>: </a:t>
            </a:r>
            <a:r>
              <a:rPr lang="ko-KR" altLang="en-US" noProof="1"/>
              <a:t>집값 </a:t>
            </a:r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9200" y="134753"/>
            <a:ext cx="4860000" cy="5724000"/>
          </a:xfrm>
        </p:spPr>
        <p:txBody>
          <a:bodyPr/>
          <a:lstStyle/>
          <a:p>
            <a:r>
              <a:rPr lang="ko-KR" altLang="en-US" dirty="0"/>
              <a:t>선형회귀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461594"/>
            <a:ext cx="3932788" cy="1126406"/>
          </a:xfrm>
        </p:spPr>
        <p:txBody>
          <a:bodyPr/>
          <a:lstStyle/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오차 함수 </a:t>
            </a:r>
            <a:r>
              <a:rPr lang="en-US" altLang="ko-KR" dirty="0"/>
              <a:t>: </a:t>
            </a:r>
            <a:r>
              <a:rPr lang="en-US" altLang="ko-KR" dirty="0" err="1"/>
              <a:t>mean_squared_error</a:t>
            </a:r>
            <a:endParaRPr lang="en-US" altLang="ko-KR" dirty="0"/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최적화 함수 </a:t>
            </a:r>
            <a:r>
              <a:rPr lang="en-US" altLang="ko-KR" dirty="0"/>
              <a:t>: </a:t>
            </a:r>
            <a:r>
              <a:rPr lang="en-US" altLang="ko-KR" dirty="0" err="1"/>
              <a:t>adam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9D745AD-2359-4511-AF2E-0CFC0783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53850" y="3146826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0F0B9BF-0637-4907-A537-C5F7C796F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7453850" y="736792"/>
            <a:ext cx="4330700" cy="182434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B1B987-BDCA-466B-A7F7-887FD0EE351A}"/>
              </a:ext>
            </a:extLst>
          </p:cNvPr>
          <p:cNvGrpSpPr/>
          <p:nvPr/>
        </p:nvGrpSpPr>
        <p:grpSpPr>
          <a:xfrm>
            <a:off x="8412902" y="1404859"/>
            <a:ext cx="2410691" cy="1487749"/>
            <a:chOff x="766618" y="674950"/>
            <a:chExt cx="2410691" cy="148774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E5D872-0759-44FB-883B-2772E98C64D7}"/>
                </a:ext>
              </a:extLst>
            </p:cNvPr>
            <p:cNvSpPr/>
            <p:nvPr/>
          </p:nvSpPr>
          <p:spPr>
            <a:xfrm>
              <a:off x="766618" y="674950"/>
              <a:ext cx="2410691" cy="34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layer 30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C57DAE-E852-444D-9444-545674D5AD45}"/>
                </a:ext>
              </a:extLst>
            </p:cNvPr>
            <p:cNvSpPr/>
            <p:nvPr/>
          </p:nvSpPr>
          <p:spPr>
            <a:xfrm>
              <a:off x="766618" y="1247604"/>
              <a:ext cx="2410691" cy="34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nd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layer 06 node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32D2EF-CE8F-4AB1-9BA3-A7E7CC0A38F0}"/>
                </a:ext>
              </a:extLst>
            </p:cNvPr>
            <p:cNvSpPr/>
            <p:nvPr/>
          </p:nvSpPr>
          <p:spPr>
            <a:xfrm>
              <a:off x="766618" y="1820258"/>
              <a:ext cx="2410691" cy="34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en-US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rd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layer 01 node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F4B08-C688-45EC-B2F9-DA1C9C2904F1}"/>
              </a:ext>
            </a:extLst>
          </p:cNvPr>
          <p:cNvSpPr/>
          <p:nvPr/>
        </p:nvSpPr>
        <p:spPr>
          <a:xfrm>
            <a:off x="8828609" y="1028901"/>
            <a:ext cx="146636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u="sng" noProof="1"/>
              <a:t>3 hdden layer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535B12-DF93-4CA4-8B38-D5485695AEAD}"/>
              </a:ext>
            </a:extLst>
          </p:cNvPr>
          <p:cNvSpPr/>
          <p:nvPr/>
        </p:nvSpPr>
        <p:spPr>
          <a:xfrm>
            <a:off x="1640876" y="1166780"/>
            <a:ext cx="93287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500"/>
              </a:spcAft>
            </a:pPr>
            <a:r>
              <a:rPr lang="en-US" u="sng" noProof="1"/>
              <a:t>DataSet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21D8454-770A-4295-9F4A-B46A9CED8310}"/>
              </a:ext>
            </a:extLst>
          </p:cNvPr>
          <p:cNvSpPr/>
          <p:nvPr/>
        </p:nvSpPr>
        <p:spPr>
          <a:xfrm rot="16200000">
            <a:off x="6146802" y="689340"/>
            <a:ext cx="757382" cy="2336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4AA1FD-78AE-4713-827D-F0D3F2A94615}"/>
              </a:ext>
            </a:extLst>
          </p:cNvPr>
          <p:cNvSpPr txBox="1"/>
          <p:nvPr/>
        </p:nvSpPr>
        <p:spPr>
          <a:xfrm>
            <a:off x="5477163" y="2337761"/>
            <a:ext cx="233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/>
              <a:t>임의 데이터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/>
              <a:t>입력 </a:t>
            </a:r>
            <a:r>
              <a:rPr lang="en-US" dirty="0"/>
              <a:t>200</a:t>
            </a:r>
            <a:r>
              <a:rPr lang="ko-KR" altLang="en-US" dirty="0"/>
              <a:t>회 반복</a:t>
            </a:r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22DBAA4-F53D-4F49-A9DB-FF4DE9523BBC}"/>
              </a:ext>
            </a:extLst>
          </p:cNvPr>
          <p:cNvSpPr txBox="1">
            <a:spLocks/>
          </p:cNvSpPr>
          <p:nvPr/>
        </p:nvSpPr>
        <p:spPr>
          <a:xfrm>
            <a:off x="584400" y="5844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15</a:t>
            </a:r>
            <a:r>
              <a:rPr lang="ko-KR" altLang="en-US" dirty="0"/>
              <a:t>장 선형회귀 적용하기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4D17FC-7B88-4047-9F64-E774D979B391}"/>
              </a:ext>
            </a:extLst>
          </p:cNvPr>
          <p:cNvSpPr/>
          <p:nvPr/>
        </p:nvSpPr>
        <p:spPr>
          <a:xfrm>
            <a:off x="520435" y="4508482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머신러닝의</a:t>
            </a:r>
            <a:r>
              <a:rPr lang="ko-KR" altLang="en-US" dirty="0"/>
              <a:t> 답은</a:t>
            </a:r>
            <a:r>
              <a:rPr lang="en-US" altLang="ko-KR" dirty="0"/>
              <a:t>? </a:t>
            </a:r>
            <a:r>
              <a:rPr lang="ko-KR" altLang="en-US" dirty="0"/>
              <a:t>단 두기자만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4DBFFD-DB14-423E-9096-FD2112475045}"/>
              </a:ext>
            </a:extLst>
          </p:cNvPr>
          <p:cNvSpPr/>
          <p:nvPr/>
        </p:nvSpPr>
        <p:spPr>
          <a:xfrm>
            <a:off x="660845" y="4889874"/>
            <a:ext cx="6064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여러 개의 값 중에 하나를 예측하는 것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정답이 없이 수치를 예측하는 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2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8E40C8"/>
      </a:accent1>
      <a:accent2>
        <a:srgbClr val="D1A458"/>
      </a:accent2>
      <a:accent3>
        <a:srgbClr val="219550"/>
      </a:accent3>
      <a:accent4>
        <a:srgbClr val="5AA2C8"/>
      </a:accent4>
      <a:accent5>
        <a:srgbClr val="D1737B"/>
      </a:accent5>
      <a:accent6>
        <a:srgbClr val="7B7931"/>
      </a:accent6>
      <a:hlink>
        <a:srgbClr val="8E40C8"/>
      </a:hlink>
      <a:folHlink>
        <a:srgbClr val="8E40C8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8_Architecture pitch deck_AAS_v3" id="{D6ADE7BA-2AE6-4C0F-A253-97D96F39DF4F}" vid="{B3EF9804-4F7A-49D6-8F08-674E893D96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E218DD-0FEB-4634-80BC-C17E97F739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687A62-7187-4F21-B4CA-BF435385BA39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C08C74EC-0BEC-4918-971F-8B692C969D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TF16411248</Template>
  <TotalTime>0</TotalTime>
  <Words>376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Cambria</vt:lpstr>
      <vt:lpstr>Times New Roman</vt:lpstr>
      <vt:lpstr>Wingdings</vt:lpstr>
      <vt:lpstr>Office Theme</vt:lpstr>
      <vt:lpstr>Best deep learning Model </vt:lpstr>
      <vt:lpstr>이항분류</vt:lpstr>
      <vt:lpstr>PowerPoint Presentation</vt:lpstr>
      <vt:lpstr>2. 모델 업데이트하기</vt:lpstr>
      <vt:lpstr>3. 그래프로 확인하기</vt:lpstr>
      <vt:lpstr>4. 학습의 자동 중단</vt:lpstr>
      <vt:lpstr>마치며  – 알고리즘의 수학은 어럽지만…..  사용은 쉽다</vt:lpstr>
      <vt:lpstr>선형회귀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2019-05-26T09:59:57Z</dcterms:created>
  <dcterms:modified xsi:type="dcterms:W3CDTF">2019-05-29T11:51:37Z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