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0" r:id="rId4"/>
    <p:sldId id="257" r:id="rId5"/>
    <p:sldId id="265" r:id="rId6"/>
    <p:sldId id="261" r:id="rId7"/>
    <p:sldId id="258" r:id="rId8"/>
    <p:sldId id="271" r:id="rId9"/>
    <p:sldId id="259" r:id="rId10"/>
    <p:sldId id="260" r:id="rId11"/>
    <p:sldId id="262" r:id="rId12"/>
    <p:sldId id="268" r:id="rId13"/>
    <p:sldId id="269" r:id="rId14"/>
    <p:sldId id="263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3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09701"/>
            <a:ext cx="9905998" cy="43815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05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543051"/>
            <a:ext cx="4876800" cy="4248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543051"/>
            <a:ext cx="4876800" cy="42481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3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1411287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065336"/>
            <a:ext cx="4876800" cy="37258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1419754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065336"/>
            <a:ext cx="4876801" cy="37258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1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피하기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812632"/>
            <a:ext cx="8676222" cy="978568"/>
          </a:xfrm>
        </p:spPr>
        <p:txBody>
          <a:bodyPr/>
          <a:lstStyle/>
          <a:p>
            <a:r>
              <a:rPr lang="en-US" altLang="ko-KR" dirty="0" smtClean="0"/>
              <a:t>2019 / 05 / 29</a:t>
            </a:r>
          </a:p>
          <a:p>
            <a:r>
              <a:rPr lang="ko-KR" altLang="en-US" dirty="0" smtClean="0"/>
              <a:t>김지철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학습셋과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테스트셋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 저장과 사용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9074" y="1732547"/>
            <a:ext cx="11117179" cy="3705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dirty="0">
                <a:solidFill>
                  <a:schemeClr val="bg1"/>
                </a:solidFill>
              </a:rPr>
              <a:t>from </a:t>
            </a:r>
            <a:r>
              <a:rPr lang="en-US" altLang="ko-KR" dirty="0" err="1">
                <a:solidFill>
                  <a:schemeClr val="bg1"/>
                </a:solidFill>
              </a:rPr>
              <a:t>keras.models</a:t>
            </a:r>
            <a:r>
              <a:rPr lang="en-US" altLang="ko-KR" dirty="0">
                <a:solidFill>
                  <a:schemeClr val="bg1"/>
                </a:solidFill>
              </a:rPr>
              <a:t> import </a:t>
            </a:r>
            <a:r>
              <a:rPr lang="en-US" altLang="ko-KR" dirty="0" err="1">
                <a:solidFill>
                  <a:schemeClr val="bg1"/>
                </a:solidFill>
              </a:rPr>
              <a:t>load_model</a:t>
            </a:r>
            <a:endParaRPr lang="en-US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err="1">
                <a:solidFill>
                  <a:schemeClr val="bg1"/>
                </a:solidFill>
              </a:rPr>
              <a:t>model.fit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, epochs=130, </a:t>
            </a:r>
            <a:r>
              <a:rPr lang="en-US" altLang="ko-KR" dirty="0" err="1">
                <a:solidFill>
                  <a:schemeClr val="bg1"/>
                </a:solidFill>
              </a:rPr>
              <a:t>batch_size</a:t>
            </a:r>
            <a:r>
              <a:rPr lang="en-US" altLang="ko-KR" dirty="0">
                <a:solidFill>
                  <a:schemeClr val="bg1"/>
                </a:solidFill>
              </a:rPr>
              <a:t>=5)</a:t>
            </a:r>
          </a:p>
          <a:p>
            <a:pPr latinLnBrk="1"/>
            <a:r>
              <a:rPr lang="en-US" altLang="ko-KR" dirty="0" err="1">
                <a:solidFill>
                  <a:schemeClr val="bg1"/>
                </a:solidFill>
              </a:rPr>
              <a:t>model.save</a:t>
            </a:r>
            <a:r>
              <a:rPr lang="en-US" altLang="ko-KR" dirty="0">
                <a:solidFill>
                  <a:schemeClr val="bg1"/>
                </a:solidFill>
              </a:rPr>
              <a:t>('my_model.h5')   # </a:t>
            </a:r>
            <a:r>
              <a:rPr lang="ko-KR" altLang="en-US" dirty="0">
                <a:solidFill>
                  <a:schemeClr val="bg1"/>
                </a:solidFill>
              </a:rPr>
              <a:t>모델을 컴퓨터에 저장</a:t>
            </a: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del model   # </a:t>
            </a:r>
            <a:r>
              <a:rPr lang="ko-KR" altLang="en-US" dirty="0">
                <a:solidFill>
                  <a:schemeClr val="bg1"/>
                </a:solidFill>
              </a:rPr>
              <a:t>테스트를 위해 메모리 내의 모델을 삭제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model = </a:t>
            </a:r>
            <a:r>
              <a:rPr lang="en-US" altLang="ko-KR" dirty="0" err="1">
                <a:solidFill>
                  <a:schemeClr val="bg1"/>
                </a:solidFill>
              </a:rPr>
              <a:t>load_model</a:t>
            </a:r>
            <a:r>
              <a:rPr lang="en-US" altLang="ko-KR" dirty="0">
                <a:solidFill>
                  <a:schemeClr val="bg1"/>
                </a:solidFill>
              </a:rPr>
              <a:t>('my_model.h5')   # </a:t>
            </a:r>
            <a:r>
              <a:rPr lang="ko-KR" altLang="en-US" dirty="0">
                <a:solidFill>
                  <a:schemeClr val="bg1"/>
                </a:solidFill>
              </a:rPr>
              <a:t>모델을 새로 불러옴</a:t>
            </a: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print("\n Test Accuracy: %.4f" % (</a:t>
            </a:r>
            <a:r>
              <a:rPr lang="en-US" altLang="ko-KR" dirty="0" err="1">
                <a:solidFill>
                  <a:schemeClr val="bg1"/>
                </a:solidFill>
              </a:rPr>
              <a:t>model.evaluate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Y_test</a:t>
            </a:r>
            <a:r>
              <a:rPr lang="en-US" altLang="ko-KR" dirty="0" smtClean="0">
                <a:solidFill>
                  <a:schemeClr val="bg1"/>
                </a:solidFill>
              </a:rPr>
              <a:t>) [</a:t>
            </a:r>
            <a:r>
              <a:rPr lang="en-US" altLang="ko-KR" dirty="0">
                <a:solidFill>
                  <a:schemeClr val="bg1"/>
                </a:solidFill>
              </a:rPr>
              <a:t>1]))   # </a:t>
            </a:r>
            <a:r>
              <a:rPr lang="ko-KR" altLang="en-US" dirty="0">
                <a:solidFill>
                  <a:schemeClr val="bg1"/>
                </a:solidFill>
              </a:rPr>
              <a:t>불러온 모델로 테스트 실행</a:t>
            </a:r>
          </a:p>
        </p:txBody>
      </p:sp>
    </p:spTree>
    <p:extLst>
      <p:ext uri="{BB962C8B-B14F-4D97-AF65-F5344CB8AC3E}">
        <p14:creationId xmlns:p14="http://schemas.microsoft.com/office/powerpoint/2010/main" val="183510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겹 교차검증</a:t>
            </a:r>
            <a:r>
              <a:rPr lang="en-US" altLang="ko-KR" dirty="0" smtClean="0"/>
              <a:t>(K-fold cross validation)</a:t>
            </a:r>
            <a:endParaRPr lang="ko-KR" altLang="en-US" dirty="0"/>
          </a:p>
        </p:txBody>
      </p:sp>
      <p:pic>
        <p:nvPicPr>
          <p:cNvPr id="5124" name="Picture 4" descr="16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 bwMode="auto">
          <a:xfrm>
            <a:off x="675899" y="1499674"/>
            <a:ext cx="7276921" cy="36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79229" y="1499674"/>
            <a:ext cx="3360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학습셋과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테스트셋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가지고 있는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모두 활용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428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겹 교차검증</a:t>
            </a:r>
            <a:r>
              <a:rPr lang="en-US" altLang="ko-KR" dirty="0"/>
              <a:t>(K-fold cross validation)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9074" y="1732547"/>
            <a:ext cx="11117179" cy="4768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dirty="0">
                <a:solidFill>
                  <a:schemeClr val="bg1"/>
                </a:solidFill>
              </a:rPr>
              <a:t>from </a:t>
            </a:r>
            <a:r>
              <a:rPr lang="en-US" altLang="ko-KR" dirty="0" err="1">
                <a:solidFill>
                  <a:schemeClr val="bg1"/>
                </a:solidFill>
              </a:rPr>
              <a:t>sklearn.model_selection</a:t>
            </a:r>
            <a:r>
              <a:rPr lang="en-US" altLang="ko-KR" dirty="0">
                <a:solidFill>
                  <a:schemeClr val="bg1"/>
                </a:solidFill>
              </a:rPr>
              <a:t> import </a:t>
            </a:r>
            <a:r>
              <a:rPr lang="en-US" altLang="ko-KR" dirty="0" err="1">
                <a:solidFill>
                  <a:schemeClr val="bg1"/>
                </a:solidFill>
              </a:rPr>
              <a:t>StratifiedKFold</a:t>
            </a:r>
            <a:endParaRPr lang="en-US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>
                <a:solidFill>
                  <a:schemeClr val="bg1"/>
                </a:solidFill>
              </a:rPr>
              <a:t>모델의 설정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컴파일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실행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for train, test in </a:t>
            </a:r>
            <a:r>
              <a:rPr lang="en-US" altLang="ko-KR" dirty="0" err="1">
                <a:solidFill>
                  <a:schemeClr val="bg1"/>
                </a:solidFill>
              </a:rPr>
              <a:t>skf.split</a:t>
            </a:r>
            <a:r>
              <a:rPr lang="en-US" altLang="ko-KR" dirty="0">
                <a:solidFill>
                  <a:schemeClr val="bg1"/>
                </a:solidFill>
              </a:rPr>
              <a:t>(X, Y):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model = Sequential()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model.add</a:t>
            </a:r>
            <a:r>
              <a:rPr lang="en-US" altLang="ko-KR" dirty="0">
                <a:solidFill>
                  <a:schemeClr val="bg1"/>
                </a:solidFill>
              </a:rPr>
              <a:t>(Dense(24, </a:t>
            </a:r>
            <a:r>
              <a:rPr lang="en-US" altLang="ko-KR" dirty="0" err="1">
                <a:solidFill>
                  <a:schemeClr val="bg1"/>
                </a:solidFill>
              </a:rPr>
              <a:t>input_dim</a:t>
            </a:r>
            <a:r>
              <a:rPr lang="en-US" altLang="ko-KR" dirty="0">
                <a:solidFill>
                  <a:schemeClr val="bg1"/>
                </a:solidFill>
              </a:rPr>
              <a:t>=60, activation='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'))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model.add</a:t>
            </a:r>
            <a:r>
              <a:rPr lang="en-US" altLang="ko-KR" dirty="0">
                <a:solidFill>
                  <a:schemeClr val="bg1"/>
                </a:solidFill>
              </a:rPr>
              <a:t>(Dense(10, activation='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'))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model.add</a:t>
            </a:r>
            <a:r>
              <a:rPr lang="en-US" altLang="ko-KR" dirty="0">
                <a:solidFill>
                  <a:schemeClr val="bg1"/>
                </a:solidFill>
              </a:rPr>
              <a:t>(Dense(1, activation='sigmoid'))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model.compile</a:t>
            </a:r>
            <a:r>
              <a:rPr lang="en-US" altLang="ko-KR" dirty="0">
                <a:solidFill>
                  <a:schemeClr val="bg1"/>
                </a:solidFill>
              </a:rPr>
              <a:t>(loss='</a:t>
            </a:r>
            <a:r>
              <a:rPr lang="en-US" altLang="ko-KR" dirty="0" err="1">
                <a:solidFill>
                  <a:schemeClr val="bg1"/>
                </a:solidFill>
              </a:rPr>
              <a:t>mean_squared_error</a:t>
            </a:r>
            <a:r>
              <a:rPr lang="en-US" altLang="ko-KR" dirty="0">
                <a:solidFill>
                  <a:schemeClr val="bg1"/>
                </a:solidFill>
              </a:rPr>
              <a:t>',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              optimizer='</a:t>
            </a:r>
            <a:r>
              <a:rPr lang="en-US" altLang="ko-KR" dirty="0" err="1">
                <a:solidFill>
                  <a:schemeClr val="bg1"/>
                </a:solidFill>
              </a:rPr>
              <a:t>adam</a:t>
            </a:r>
            <a:r>
              <a:rPr lang="en-US" altLang="ko-KR" dirty="0">
                <a:solidFill>
                  <a:schemeClr val="bg1"/>
                </a:solidFill>
              </a:rPr>
              <a:t>',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              metrics=['accuracy'])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model.fit</a:t>
            </a:r>
            <a:r>
              <a:rPr lang="en-US" altLang="ko-KR" dirty="0">
                <a:solidFill>
                  <a:schemeClr val="bg1"/>
                </a:solidFill>
              </a:rPr>
              <a:t>(X[train], Y[train], epochs=100, </a:t>
            </a:r>
            <a:r>
              <a:rPr lang="en-US" altLang="ko-KR" dirty="0" err="1">
                <a:solidFill>
                  <a:schemeClr val="bg1"/>
                </a:solidFill>
              </a:rPr>
              <a:t>batch_size</a:t>
            </a:r>
            <a:r>
              <a:rPr lang="en-US" altLang="ko-KR" dirty="0">
                <a:solidFill>
                  <a:schemeClr val="bg1"/>
                </a:solidFill>
              </a:rPr>
              <a:t>=5)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k_accuracy</a:t>
            </a:r>
            <a:r>
              <a:rPr lang="en-US" altLang="ko-KR" dirty="0">
                <a:solidFill>
                  <a:schemeClr val="bg1"/>
                </a:solidFill>
              </a:rPr>
              <a:t> = "%.4f" % (</a:t>
            </a:r>
            <a:r>
              <a:rPr lang="en-US" altLang="ko-KR" dirty="0" err="1">
                <a:solidFill>
                  <a:schemeClr val="bg1"/>
                </a:solidFill>
              </a:rPr>
              <a:t>model.evaluate</a:t>
            </a:r>
            <a:r>
              <a:rPr lang="en-US" altLang="ko-KR" dirty="0">
                <a:solidFill>
                  <a:schemeClr val="bg1"/>
                </a:solidFill>
              </a:rPr>
              <a:t>(X[test], Y[test])[1])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</a:rPr>
              <a:t>accuracy.append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k_accuracy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013" y="2626938"/>
            <a:ext cx="8686800" cy="1468800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92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 &amp; variance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9" y="1434897"/>
            <a:ext cx="4656686" cy="5210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1295" y="1499674"/>
            <a:ext cx="553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실제 값에서 얼마나 멀어져 있나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데이터 내에 있는 모든 정보를 고려하지 않음으로 인해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지속적으로 잘못된 것들을 학습하는 경향을 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underfitting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이라고도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1295" y="4039926"/>
            <a:ext cx="553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VARIANCE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데이터간 거리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데이터내</a:t>
            </a:r>
            <a:r>
              <a:rPr lang="ko-KR" altLang="en-US" dirty="0" smtClean="0">
                <a:sym typeface="Wingdings" panose="05000000000000000000" pitchFamily="2" charset="2"/>
              </a:rPr>
              <a:t> 에러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err="1" smtClean="0">
                <a:sym typeface="Wingdings" panose="05000000000000000000" pitchFamily="2" charset="2"/>
              </a:rPr>
              <a:t>노이즈</a:t>
            </a:r>
            <a:r>
              <a:rPr lang="ko-KR" altLang="en-US" dirty="0" smtClean="0">
                <a:sym typeface="Wingdings" panose="05000000000000000000" pitchFamily="2" charset="2"/>
              </a:rPr>
              <a:t> 반영 ↑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실제 현상과 관계 없는 </a:t>
            </a:r>
            <a:r>
              <a:rPr lang="ko-KR" altLang="en-US" dirty="0" err="1" smtClean="0">
                <a:sym typeface="Wingdings" panose="05000000000000000000" pitchFamily="2" charset="2"/>
              </a:rPr>
              <a:t>랜덤한</a:t>
            </a:r>
            <a:r>
              <a:rPr lang="ko-KR" altLang="en-US" dirty="0" smtClean="0">
                <a:sym typeface="Wingdings" panose="05000000000000000000" pitchFamily="2" charset="2"/>
              </a:rPr>
              <a:t> 것들까지 학습하는 알고리즘 경향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01295" y="2977002"/>
            <a:ext cx="5307559" cy="658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트레이닝 </a:t>
            </a:r>
            <a:r>
              <a:rPr lang="ko-KR" altLang="en-US" dirty="0" smtClean="0"/>
              <a:t>데이터를 바꿈에 따라 알고리즘 평균 정확도가 얼마나 많이 변하나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01295" y="5308552"/>
            <a:ext cx="5307559" cy="658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입력 데이터에 대해 알고리즘이 얼마나 민감한가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새 </a:t>
            </a:r>
            <a:r>
              <a:rPr lang="en-US" altLang="ko-KR" dirty="0" smtClean="0"/>
              <a:t>Data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형태 변경 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04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&amp; variance</a:t>
            </a:r>
            <a:endParaRPr lang="ko-KR" altLang="en-US" dirty="0"/>
          </a:p>
        </p:txBody>
      </p:sp>
      <p:pic>
        <p:nvPicPr>
          <p:cNvPr id="3074" name="Picture 2" descr="https://t1.daumcdn.net/cfile/tistory/23635241562E03D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42" y="1211179"/>
            <a:ext cx="6711805" cy="238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2" y="3641323"/>
            <a:ext cx="7934325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0218" y="1211179"/>
            <a:ext cx="392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REGRESSION LINE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0218" y="1997424"/>
            <a:ext cx="392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Regularization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복잡한</a:t>
            </a:r>
            <a:r>
              <a:rPr lang="en-US" altLang="ko-KR" dirty="0" smtClean="0">
                <a:sym typeface="Wingdings" panose="05000000000000000000" pitchFamily="2" charset="2"/>
              </a:rPr>
              <a:t> line</a:t>
            </a:r>
            <a:r>
              <a:rPr lang="ko-KR" altLang="en-US" dirty="0" smtClean="0">
                <a:sym typeface="Wingdings" panose="05000000000000000000" pitchFamily="2" charset="2"/>
              </a:rPr>
              <a:t>을 보다 완만하게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910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 Out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2" y="1720042"/>
            <a:ext cx="7422573" cy="398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80218" y="1997424"/>
            <a:ext cx="3926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학습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횟수마다 빼먹도록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몇 개만 선택해서 하도록 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빼먹기 때문에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것을 학습하지는 못한다</a:t>
            </a:r>
            <a:r>
              <a:rPr lang="en-US" altLang="ko-KR" dirty="0" smtClean="0">
                <a:sym typeface="Wingdings" panose="05000000000000000000" pitchFamily="2" charset="2"/>
              </a:rPr>
              <a:t>. Variance</a:t>
            </a:r>
            <a:r>
              <a:rPr lang="ko-KR" altLang="en-US" dirty="0" smtClean="0">
                <a:sym typeface="Wingdings" panose="05000000000000000000" pitchFamily="2" charset="2"/>
              </a:rPr>
              <a:t>가 낮아짐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낮은 </a:t>
            </a:r>
            <a:r>
              <a:rPr lang="en-US" altLang="ko-KR" dirty="0" smtClean="0">
                <a:sym typeface="Wingdings" panose="05000000000000000000" pitchFamily="2" charset="2"/>
              </a:rPr>
              <a:t>variance</a:t>
            </a:r>
            <a:r>
              <a:rPr lang="ko-KR" altLang="en-US" dirty="0" smtClean="0">
                <a:sym typeface="Wingdings" panose="05000000000000000000" pitchFamily="2" charset="2"/>
              </a:rPr>
              <a:t>로 예측을 서로 도와주게 됨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68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409701"/>
            <a:ext cx="9905998" cy="9843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가지고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학습데이터를 계속 반복 학습시킴으로써 </a:t>
            </a:r>
            <a:r>
              <a:rPr lang="ko-KR" altLang="en-US" dirty="0" err="1" smtClean="0"/>
              <a:t>뉴론을</a:t>
            </a:r>
            <a:r>
              <a:rPr lang="ko-KR" altLang="en-US" dirty="0" smtClean="0"/>
              <a:t> 학습시키는 것</a:t>
            </a:r>
            <a:endParaRPr lang="en-US" altLang="ko-KR" dirty="0" smtClean="0"/>
          </a:p>
          <a:p>
            <a:r>
              <a:rPr lang="ko-KR" altLang="en-US" dirty="0" smtClean="0"/>
              <a:t>반복 학습을 많이 하면 좋을까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82" y="2470266"/>
            <a:ext cx="7796747" cy="40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409701"/>
            <a:ext cx="9905998" cy="9843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가지고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학습데이터를 계속 반복 학습시킴으로써 </a:t>
            </a:r>
            <a:r>
              <a:rPr lang="ko-KR" altLang="en-US" dirty="0" err="1" smtClean="0"/>
              <a:t>뉴론을</a:t>
            </a:r>
            <a:r>
              <a:rPr lang="ko-KR" altLang="en-US" dirty="0" smtClean="0"/>
              <a:t> 학습시키는 것</a:t>
            </a:r>
            <a:endParaRPr lang="en-US" altLang="ko-KR" dirty="0" smtClean="0"/>
          </a:p>
          <a:p>
            <a:r>
              <a:rPr lang="ko-KR" altLang="en-US" dirty="0" smtClean="0"/>
              <a:t>반복 학습을 많이 하면 좋을까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31116"/>
            <a:ext cx="6166237" cy="2421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24" y="2731115"/>
            <a:ext cx="5321266" cy="32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이란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샘플로는 잘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 데이터 잘 안됨 </a:t>
            </a:r>
            <a:endParaRPr lang="ko-KR" altLang="en-US" dirty="0"/>
          </a:p>
        </p:txBody>
      </p:sp>
      <p:pic>
        <p:nvPicPr>
          <p:cNvPr id="1026" name="Picture 2" descr="1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1"/>
          <a:stretch/>
        </p:blipFill>
        <p:spPr bwMode="auto">
          <a:xfrm>
            <a:off x="574675" y="1747838"/>
            <a:ext cx="5715000" cy="44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V="1">
            <a:off x="1466850" y="2838450"/>
            <a:ext cx="2733675" cy="287655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27113" y="4046621"/>
            <a:ext cx="3878262" cy="3444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409700" y="2552700"/>
            <a:ext cx="2609850" cy="2886075"/>
          </a:xfrm>
          <a:custGeom>
            <a:avLst/>
            <a:gdLst>
              <a:gd name="connsiteX0" fmla="*/ 0 w 2609850"/>
              <a:gd name="connsiteY0" fmla="*/ 2886075 h 2886075"/>
              <a:gd name="connsiteX1" fmla="*/ 342900 w 2609850"/>
              <a:gd name="connsiteY1" fmla="*/ 2857500 h 2886075"/>
              <a:gd name="connsiteX2" fmla="*/ 676275 w 2609850"/>
              <a:gd name="connsiteY2" fmla="*/ 2847975 h 2886075"/>
              <a:gd name="connsiteX3" fmla="*/ 876300 w 2609850"/>
              <a:gd name="connsiteY3" fmla="*/ 2771775 h 2886075"/>
              <a:gd name="connsiteX4" fmla="*/ 1047750 w 2609850"/>
              <a:gd name="connsiteY4" fmla="*/ 2647950 h 2886075"/>
              <a:gd name="connsiteX5" fmla="*/ 1114425 w 2609850"/>
              <a:gd name="connsiteY5" fmla="*/ 2466975 h 2886075"/>
              <a:gd name="connsiteX6" fmla="*/ 1066800 w 2609850"/>
              <a:gd name="connsiteY6" fmla="*/ 2314575 h 2886075"/>
              <a:gd name="connsiteX7" fmla="*/ 923925 w 2609850"/>
              <a:gd name="connsiteY7" fmla="*/ 2152650 h 2886075"/>
              <a:gd name="connsiteX8" fmla="*/ 800100 w 2609850"/>
              <a:gd name="connsiteY8" fmla="*/ 1981200 h 2886075"/>
              <a:gd name="connsiteX9" fmla="*/ 800100 w 2609850"/>
              <a:gd name="connsiteY9" fmla="*/ 1809750 h 2886075"/>
              <a:gd name="connsiteX10" fmla="*/ 942975 w 2609850"/>
              <a:gd name="connsiteY10" fmla="*/ 1647825 h 2886075"/>
              <a:gd name="connsiteX11" fmla="*/ 1676400 w 2609850"/>
              <a:gd name="connsiteY11" fmla="*/ 1095375 h 2886075"/>
              <a:gd name="connsiteX12" fmla="*/ 1838325 w 2609850"/>
              <a:gd name="connsiteY12" fmla="*/ 1038225 h 2886075"/>
              <a:gd name="connsiteX13" fmla="*/ 1943100 w 2609850"/>
              <a:gd name="connsiteY13" fmla="*/ 1114425 h 2886075"/>
              <a:gd name="connsiteX14" fmla="*/ 1952625 w 2609850"/>
              <a:gd name="connsiteY14" fmla="*/ 1285875 h 2886075"/>
              <a:gd name="connsiteX15" fmla="*/ 1847850 w 2609850"/>
              <a:gd name="connsiteY15" fmla="*/ 1752600 h 2886075"/>
              <a:gd name="connsiteX16" fmla="*/ 1876425 w 2609850"/>
              <a:gd name="connsiteY16" fmla="*/ 1905000 h 2886075"/>
              <a:gd name="connsiteX17" fmla="*/ 2009775 w 2609850"/>
              <a:gd name="connsiteY17" fmla="*/ 1952625 h 2886075"/>
              <a:gd name="connsiteX18" fmla="*/ 2200275 w 2609850"/>
              <a:gd name="connsiteY18" fmla="*/ 1990725 h 2886075"/>
              <a:gd name="connsiteX19" fmla="*/ 2409825 w 2609850"/>
              <a:gd name="connsiteY19" fmla="*/ 1952625 h 2886075"/>
              <a:gd name="connsiteX20" fmla="*/ 2543175 w 2609850"/>
              <a:gd name="connsiteY20" fmla="*/ 1771650 h 2886075"/>
              <a:gd name="connsiteX21" fmla="*/ 2609850 w 2609850"/>
              <a:gd name="connsiteY21" fmla="*/ 1590675 h 2886075"/>
              <a:gd name="connsiteX22" fmla="*/ 2543175 w 2609850"/>
              <a:gd name="connsiteY22" fmla="*/ 1371600 h 2886075"/>
              <a:gd name="connsiteX23" fmla="*/ 2428875 w 2609850"/>
              <a:gd name="connsiteY23" fmla="*/ 1228725 h 2886075"/>
              <a:gd name="connsiteX24" fmla="*/ 2343150 w 2609850"/>
              <a:gd name="connsiteY24" fmla="*/ 1066800 h 2886075"/>
              <a:gd name="connsiteX25" fmla="*/ 2324100 w 2609850"/>
              <a:gd name="connsiteY25" fmla="*/ 838200 h 2886075"/>
              <a:gd name="connsiteX26" fmla="*/ 2343150 w 2609850"/>
              <a:gd name="connsiteY26" fmla="*/ 66675 h 2886075"/>
              <a:gd name="connsiteX27" fmla="*/ 2343150 w 2609850"/>
              <a:gd name="connsiteY27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09850" h="2886075">
                <a:moveTo>
                  <a:pt x="0" y="2886075"/>
                </a:moveTo>
                <a:lnTo>
                  <a:pt x="342900" y="2857500"/>
                </a:lnTo>
                <a:lnTo>
                  <a:pt x="676275" y="2847975"/>
                </a:lnTo>
                <a:lnTo>
                  <a:pt x="876300" y="2771775"/>
                </a:lnTo>
                <a:lnTo>
                  <a:pt x="1047750" y="2647950"/>
                </a:lnTo>
                <a:lnTo>
                  <a:pt x="1114425" y="2466975"/>
                </a:lnTo>
                <a:lnTo>
                  <a:pt x="1066800" y="2314575"/>
                </a:lnTo>
                <a:lnTo>
                  <a:pt x="923925" y="2152650"/>
                </a:lnTo>
                <a:lnTo>
                  <a:pt x="800100" y="1981200"/>
                </a:lnTo>
                <a:lnTo>
                  <a:pt x="800100" y="1809750"/>
                </a:lnTo>
                <a:lnTo>
                  <a:pt x="942975" y="1647825"/>
                </a:lnTo>
                <a:lnTo>
                  <a:pt x="1676400" y="1095375"/>
                </a:lnTo>
                <a:lnTo>
                  <a:pt x="1838325" y="1038225"/>
                </a:lnTo>
                <a:lnTo>
                  <a:pt x="1943100" y="1114425"/>
                </a:lnTo>
                <a:lnTo>
                  <a:pt x="1952625" y="1285875"/>
                </a:lnTo>
                <a:lnTo>
                  <a:pt x="1847850" y="1752600"/>
                </a:lnTo>
                <a:lnTo>
                  <a:pt x="1876425" y="1905000"/>
                </a:lnTo>
                <a:lnTo>
                  <a:pt x="2009775" y="1952625"/>
                </a:lnTo>
                <a:lnTo>
                  <a:pt x="2200275" y="1990725"/>
                </a:lnTo>
                <a:lnTo>
                  <a:pt x="2409825" y="1952625"/>
                </a:lnTo>
                <a:lnTo>
                  <a:pt x="2543175" y="1771650"/>
                </a:lnTo>
                <a:lnTo>
                  <a:pt x="2609850" y="1590675"/>
                </a:lnTo>
                <a:lnTo>
                  <a:pt x="2543175" y="1371600"/>
                </a:lnTo>
                <a:lnTo>
                  <a:pt x="2428875" y="1228725"/>
                </a:lnTo>
                <a:lnTo>
                  <a:pt x="2343150" y="1066800"/>
                </a:lnTo>
                <a:lnTo>
                  <a:pt x="2324100" y="838200"/>
                </a:lnTo>
                <a:lnTo>
                  <a:pt x="2343150" y="66675"/>
                </a:lnTo>
                <a:lnTo>
                  <a:pt x="234315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1118" y="1691402"/>
            <a:ext cx="4757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overfit</a:t>
            </a:r>
            <a:r>
              <a:rPr lang="en-US" altLang="ko-KR" dirty="0" smtClean="0"/>
              <a:t>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주어진 샘플에 너무 맞춤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&amp; </a:t>
            </a:r>
            <a:r>
              <a:rPr lang="ko-KR" altLang="en-US" dirty="0" smtClean="0">
                <a:sym typeface="Wingdings" panose="05000000000000000000" pitchFamily="2" charset="2"/>
              </a:rPr>
              <a:t>많은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특성 반영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새로운 샘플 대응 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부족한 학습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underfit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제대로 이루어지지 않음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동그란 것이 공이다 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(</a:t>
            </a:r>
            <a:r>
              <a:rPr lang="ko-KR" altLang="en-US" dirty="0" smtClean="0">
                <a:sym typeface="Wingdings" panose="05000000000000000000" pitchFamily="2" charset="2"/>
              </a:rPr>
              <a:t>많은 특성이 있는데 한가지 특성만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8267" y="4427400"/>
            <a:ext cx="3724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발생 원인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 데이터가 대표성을 가지지 못하는 경우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고려하는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Feature)</a:t>
            </a:r>
            <a:r>
              <a:rPr lang="ko-KR" altLang="en-US" dirty="0" smtClean="0"/>
              <a:t>가 너무 많은 경우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층이 너무 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49803" y="2813631"/>
            <a:ext cx="3120494" cy="4227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too </a:t>
            </a:r>
            <a:r>
              <a:rPr lang="en-US" altLang="ko-KR" b="1" dirty="0" smtClean="0"/>
              <a:t>bias : </a:t>
            </a:r>
            <a:r>
              <a:rPr lang="ko-KR" altLang="en-US" b="1" dirty="0" smtClean="0"/>
              <a:t>데이터 설명 부족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027169" y="1540727"/>
            <a:ext cx="1943128" cy="4227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</a:t>
            </a:r>
            <a:r>
              <a:rPr lang="en-US" altLang="ko-KR" b="1" dirty="0" smtClean="0"/>
              <a:t>igh </a:t>
            </a:r>
            <a:r>
              <a:rPr lang="en-US" altLang="ko-KR" b="1" dirty="0"/>
              <a:t>v</a:t>
            </a:r>
            <a:r>
              <a:rPr lang="en-US" altLang="ko-KR" b="1" dirty="0" smtClean="0"/>
              <a:t>ariances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28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 &amp; </a:t>
            </a:r>
            <a:r>
              <a:rPr lang="en-US" altLang="ko-KR" dirty="0" smtClean="0"/>
              <a:t>variance </a:t>
            </a:r>
            <a:r>
              <a:rPr lang="en-US" altLang="ko-KR" dirty="0" smtClean="0"/>
              <a:t>Trade-off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17" y="1739265"/>
            <a:ext cx="7735685" cy="41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해결 방안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432" y="2641260"/>
            <a:ext cx="48686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학습셋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테스트셋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Cross Validation (K</a:t>
            </a:r>
            <a:r>
              <a:rPr lang="ko-KR" altLang="en-US" dirty="0" smtClean="0"/>
              <a:t>겹 교차 검증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Regularization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Early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Drop Out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2641260"/>
            <a:ext cx="486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Feature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High Variance Model</a:t>
            </a:r>
            <a:r>
              <a:rPr lang="ko-KR" altLang="en-US" dirty="0" smtClean="0"/>
              <a:t>을 적용해보라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3432" y="1843239"/>
            <a:ext cx="486863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Overfit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1843239"/>
            <a:ext cx="486863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Underfit</a:t>
            </a:r>
            <a:r>
              <a:rPr lang="en-US" altLang="ko-KR" dirty="0" smtClean="0"/>
              <a:t> : too bias</a:t>
            </a:r>
          </a:p>
        </p:txBody>
      </p:sp>
    </p:spTree>
    <p:extLst>
      <p:ext uri="{BB962C8B-B14F-4D97-AF65-F5344CB8AC3E}">
        <p14:creationId xmlns:p14="http://schemas.microsoft.com/office/powerpoint/2010/main" val="31450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셋과 테스트 셋</a:t>
            </a:r>
            <a:endParaRPr lang="ko-KR" altLang="en-US" dirty="0"/>
          </a:p>
        </p:txBody>
      </p:sp>
      <p:pic>
        <p:nvPicPr>
          <p:cNvPr id="2050" name="Picture 2" descr="1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8"/>
          <a:stretch/>
        </p:blipFill>
        <p:spPr bwMode="auto">
          <a:xfrm>
            <a:off x="338455" y="1943210"/>
            <a:ext cx="6029095" cy="27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6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6"/>
          <a:stretch/>
        </p:blipFill>
        <p:spPr bwMode="auto">
          <a:xfrm>
            <a:off x="6500129" y="1943210"/>
            <a:ext cx="5466583" cy="37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셋과 테스트 셋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82" y="1730734"/>
            <a:ext cx="7430040" cy="434008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8411553" y="5797987"/>
            <a:ext cx="864524" cy="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8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학습셋과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테스트셋</a:t>
            </a:r>
            <a:r>
              <a:rPr lang="ko-KR" altLang="en-US" dirty="0" smtClean="0"/>
              <a:t> 구분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9074" y="1732546"/>
            <a:ext cx="11117179" cy="18288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dirty="0">
                <a:solidFill>
                  <a:schemeClr val="bg1"/>
                </a:solidFill>
              </a:rPr>
              <a:t>from </a:t>
            </a:r>
            <a:r>
              <a:rPr lang="en-US" altLang="ko-KR" dirty="0" err="1">
                <a:solidFill>
                  <a:schemeClr val="bg1"/>
                </a:solidFill>
              </a:rPr>
              <a:t>sklearn.model_selection</a:t>
            </a:r>
            <a:r>
              <a:rPr lang="en-US" altLang="ko-KR" dirty="0">
                <a:solidFill>
                  <a:schemeClr val="bg1"/>
                </a:solidFill>
              </a:rPr>
              <a:t> import </a:t>
            </a:r>
            <a:r>
              <a:rPr lang="en-US" altLang="ko-KR" dirty="0" err="1">
                <a:solidFill>
                  <a:schemeClr val="bg1"/>
                </a:solidFill>
              </a:rPr>
              <a:t>train_test_split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# </a:t>
            </a:r>
            <a:r>
              <a:rPr lang="ko-KR" altLang="en-US" dirty="0" err="1">
                <a:solidFill>
                  <a:schemeClr val="bg1"/>
                </a:solidFill>
              </a:rPr>
              <a:t>학습셋과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테스트셋의</a:t>
            </a:r>
            <a:r>
              <a:rPr lang="ko-KR" altLang="en-US" dirty="0">
                <a:solidFill>
                  <a:schemeClr val="bg1"/>
                </a:solidFill>
              </a:rPr>
              <a:t> 구분</a:t>
            </a:r>
          </a:p>
          <a:p>
            <a:pPr latinLnBrk="1"/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Y_test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train_test</a:t>
            </a:r>
            <a:r>
              <a:rPr lang="en-US" altLang="ko-KR" i="1" dirty="0" err="1">
                <a:solidFill>
                  <a:schemeClr val="bg1"/>
                </a:solidFill>
              </a:rPr>
              <a:t>split</a:t>
            </a:r>
            <a:r>
              <a:rPr lang="en-US" altLang="ko-KR" i="1" dirty="0">
                <a:solidFill>
                  <a:schemeClr val="bg1"/>
                </a:solidFill>
              </a:rPr>
              <a:t>(X, Y, </a:t>
            </a:r>
            <a:r>
              <a:rPr lang="en-US" altLang="ko-KR" i="1" dirty="0" smtClean="0">
                <a:solidFill>
                  <a:schemeClr val="bg1"/>
                </a:solidFill>
              </a:rPr>
              <a:t>test </a:t>
            </a:r>
            <a:r>
              <a:rPr lang="en-US" altLang="ko-KR" dirty="0" smtClean="0">
                <a:solidFill>
                  <a:schemeClr val="bg1"/>
                </a:solidFill>
              </a:rPr>
              <a:t>size=0.3</a:t>
            </a:r>
            <a:r>
              <a:rPr lang="en-US" altLang="ko-KR" dirty="0">
                <a:solidFill>
                  <a:schemeClr val="bg1"/>
                </a:solidFill>
              </a:rPr>
              <a:t>, </a:t>
            </a:r>
            <a:r>
              <a:rPr lang="en-US" altLang="ko-KR" dirty="0" err="1">
                <a:solidFill>
                  <a:schemeClr val="bg1"/>
                </a:solidFill>
              </a:rPr>
              <a:t>random_state</a:t>
            </a:r>
            <a:r>
              <a:rPr lang="en-US" altLang="ko-KR" dirty="0">
                <a:solidFill>
                  <a:schemeClr val="bg1"/>
                </a:solidFill>
              </a:rPr>
              <a:t>=seed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dirty="0" err="1">
                <a:solidFill>
                  <a:schemeClr val="bg1"/>
                </a:solidFill>
              </a:rPr>
              <a:t>model.fit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, epochs=130, </a:t>
            </a:r>
            <a:r>
              <a:rPr lang="en-US" altLang="ko-KR" dirty="0" err="1">
                <a:solidFill>
                  <a:schemeClr val="bg1"/>
                </a:solidFill>
              </a:rPr>
              <a:t>batch_size</a:t>
            </a:r>
            <a:r>
              <a:rPr lang="en-US" altLang="ko-KR" dirty="0">
                <a:solidFill>
                  <a:schemeClr val="bg1"/>
                </a:solidFill>
              </a:rPr>
              <a:t>=5)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9074" y="3866147"/>
            <a:ext cx="11117179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dirty="0">
                <a:solidFill>
                  <a:schemeClr val="bg1"/>
                </a:solidFill>
              </a:rPr>
              <a:t># </a:t>
            </a:r>
            <a:r>
              <a:rPr lang="ko-KR" altLang="en-US" dirty="0" err="1">
                <a:solidFill>
                  <a:schemeClr val="bg1"/>
                </a:solidFill>
              </a:rPr>
              <a:t>테스트셋에</a:t>
            </a:r>
            <a:r>
              <a:rPr lang="ko-KR" altLang="en-US" dirty="0">
                <a:solidFill>
                  <a:schemeClr val="bg1"/>
                </a:solidFill>
              </a:rPr>
              <a:t> 모델 적용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print(“\n Test Accuracy: %.4f” % (</a:t>
            </a:r>
            <a:r>
              <a:rPr lang="en-US" altLang="ko-KR" dirty="0" err="1">
                <a:solidFill>
                  <a:schemeClr val="bg1"/>
                </a:solidFill>
              </a:rPr>
              <a:t>model.evaluate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Y_test</a:t>
            </a:r>
            <a:r>
              <a:rPr lang="en-US" altLang="ko-KR" dirty="0" smtClean="0">
                <a:solidFill>
                  <a:schemeClr val="bg1"/>
                </a:solidFill>
              </a:rPr>
              <a:t>) [</a:t>
            </a:r>
            <a:r>
              <a:rPr lang="en-US" altLang="ko-KR" dirty="0">
                <a:solidFill>
                  <a:schemeClr val="bg1"/>
                </a:solidFill>
              </a:rPr>
              <a:t>1]))</a:t>
            </a:r>
          </a:p>
        </p:txBody>
      </p:sp>
    </p:spTree>
    <p:extLst>
      <p:ext uri="{BB962C8B-B14F-4D97-AF65-F5344CB8AC3E}">
        <p14:creationId xmlns:p14="http://schemas.microsoft.com/office/powerpoint/2010/main" val="51336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175</TotalTime>
  <Words>342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Gothic</vt:lpstr>
      <vt:lpstr>Wingdings</vt:lpstr>
      <vt:lpstr>그물</vt:lpstr>
      <vt:lpstr>13. 과적합 피하기</vt:lpstr>
      <vt:lpstr>DEEP LEARNING</vt:lpstr>
      <vt:lpstr>DEEP LEARNING</vt:lpstr>
      <vt:lpstr>과적합 이란 : 샘플로는 잘 되는데, 실 데이터 잘 안됨 </vt:lpstr>
      <vt:lpstr>Bias &amp; variance Trade-off</vt:lpstr>
      <vt:lpstr>과적합 해결 방안</vt:lpstr>
      <vt:lpstr>학습 셋과 테스트 셋</vt:lpstr>
      <vt:lpstr>학습 셋과 테스트 셋</vt:lpstr>
      <vt:lpstr>학습셋과 테스트셋 구분 </vt:lpstr>
      <vt:lpstr>학습셋과 테스트셋 구분 : 모델 저장과 사용 </vt:lpstr>
      <vt:lpstr>K겹 교차검증(K-fold cross validation)</vt:lpstr>
      <vt:lpstr>K겹 교차검증(K-fold cross validation)</vt:lpstr>
      <vt:lpstr>참고</vt:lpstr>
      <vt:lpstr>Bias &amp; variance</vt:lpstr>
      <vt:lpstr>Bias &amp; variance</vt:lpstr>
      <vt:lpstr>DROP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과적합 피하기</dc:title>
  <dc:creator>Windows 사용자</dc:creator>
  <cp:lastModifiedBy>Windows 사용자</cp:lastModifiedBy>
  <cp:revision>23</cp:revision>
  <dcterms:created xsi:type="dcterms:W3CDTF">2019-05-29T05:07:09Z</dcterms:created>
  <dcterms:modified xsi:type="dcterms:W3CDTF">2019-05-29T09:21:26Z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D:\Data\User-Profile\Vincent.Kim\MyDocument\13과적합.pptx</vt:lpwstr>
  </property>
</Properties>
</file>