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96" r:id="rId6"/>
    <p:sldId id="297" r:id="rId7"/>
    <p:sldId id="299" r:id="rId8"/>
    <p:sldId id="300" r:id="rId9"/>
    <p:sldId id="301" r:id="rId10"/>
    <p:sldId id="302" r:id="rId11"/>
    <p:sldId id="303" r:id="rId12"/>
    <p:sldId id="314" r:id="rId13"/>
    <p:sldId id="304" r:id="rId14"/>
    <p:sldId id="306" r:id="rId15"/>
    <p:sldId id="308" r:id="rId16"/>
    <p:sldId id="309" r:id="rId17"/>
    <p:sldId id="310" r:id="rId18"/>
    <p:sldId id="315" r:id="rId19"/>
    <p:sldId id="316" r:id="rId20"/>
    <p:sldId id="317" r:id="rId21"/>
    <p:sldId id="318" r:id="rId22"/>
    <p:sldId id="321" r:id="rId23"/>
    <p:sldId id="319" r:id="rId24"/>
    <p:sldId id="320" r:id="rId25"/>
    <p:sldId id="326" r:id="rId26"/>
    <p:sldId id="311" r:id="rId27"/>
    <p:sldId id="312" r:id="rId28"/>
    <p:sldId id="313" r:id="rId29"/>
    <p:sldId id="328" r:id="rId30"/>
    <p:sldId id="327" r:id="rId31"/>
    <p:sldId id="32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F15D67-24D6-43E2-B8F5-907A8B6DF07B}" v="337" dt="2019-07-25T03:33:43.756"/>
  </p1510:revLst>
</p1510:revInfo>
</file>

<file path=ppt/tableStyles.xml><?xml version="1.0" encoding="utf-8"?>
<a:tblStyleLst xmlns:a="http://schemas.openxmlformats.org/drawingml/2006/main" def="{22838BEF-8BB2-4498-84A7-C5851F593DF1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74" autoAdjust="0"/>
    <p:restoredTop sz="94595" autoAdjust="0"/>
  </p:normalViewPr>
  <p:slideViewPr>
    <p:cSldViewPr snapToGrid="0">
      <p:cViewPr varScale="1">
        <p:scale>
          <a:sx n="89" d="100"/>
          <a:sy n="89" d="100"/>
        </p:scale>
        <p:origin x="710" y="82"/>
      </p:cViewPr>
      <p:guideLst/>
    </p:cSldViewPr>
  </p:slideViewPr>
  <p:outlineViewPr>
    <p:cViewPr>
      <p:scale>
        <a:sx n="33" d="100"/>
        <a:sy n="33" d="100"/>
      </p:scale>
      <p:origin x="0" y="-119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7/25/2019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81107-E2F0-4FFB-BAD2-D68BB3595516}" type="datetimeFigureOut">
              <a:rPr lang="en-US" noProof="0" smtClean="0"/>
              <a:t>7/25/2019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18732-FA64-4F57-8EE6-57AA70E1F1E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63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617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9988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8874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84058"/>
          </a:xfrm>
          <a:solidFill>
            <a:schemeClr val="bg1">
              <a:lumMod val="95000"/>
            </a:schemeClr>
          </a:solidFill>
        </p:spPr>
        <p:txBody>
          <a:bodyPr tIns="1116000" rIns="0" anchor="t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Cover Title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F156636-95EA-4995-B9CA-635FD1DEB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000" y="1152000"/>
            <a:ext cx="5472000" cy="502496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23F09E-5021-4E1D-A4A8-174F779F2749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1790100" y="2701131"/>
            <a:ext cx="3546675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7C3D0F0-8880-4132-9B6F-33B2D7437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8100" y="2701131"/>
            <a:ext cx="3546675" cy="2828138"/>
          </a:xfr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CBDEF46-1F51-42D2-A43C-36A28ECB340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3554451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CA11096-D31C-4BD0-AFF9-7575C5E8E5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353851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438B210-DE07-4BDD-BDB3-2A3DF619BED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59785" y="1722438"/>
            <a:ext cx="735013" cy="735012"/>
          </a:xfrm>
        </p:spPr>
        <p:txBody>
          <a:bodyPr anchor="ctr"/>
          <a:lstStyle>
            <a:lvl1pPr marL="0" indent="0" algn="ctr">
              <a:buNone/>
              <a:defRPr sz="11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FAD6E0EA-E35F-4E2B-869F-7A912C4CB62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722468" y="1722438"/>
            <a:ext cx="735013" cy="735012"/>
          </a:xfrm>
        </p:spPr>
        <p:txBody>
          <a:bodyPr anchor="ctr"/>
          <a:lstStyle>
            <a:lvl1pPr marL="0" indent="0" algn="ctr">
              <a:buNone/>
              <a:defRPr sz="11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851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2C502DE-CADD-4CC1-972E-2007199550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21084" y="1949641"/>
            <a:ext cx="3635083" cy="363508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8F1CA0D5-06FF-4D1F-B534-1DFFCB23EA7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488A707-03CD-495D-B761-9F9DAE92C6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99A33CFC-3C95-43CD-92E8-05A5E6D985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7CF562-A700-49C4-A50C-2A49B19BC7BF}"/>
              </a:ext>
            </a:extLst>
          </p:cNvPr>
          <p:cNvSpPr txBox="1">
            <a:spLocks/>
          </p:cNvSpPr>
          <p:nvPr userDrawn="1"/>
        </p:nvSpPr>
        <p:spPr>
          <a:xfrm>
            <a:off x="4921084" y="2993698"/>
            <a:ext cx="317688" cy="1544221"/>
          </a:xfrm>
          <a:custGeom>
            <a:avLst/>
            <a:gdLst>
              <a:gd name="connsiteX0" fmla="*/ 173971 w 317688"/>
              <a:gd name="connsiteY0" fmla="*/ 0 h 1544221"/>
              <a:gd name="connsiteX1" fmla="*/ 219948 w 317688"/>
              <a:gd name="connsiteY1" fmla="*/ 125619 h 1544221"/>
              <a:gd name="connsiteX2" fmla="*/ 317688 w 317688"/>
              <a:gd name="connsiteY2" fmla="*/ 772110 h 1544221"/>
              <a:gd name="connsiteX3" fmla="*/ 219948 w 317688"/>
              <a:gd name="connsiteY3" fmla="*/ 1418601 h 1544221"/>
              <a:gd name="connsiteX4" fmla="*/ 173971 w 317688"/>
              <a:gd name="connsiteY4" fmla="*/ 1544221 h 1544221"/>
              <a:gd name="connsiteX5" fmla="*/ 142832 w 317688"/>
              <a:gd name="connsiteY5" fmla="*/ 1479580 h 1544221"/>
              <a:gd name="connsiteX6" fmla="*/ 0 w 317688"/>
              <a:gd name="connsiteY6" fmla="*/ 772110 h 1544221"/>
              <a:gd name="connsiteX7" fmla="*/ 142832 w 317688"/>
              <a:gd name="connsiteY7" fmla="*/ 64641 h 154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8" h="1544221">
                <a:moveTo>
                  <a:pt x="173971" y="0"/>
                </a:moveTo>
                <a:lnTo>
                  <a:pt x="219948" y="125619"/>
                </a:lnTo>
                <a:cubicBezTo>
                  <a:pt x="283469" y="329846"/>
                  <a:pt x="317688" y="546982"/>
                  <a:pt x="317688" y="772110"/>
                </a:cubicBezTo>
                <a:cubicBezTo>
                  <a:pt x="317688" y="997239"/>
                  <a:pt x="283469" y="1214375"/>
                  <a:pt x="219948" y="1418601"/>
                </a:cubicBezTo>
                <a:lnTo>
                  <a:pt x="173971" y="1544221"/>
                </a:lnTo>
                <a:lnTo>
                  <a:pt x="142832" y="1479580"/>
                </a:lnTo>
                <a:cubicBezTo>
                  <a:pt x="50859" y="1262132"/>
                  <a:pt x="0" y="1023060"/>
                  <a:pt x="0" y="772110"/>
                </a:cubicBezTo>
                <a:cubicBezTo>
                  <a:pt x="0" y="521160"/>
                  <a:pt x="50859" y="282088"/>
                  <a:pt x="142832" y="6464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4DA0E5-4933-41D4-8C7B-70093A9DB34D}"/>
              </a:ext>
            </a:extLst>
          </p:cNvPr>
          <p:cNvSpPr txBox="1">
            <a:spLocks/>
          </p:cNvSpPr>
          <p:nvPr userDrawn="1"/>
        </p:nvSpPr>
        <p:spPr>
          <a:xfrm>
            <a:off x="8238481" y="3054203"/>
            <a:ext cx="317687" cy="1423210"/>
          </a:xfrm>
          <a:custGeom>
            <a:avLst/>
            <a:gdLst>
              <a:gd name="connsiteX0" fmla="*/ 172863 w 317687"/>
              <a:gd name="connsiteY0" fmla="*/ 0 h 1423210"/>
              <a:gd name="connsiteX1" fmla="*/ 174856 w 317687"/>
              <a:gd name="connsiteY1" fmla="*/ 4136 h 1423210"/>
              <a:gd name="connsiteX2" fmla="*/ 317687 w 317687"/>
              <a:gd name="connsiteY2" fmla="*/ 711605 h 1423210"/>
              <a:gd name="connsiteX3" fmla="*/ 174856 w 317687"/>
              <a:gd name="connsiteY3" fmla="*/ 1419075 h 1423210"/>
              <a:gd name="connsiteX4" fmla="*/ 172864 w 317687"/>
              <a:gd name="connsiteY4" fmla="*/ 1423210 h 1423210"/>
              <a:gd name="connsiteX5" fmla="*/ 122602 w 317687"/>
              <a:gd name="connsiteY5" fmla="*/ 1318873 h 1423210"/>
              <a:gd name="connsiteX6" fmla="*/ 0 w 317687"/>
              <a:gd name="connsiteY6" fmla="*/ 711604 h 1423210"/>
              <a:gd name="connsiteX7" fmla="*/ 122602 w 317687"/>
              <a:gd name="connsiteY7" fmla="*/ 104335 h 14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7" h="1423210">
                <a:moveTo>
                  <a:pt x="172863" y="0"/>
                </a:moveTo>
                <a:lnTo>
                  <a:pt x="174856" y="4136"/>
                </a:lnTo>
                <a:cubicBezTo>
                  <a:pt x="266828" y="221583"/>
                  <a:pt x="317687" y="460655"/>
                  <a:pt x="317687" y="711605"/>
                </a:cubicBezTo>
                <a:cubicBezTo>
                  <a:pt x="317687" y="962555"/>
                  <a:pt x="266828" y="1201627"/>
                  <a:pt x="174856" y="1419075"/>
                </a:cubicBezTo>
                <a:lnTo>
                  <a:pt x="172864" y="1423210"/>
                </a:lnTo>
                <a:lnTo>
                  <a:pt x="122602" y="1318873"/>
                </a:lnTo>
                <a:cubicBezTo>
                  <a:pt x="43656" y="1132223"/>
                  <a:pt x="0" y="927012"/>
                  <a:pt x="0" y="711604"/>
                </a:cubicBezTo>
                <a:cubicBezTo>
                  <a:pt x="0" y="496197"/>
                  <a:pt x="43656" y="290985"/>
                  <a:pt x="122602" y="10433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7514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CFAEDCAA-CDC7-47ED-A380-37E6ACCA8560}"/>
              </a:ext>
            </a:extLst>
          </p:cNvPr>
          <p:cNvSpPr/>
          <p:nvPr userDrawn="1"/>
        </p:nvSpPr>
        <p:spPr>
          <a:xfrm>
            <a:off x="388279" y="3558496"/>
            <a:ext cx="11415443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F9300B0F-E539-42E5-B7E4-21E21637BA8D}"/>
              </a:ext>
            </a:extLst>
          </p:cNvPr>
          <p:cNvSpPr/>
          <p:nvPr userDrawn="1"/>
        </p:nvSpPr>
        <p:spPr>
          <a:xfrm rot="5400000">
            <a:off x="3772822" y="3576211"/>
            <a:ext cx="4652357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43115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03194D-3DB5-46F8-9ACE-B2B142B87BE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569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69837A-DE3B-4C2A-B811-BCC93B8681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14397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914D45E-73D5-4807-A6F8-1A996A31F7F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434225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0206252-95E9-4C8F-8EB4-26F27AC6FB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4569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56C163-60A0-49AC-9FEA-A56ACF30FA3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14397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AF68729-4DB7-4514-BF22-9950FB3ECC3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34225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567F4AE9-9C59-4A3C-9E27-EFC9EE499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568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DA09F5A-AF46-4646-A84F-35C1002AF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4568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6D8447C-AA9F-491F-8EE4-A151146D1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396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26B47AC-1601-4AA8-BEB3-930A9A37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608396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EFC9E01C-1D66-47F5-B8D1-BF604162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34225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9F5FC000-6DCF-4A02-B144-CC77E752D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8434225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0" name="Graphic 19" descr="Right Arrow">
            <a:extLst>
              <a:ext uri="{FF2B5EF4-FFF2-40B4-BE49-F238E27FC236}">
                <a16:creationId xmlns:a16="http://schemas.microsoft.com/office/drawing/2014/main" id="{74A090BA-639F-4C16-9838-60A32BE3A1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081865" y="3932250"/>
            <a:ext cx="220441" cy="376363"/>
          </a:xfrm>
          <a:prstGeom prst="rect">
            <a:avLst/>
          </a:prstGeom>
        </p:spPr>
      </p:pic>
      <p:pic>
        <p:nvPicPr>
          <p:cNvPr id="21" name="Graphic 20" descr="Right Arrow">
            <a:extLst>
              <a:ext uri="{FF2B5EF4-FFF2-40B4-BE49-F238E27FC236}">
                <a16:creationId xmlns:a16="http://schemas.microsoft.com/office/drawing/2014/main" id="{DF58D762-A719-4FC3-BF9E-7B858F0D9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901693" y="3932250"/>
            <a:ext cx="220441" cy="3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4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731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731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</a:extLst>
          </p:cNvPr>
          <p:cNvSpPr/>
          <p:nvPr userDrawn="1"/>
        </p:nvSpPr>
        <p:spPr>
          <a:xfrm>
            <a:off x="388279" y="4008086"/>
            <a:ext cx="11415443" cy="97190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82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85FDB45C-8129-42FD-85BB-977F66FEA7E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2915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BC675B-B0CF-41E3-9A61-5C9C81858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55970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199D9B2-D8DF-4F6F-9076-9976C85EA4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915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83D3F97-C129-418E-B4E5-27919687902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55970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559091DF-E0B7-4867-B43C-3B02311C64A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523213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89D4389-4870-4BAE-B233-955685FCBC6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61985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7F961F7-987F-4B95-AC48-08F4331BE90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18930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586A8311-6FEF-4231-B5DD-80FA52F5272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61985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A6A8345C-014C-4AD2-8529-29D0E8EECAB5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533512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4C771BB0-7999-4A45-A6BB-56C98E978E8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068000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FC27C2C-A218-4626-9D04-ECC36D852E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24945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15F0F321-195A-45FE-9F4E-2DE6EFF480E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68000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A31AFB6F-80F0-4E69-8E48-7431E3898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55970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115CE1DD-8B35-4422-9BB1-DB18FB6B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61985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C174B088-E2BB-4A47-A4CE-403CAE01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67999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8642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B292F32-22A3-4DBC-93C9-F66C5F87D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AE8CF21-3DA6-45E6-9CB4-F48688C3B74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BB809B-C7A4-40BB-A5F6-0692C7B3E7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822DE8D-141C-4FC8-8690-DC69998755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BFF2A50-B1BC-445F-AAF4-5EF044B5B2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0ED32C1-427F-4852-93EF-04246DAB6E0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B8DDBCF-B9FF-412C-BB0A-F20DF81F3C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5554625-705D-43C2-BB3F-07E4FB3A885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95A6D51-51C5-4128-9C65-70256D07FE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4020390-663C-426B-A32A-7DD435D354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A5BFEA69-91F2-4BAB-BC3E-F4494C80995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4D9A8C49-F2A0-4F67-A4E0-B5FBBE0A8DFD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622E18C4-0DBF-4C58-A1B6-1E6A1D521733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0F58001D-98C8-4213-9315-4990EFFEFD8E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940802B1-FF22-4F45-8475-AB393E6CF883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5C2D6443-41AF-4535-B6F7-4BB6BE08976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671736E-3711-4DA1-AF16-23EEC87C86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1FED522C-94B3-41E3-A83A-E03843DE755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129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0" rIns="540000" anchor="ctr"/>
          <a:lstStyle>
            <a:lvl1pPr marL="0" indent="0" algn="r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Cover Title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606" y="557849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B74F7-DC44-48B1-8EF5-BD557540B4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7606" y="764518"/>
            <a:ext cx="3932788" cy="244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4445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0FADEC-BFBD-4A6E-B51C-B0DFD4C80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1944" y="2185851"/>
            <a:ext cx="0" cy="26273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47312EC-14D6-4EE3-84DF-5BE8F35DD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0000" y="1152000"/>
            <a:ext cx="5472000" cy="360000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Edit Master text styles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D2E4423B-993A-4321-BD96-12519C601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8002" y="1581663"/>
            <a:ext cx="5483998" cy="460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18811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0D91F-8335-4C39-A703-5F4EE3687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88685-006A-43C3-A850-F409CF02F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1116000" rIns="0" anchor="t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2448000" anchor="b"/>
          <a:lstStyle>
            <a:lvl1pPr algn="l"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8224" y="4504149"/>
            <a:ext cx="3349381" cy="252000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F1D51-2F23-4712-A1F0-725B32B9F4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224" y="4908147"/>
            <a:ext cx="3349381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DABCD1-5D5B-40B2-8066-B5C93CEEC1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8631" y="5312145"/>
            <a:ext cx="3349381" cy="25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902124-F995-42DE-9ABC-A567011989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6094" y="5715370"/>
            <a:ext cx="3350644" cy="2524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31047434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F9ABA0-4960-4BBE-9249-3B9F526B543D}"/>
              </a:ext>
            </a:extLst>
          </p:cNvPr>
          <p:cNvSpPr/>
          <p:nvPr userDrawn="1"/>
        </p:nvSpPr>
        <p:spPr>
          <a:xfrm>
            <a:off x="0" y="0"/>
            <a:ext cx="12204000" cy="6773258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Cover Title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 descr="Accent image brackets&#10;">
            <a:extLst>
              <a:ext uri="{FF2B5EF4-FFF2-40B4-BE49-F238E27FC236}">
                <a16:creationId xmlns:a16="http://schemas.microsoft.com/office/drawing/2014/main" id="{C76F92B7-6C7B-47FA-99F4-C2B7B3F6D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4000" y="144000"/>
            <a:ext cx="4860000" cy="6498000"/>
            <a:chOff x="408650" y="404285"/>
            <a:chExt cx="4330700" cy="3164637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3C768717-8441-4105-AF79-95C8C7634CEF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0AF2D9B2-503F-41FB-981B-EBBEF4D0D01D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50711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AE6A42-8962-4702-8E68-FB78280BAD08}"/>
              </a:ext>
            </a:extLst>
          </p:cNvPr>
          <p:cNvSpPr/>
          <p:nvPr userDrawn="1"/>
        </p:nvSpPr>
        <p:spPr>
          <a:xfrm>
            <a:off x="0" y="-1"/>
            <a:ext cx="12192000" cy="6013451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48439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F07348F-72DF-4462-A032-32D81AA8F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800" y="2636518"/>
            <a:ext cx="4848203" cy="3232469"/>
          </a:xfrm>
          <a:solidFill>
            <a:schemeClr val="bg1"/>
          </a:solidFill>
        </p:spPr>
        <p:txBody>
          <a:bodyPr lIns="457200" tIns="18288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1CBEE8-3214-4A3C-B723-D07BA080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00" y="457200"/>
            <a:ext cx="4848203" cy="2179318"/>
          </a:xfrm>
          <a:solidFill>
            <a:schemeClr val="bg1"/>
          </a:solidFill>
        </p:spPr>
        <p:txBody>
          <a:bodyPr lIns="457200" bIns="182880"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055B4F8-B74A-49D7-8E56-9627BCFF6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86601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3981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F07348F-72DF-4462-A032-32D81AA8F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800" y="2636518"/>
            <a:ext cx="4848203" cy="3232469"/>
          </a:xfrm>
          <a:solidFill>
            <a:schemeClr val="bg1"/>
          </a:solidFill>
        </p:spPr>
        <p:txBody>
          <a:bodyPr lIns="457200" tIns="18288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1CBEE8-3214-4A3C-B723-D07BA080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00" y="457200"/>
            <a:ext cx="4848203" cy="2179318"/>
          </a:xfrm>
          <a:solidFill>
            <a:schemeClr val="bg1"/>
          </a:solidFill>
        </p:spPr>
        <p:txBody>
          <a:bodyPr lIns="457200" bIns="182880"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142253A3-E01E-4F41-A614-A428B7D36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866012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384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1345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22A84B62-AFF6-45B7-8ACB-FE91AB69BF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2806" y="764519"/>
            <a:ext cx="3932788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89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Content,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Your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3B9EDE4C-506D-4501-A8C1-766F17FB5C0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652806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2A359302-DDE8-41C2-8232-50B1223BEA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13594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975D864-7312-481A-A5DD-E3B6C5B41B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00" y="3327399"/>
            <a:ext cx="6350000" cy="256049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520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31898370-0247-41A8-AF7A-6DD67D2AED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97E4DC3-72E4-4678-9EB9-18EF75AE1A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5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DE1E570-14DE-42F6-9DDD-49752C3ACA3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838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644FE3AF-A04D-4D49-BDFD-FAF66D921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EAC46016-1B95-4163-8EAA-252BE4B86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EC09029D-7190-452C-92D6-6B055D055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38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78798274-03F6-4FD0-93AB-82A31D0A2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438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1E3DDEC1-3507-486F-8CCF-7F1E9EB81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83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endParaRPr lang="en-US" noProof="0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Rectangle 6">
            <a:extLst>
              <a:ext uri="{FF2B5EF4-FFF2-40B4-BE49-F238E27FC236}">
                <a16:creationId xmlns:a16="http://schemas.microsoft.com/office/drawing/2014/main" id="{3E24480B-1EA1-4618-A14A-DFF8FA263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043B620A-4118-4E00-9D79-5BD4C87DC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612097E6-9559-4AEF-968E-6C2F89163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864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2388" y="2233079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2388" y="2721591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899313" y="2233079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99313" y="2721591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30008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526933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88A88076-4208-4A97-A015-3DFBFCC94A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502388" y="3859797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0468E64-5403-40FE-84BE-184FCF30E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02388" y="4348309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D0CF6241-B0D3-4D20-B605-DD302BA1D6C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899313" y="3859797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711DB09A-A42D-4902-AF3E-5D0DC168C28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899313" y="4348309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E96186ED-3118-47CD-987B-87DECE43F02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130008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BF2BC07A-75E7-4434-B71D-F48A7ADA804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526933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CEDEC4EC-1B7D-4C30-9BDC-ED714BC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61B31970-0B46-450B-916F-74D6DEF9B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950320AF-7644-49E1-9D16-705477139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D36D919E-E710-495F-8E8C-3A987E502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065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BB9D81-6871-4A9D-BF45-2D079E8030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465" y="812097"/>
            <a:ext cx="11528535" cy="5645385"/>
          </a:xfrm>
          <a:prstGeom prst="rect">
            <a:avLst/>
          </a:prstGeom>
        </p:spPr>
      </p:pic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D7C80831-068A-4F76-B718-3D893A2E5B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25540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3955774"/>
            <a:ext cx="3978665" cy="197661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71035" cy="432000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450DC-177B-4710-8122-B192B58AB3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" y="2563813"/>
            <a:ext cx="3979862" cy="1212850"/>
          </a:xfrm>
        </p:spPr>
        <p:txBody>
          <a:bodyPr anchor="b"/>
          <a:lstStyle>
            <a:lvl1pPr marL="0" indent="0">
              <a:buNone/>
              <a:defRPr sz="2800">
                <a:latin typeface="+mj-lt"/>
              </a:defRPr>
            </a:lvl1pPr>
            <a:lvl2pPr marL="266700" indent="0">
              <a:buNone/>
              <a:defRPr>
                <a:latin typeface="+mj-lt"/>
              </a:defRPr>
            </a:lvl2pPr>
            <a:lvl3pPr marL="542925" indent="0">
              <a:buNone/>
              <a:defRPr>
                <a:latin typeface="+mj-lt"/>
              </a:defRPr>
            </a:lvl3pPr>
            <a:lvl4pPr marL="809625" indent="0">
              <a:buNone/>
              <a:defRPr>
                <a:latin typeface="+mj-lt"/>
              </a:defRPr>
            </a:lvl4pPr>
            <a:lvl5pPr marL="1076325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noProof="0"/>
              <a:t>Emphasized Text</a:t>
            </a:r>
          </a:p>
        </p:txBody>
      </p:sp>
    </p:spTree>
    <p:extLst>
      <p:ext uri="{BB962C8B-B14F-4D97-AF65-F5344CB8AC3E}">
        <p14:creationId xmlns:p14="http://schemas.microsoft.com/office/powerpoint/2010/main" val="419701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FB96B7-45A3-4381-89C2-4A31A565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43850" y="1642400"/>
            <a:ext cx="6516100" cy="2131094"/>
            <a:chOff x="2843850" y="1642400"/>
            <a:chExt cx="1836000" cy="2131094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57C639D3-D14E-4739-A805-8BD1EE3723AB}"/>
                </a:ext>
              </a:extLst>
            </p:cNvPr>
            <p:cNvSpPr/>
            <p:nvPr/>
          </p:nvSpPr>
          <p:spPr>
            <a:xfrm>
              <a:off x="2843850" y="3629494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3552379E-CA58-42E4-929B-E0CDE195CFB4}"/>
                </a:ext>
              </a:extLst>
            </p:cNvPr>
            <p:cNvSpPr/>
            <p:nvPr/>
          </p:nvSpPr>
          <p:spPr>
            <a:xfrm flipV="1">
              <a:off x="2843850" y="1642400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88397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4608B7-DD3E-4FE7-99F3-5F9903CF962C}"/>
              </a:ext>
            </a:extLst>
          </p:cNvPr>
          <p:cNvSpPr/>
          <p:nvPr userDrawn="1"/>
        </p:nvSpPr>
        <p:spPr>
          <a:xfrm>
            <a:off x="11408062" y="6126183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4CD90-8DA5-4100-A913-BD3783FA44B9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370" y="1272208"/>
            <a:ext cx="11340000" cy="46601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9975" y="6487997"/>
            <a:ext cx="4114800" cy="2061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SRE Study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9431" y="6213621"/>
            <a:ext cx="53726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 b="1" i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7520FF-02C3-4FC8-9DD4-6FD4DAE01FE9}"/>
              </a:ext>
            </a:extLst>
          </p:cNvPr>
          <p:cNvCxnSpPr>
            <a:cxnSpLocks/>
          </p:cNvCxnSpPr>
          <p:nvPr userDrawn="1"/>
        </p:nvCxnSpPr>
        <p:spPr>
          <a:xfrm>
            <a:off x="11408062" y="6780192"/>
            <a:ext cx="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948D9BA-F531-48FF-BE31-0248EF5CC454}"/>
              </a:ext>
            </a:extLst>
          </p:cNvPr>
          <p:cNvSpPr/>
          <p:nvPr userDrawn="1"/>
        </p:nvSpPr>
        <p:spPr>
          <a:xfrm>
            <a:off x="0" y="6780458"/>
            <a:ext cx="11232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37404C-CCC9-46CA-A9D3-525E2E6FC73B}"/>
              </a:ext>
            </a:extLst>
          </p:cNvPr>
          <p:cNvGrpSpPr/>
          <p:nvPr userDrawn="1"/>
        </p:nvGrpSpPr>
        <p:grpSpPr>
          <a:xfrm>
            <a:off x="9874905" y="6130433"/>
            <a:ext cx="1329870" cy="320195"/>
            <a:chOff x="1985170" y="1950690"/>
            <a:chExt cx="2173095" cy="5232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EB3BD8-4375-44FB-9E9D-0FB76CBA224D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1200" noProof="0" dirty="0">
                  <a:solidFill>
                    <a:schemeClr val="bg1"/>
                  </a:solidFill>
                  <a:latin typeface="+mj-lt"/>
                </a:rPr>
                <a:t>Ghost in the Shell</a:t>
              </a:r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BCC973EA-C8AF-4B29-93CC-A9F4F15E238E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50" r:id="rId10"/>
    <p:sldLayoutId id="2147483652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56" r:id="rId19"/>
    <p:sldLayoutId id="2147483657" r:id="rId20"/>
    <p:sldLayoutId id="2147483653" r:id="rId21"/>
    <p:sldLayoutId id="2147483654" r:id="rId22"/>
    <p:sldLayoutId id="2147483679" r:id="rId23"/>
    <p:sldLayoutId id="2147483655" r:id="rId24"/>
    <p:sldLayoutId id="2147483674" r:id="rId25"/>
    <p:sldLayoutId id="2147483675" r:id="rId26"/>
    <p:sldLayoutId id="2147483676" r:id="rId27"/>
    <p:sldLayoutId id="2147483677" r:id="rId28"/>
    <p:sldLayoutId id="2147483678" r:id="rId2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" panose="020F0502020204030204" pitchFamily="34" charset="0"/>
        <a:buChar char="○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ko-kr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msdn.microsoft.com/library/azure/1ec722fa-b623-4e26-a44e-a50c6d726223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msdn.microsoft.com/library/azure/1ec722fa-b623-4e26-a44e-a50c6d726223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library/azure/d2c5ca2f-7323-41a3-9b7e-da917c99f0c4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msdn.microsoft.com/library/azure/1ec722fa-b623-4e26-a44e-a50c6d726223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library/azure/1ec722fa-b623-4e26-a44e-a50c6d726223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6.png"/><Relationship Id="rId4" Type="http://schemas.openxmlformats.org/officeDocument/2006/relationships/hyperlink" Target="https://msdn.microsoft.com/library/azure/d2c5ca2f-7323-41a3-9b7e-da917c99f0c4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library/azure/70530644-c97a-4ab6-85f7-88bf30a8be5f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msdn.microsoft.com/library/azure/1ec722fa-b623-4e26-a44e-a50c6d726223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library/azure/31960a6f-789b-4cf7-88d6-2e1152c0bd1a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msdn.microsoft.com/library/azure/70530644-c97a-4ab6-85f7-88bf30a8be5f/" TargetMode="External"/><Relationship Id="rId4" Type="http://schemas.openxmlformats.org/officeDocument/2006/relationships/hyperlink" Target="https://msdn.microsoft.com/library/azure/5cc7053e-aa30-450d-96c0-dae4be720977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library/azure/5cc7053e-aa30-450d-96c0-dae4be720977/" TargetMode="External"/><Relationship Id="rId2" Type="http://schemas.openxmlformats.org/officeDocument/2006/relationships/hyperlink" Target="https://msdn.microsoft.com/library/azure/401b4f92-e724-4d5a-be81-d5b0ff9bdb33/" TargetMode="Externa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9.png"/><Relationship Id="rId4" Type="http://schemas.openxmlformats.org/officeDocument/2006/relationships/hyperlink" Target="https://msdn.microsoft.com/library/azure/70530644-c97a-4ab6-85f7-88bf30a8be5f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library/azure/401b4f92-e724-4d5a-be81-d5b0ff9bdb33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library/azure/401b4f92-e724-4d5a-be81-d5b0ff9bdb33/" TargetMode="External"/><Relationship Id="rId2" Type="http://schemas.openxmlformats.org/officeDocument/2006/relationships/hyperlink" Target="https://msdn.microsoft.com/library/azure/927d65ac-3b50-4694-9903-20f6c1672089/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ko-kr/azure/machine-learning/studio/create-experiment#prepare-the-data" TargetMode="External"/><Relationship Id="rId7" Type="http://schemas.openxmlformats.org/officeDocument/2006/relationships/hyperlink" Target="https://docs.microsoft.com/ko-kr/azure/machine-learning/studio/create-experiment" TargetMode="External"/><Relationship Id="rId2" Type="http://schemas.openxmlformats.org/officeDocument/2006/relationships/hyperlink" Target="https://docs.microsoft.com/ko-kr/azure/machine-learning/studio/create-experiment#get-the-data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docs.microsoft.com/ko-kr/azure/machine-learning/studio/create-experiment#predict-new-automobile-prices" TargetMode="External"/><Relationship Id="rId5" Type="http://schemas.openxmlformats.org/officeDocument/2006/relationships/hyperlink" Target="https://docs.microsoft.com/ko-kr/azure/machine-learning/studio/create-experiment#choose-and-apply-an-algorithm" TargetMode="External"/><Relationship Id="rId4" Type="http://schemas.openxmlformats.org/officeDocument/2006/relationships/hyperlink" Target="https://docs.microsoft.com/ko-kr/azure/machine-learning/studio/create-experiment#define-featur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Long wooden tunnel">
            <a:extLst>
              <a:ext uri="{FF2B5EF4-FFF2-40B4-BE49-F238E27FC236}">
                <a16:creationId xmlns:a16="http://schemas.microsoft.com/office/drawing/2014/main" id="{26BCC204-42D7-4F58-B6DF-AB0501ACD7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624720B-51E1-474D-90C6-CD74ED1DA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4000" y="144000"/>
            <a:ext cx="4860000" cy="6498000"/>
            <a:chOff x="408650" y="404285"/>
            <a:chExt cx="4330700" cy="3164637"/>
          </a:xfrm>
        </p:grpSpPr>
        <p:sp>
          <p:nvSpPr>
            <p:cNvPr id="110" name="Rectangle 6">
              <a:extLst>
                <a:ext uri="{FF2B5EF4-FFF2-40B4-BE49-F238E27FC236}">
                  <a16:creationId xmlns:a16="http://schemas.microsoft.com/office/drawing/2014/main" id="{E4561AC7-2339-461B-BFF9-BEBEF6097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6">
              <a:extLst>
                <a:ext uri="{FF2B5EF4-FFF2-40B4-BE49-F238E27FC236}">
                  <a16:creationId xmlns:a16="http://schemas.microsoft.com/office/drawing/2014/main" id="{6FFCCB15-66C7-4E86-BF09-14C5B156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 descr="Logo Placeholder">
            <a:extLst>
              <a:ext uri="{FF2B5EF4-FFF2-40B4-BE49-F238E27FC236}">
                <a16:creationId xmlns:a16="http://schemas.microsoft.com/office/drawing/2014/main" id="{15BDFF4F-F29E-432C-8919-538354CC3582}"/>
              </a:ext>
            </a:extLst>
          </p:cNvPr>
          <p:cNvGrpSpPr/>
          <p:nvPr/>
        </p:nvGrpSpPr>
        <p:grpSpPr>
          <a:xfrm>
            <a:off x="144000" y="2484880"/>
            <a:ext cx="2173095" cy="523220"/>
            <a:chOff x="1985170" y="1950690"/>
            <a:chExt cx="2173095" cy="52322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C906931-C069-4BF7-9D34-6BD0A441F1D0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Ghost in the Shell</a:t>
              </a:r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FA7AA601-65CC-44E2-A893-84390726E282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Title 21">
            <a:extLst>
              <a:ext uri="{FF2B5EF4-FFF2-40B4-BE49-F238E27FC236}">
                <a16:creationId xmlns:a16="http://schemas.microsoft.com/office/drawing/2014/main" id="{BA160141-042F-4099-856C-C1D62E0FF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99" y="3163899"/>
            <a:ext cx="7952597" cy="1800000"/>
          </a:xfrm>
        </p:spPr>
        <p:txBody>
          <a:bodyPr/>
          <a:lstStyle/>
          <a:p>
            <a:r>
              <a:rPr lang="en-US" dirty="0"/>
              <a:t>Azure ML Studio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212BE0C8-3274-44C1-93C2-9347988BD0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Deep Learning Study Group</a:t>
            </a: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EDF0ED-A451-4BD6-AD5C-DA01E7708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399" y="1271588"/>
            <a:ext cx="9420027" cy="46609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5DA0C1-2843-418A-AB03-6D808A7384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5A651-3EE5-435E-BE7F-7D12D6C3BEF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E47416-A320-4548-BD8C-E62A2308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Azure Portal (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/>
              <a:t>portal.azure.com)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718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9BBF03-DA2B-4E9A-943D-A2C072E40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406" y="1271588"/>
            <a:ext cx="8812014" cy="46609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2C9F0F-FF97-45F5-AEA2-98063C00F1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A5E1B-22B0-4656-A0C9-3322D08063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1AC144-0B33-449C-9722-82FFD4BA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 + </a:t>
            </a:r>
            <a:r>
              <a:rPr lang="ko-KR" altLang="en-US" dirty="0"/>
              <a:t>기계학습</a:t>
            </a:r>
          </a:p>
        </p:txBody>
      </p:sp>
    </p:spTree>
    <p:extLst>
      <p:ext uri="{BB962C8B-B14F-4D97-AF65-F5344CB8AC3E}">
        <p14:creationId xmlns:p14="http://schemas.microsoft.com/office/powerpoint/2010/main" val="1028448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876EF7-C35F-4870-B0C5-3F91FF21C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57E7E4-5305-4209-8BEC-EAC2F9FB9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D3FF7-B808-4059-92D7-0573F9B2C4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66A0F5-A023-4CE1-88F4-478202B6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FA0486-B888-4639-9554-6D93F051D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67400" cy="5191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FEE576-967C-445E-B7A3-5EEABAE81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453" y="2766542"/>
            <a:ext cx="7136496" cy="33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04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57E7E4-5305-4209-8BEC-EAC2F9FB9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D3FF7-B808-4059-92D7-0573F9B2C4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66A0F5-A023-4CE1-88F4-478202B6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3D9295-53D9-477A-B805-2B68F56C9210}"/>
              </a:ext>
            </a:extLst>
          </p:cNvPr>
          <p:cNvSpPr/>
          <p:nvPr/>
        </p:nvSpPr>
        <p:spPr>
          <a:xfrm>
            <a:off x="387458" y="4733671"/>
            <a:ext cx="94291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Machine Learning Studio 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창의 아래쪽에서 </a:t>
            </a:r>
            <a:r>
              <a:rPr lang="en-US" altLang="ko-KR" b="1" dirty="0">
                <a:solidFill>
                  <a:srgbClr val="000000"/>
                </a:solidFill>
                <a:latin typeface="Segoe UI" panose="020B0502040204020203" pitchFamily="34" charset="0"/>
              </a:rPr>
              <a:t>+</a:t>
            </a:r>
            <a:r>
              <a:rPr lang="ko-KR" alt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새로 만들기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를 클릭하여 새 실험을 만듭니다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. </a:t>
            </a:r>
            <a:r>
              <a:rPr lang="ko-KR" alt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실험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&gt; </a:t>
            </a:r>
            <a:r>
              <a:rPr lang="ko-KR" alt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빈 실험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을 차례로 선택합니다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CF68BB-A546-4CA8-BDF9-122C42443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090"/>
            <a:ext cx="8244348" cy="44195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F8207F-9FC1-4ADA-AA75-C04DFDFAC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315" y="161090"/>
            <a:ext cx="3487077" cy="449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35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57E7E4-5305-4209-8BEC-EAC2F9FB9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D3FF7-B808-4059-92D7-0573F9B2C4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66A0F5-A023-4CE1-88F4-478202B6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7A321F-065D-4208-B271-65EC207EA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" y="166687"/>
            <a:ext cx="12163425" cy="65246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BCCFAC3-FB5B-434F-B43F-1703BFDF4FD2}"/>
              </a:ext>
            </a:extLst>
          </p:cNvPr>
          <p:cNvSpPr/>
          <p:nvPr/>
        </p:nvSpPr>
        <p:spPr>
          <a:xfrm>
            <a:off x="3316631" y="1012394"/>
            <a:ext cx="8361431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실험은 캔버스의 위쪽에서 볼 수 있는 기본 이름이 지정됩니다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. 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이 텍스트를 선택하고 </a:t>
            </a:r>
            <a:r>
              <a:rPr lang="ko-KR" alt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자동차 가격 예측</a:t>
            </a:r>
            <a:r>
              <a:rPr lang="en-US" altLang="ko-KR" b="1" dirty="0">
                <a:solidFill>
                  <a:srgbClr val="000000"/>
                </a:solidFill>
                <a:latin typeface="Segoe UI" panose="020B0502040204020203" pitchFamily="34" charset="0"/>
              </a:rPr>
              <a:t>( TEST)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과 같이 의미 있는 것으로 이름을 바꿉니다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. 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이름은 고유할 필요가 없습니다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5141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876EF7-C35F-4870-B0C5-3F91FF21C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57E7E4-5305-4209-8BEC-EAC2F9FB9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D3FF7-B808-4059-92D7-0573F9B2C4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66A0F5-A023-4CE1-88F4-478202B6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185875-F4B6-4BE2-9ECE-A7D00B7B7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147637"/>
            <a:ext cx="12125325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44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876EF7-C35F-4870-B0C5-3F91FF21C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57E7E4-5305-4209-8BEC-EAC2F9FB9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D3FF7-B808-4059-92D7-0573F9B2C4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66A0F5-A023-4CE1-88F4-478202B6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BD2065-405F-4177-9D05-1D6ECEB57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552"/>
            <a:ext cx="12192000" cy="646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30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876EF7-C35F-4870-B0C5-3F91FF21C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57E7E4-5305-4209-8BEC-EAC2F9FB9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D3FF7-B808-4059-92D7-0573F9B2C4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66A0F5-A023-4CE1-88F4-478202B6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7BB7E3-85E9-4607-B9A6-B7A7B2050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157162"/>
            <a:ext cx="12096750" cy="65436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7064B2-0305-4991-8FA4-C46B8F6D0732}"/>
              </a:ext>
            </a:extLst>
          </p:cNvPr>
          <p:cNvSpPr/>
          <p:nvPr/>
        </p:nvSpPr>
        <p:spPr>
          <a:xfrm>
            <a:off x="9018561" y="1145230"/>
            <a:ext cx="246272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오른쪽 위 모서리에서 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"</a:t>
            </a:r>
            <a:r>
              <a:rPr lang="en-US" altLang="ko-KR" b="1" dirty="0">
                <a:solidFill>
                  <a:srgbClr val="000000"/>
                </a:solidFill>
                <a:latin typeface="Segoe UI" panose="020B0502040204020203" pitchFamily="34" charset="0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"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를 클릭하여 시각화 창을 닫습니다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5497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876EF7-C35F-4870-B0C5-3F91FF21C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57E7E4-5305-4209-8BEC-EAC2F9FB9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D3FF7-B808-4059-92D7-0573F9B2C4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66A0F5-A023-4CE1-88F4-478202B6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준비</a:t>
            </a:r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E25114-F1AA-4D41-A70C-C115A6B1D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" y="864000"/>
            <a:ext cx="12192000" cy="60369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A4E2C05-5108-4A83-B890-A9D8DA430A31}"/>
              </a:ext>
            </a:extLst>
          </p:cNvPr>
          <p:cNvSpPr/>
          <p:nvPr/>
        </p:nvSpPr>
        <p:spPr>
          <a:xfrm>
            <a:off x="424369" y="2866816"/>
            <a:ext cx="6529883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모듈 팔레트의 위쪽에 있는 검색 상자에서 </a:t>
            </a:r>
            <a:r>
              <a:rPr lang="ko-KR" alt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열 선택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을 입력하여 </a:t>
            </a:r>
            <a:r>
              <a:rPr lang="ko-KR" altLang="en-US" u="sng" dirty="0">
                <a:solidFill>
                  <a:srgbClr val="000000"/>
                </a:solidFill>
                <a:latin typeface="Segoe UI" panose="020B0502040204020203" pitchFamily="34" charset="0"/>
                <a:hlinkClick r:id="rId4"/>
              </a:rPr>
              <a:t>데이터 세트에서 열 선택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 모듈을 찾습니다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. 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그런 다음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실험 캔버스로 끌어서 놓습니다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. 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이 모듈을 사용하면 모델에서 포함하거나 제외할 데이터 열을 선택할 수 있습니다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자동차 가격 데이터</a:t>
            </a:r>
            <a:r>
              <a:rPr lang="en-US" altLang="ko-KR" b="1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ko-KR" alt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원시</a:t>
            </a:r>
            <a:r>
              <a:rPr lang="en-US" altLang="ko-KR" b="1" dirty="0">
                <a:solidFill>
                  <a:srgbClr val="000000"/>
                </a:solidFill>
                <a:latin typeface="Segoe UI" panose="020B0502040204020203" pitchFamily="34" charset="0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 데이터 세트의 출력 포트를 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'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데이터 세트에서 열 선택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'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의 입력 포트에 연결합니다</a:t>
            </a:r>
            <a:endParaRPr lang="ko-KR" alt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B70DB1-3FE7-4DBA-AFED-38120835B4C3}"/>
              </a:ext>
            </a:extLst>
          </p:cNvPr>
          <p:cNvSpPr/>
          <p:nvPr/>
        </p:nvSpPr>
        <p:spPr>
          <a:xfrm>
            <a:off x="9585231" y="3994202"/>
            <a:ext cx="2361461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u="sng" dirty="0">
                <a:latin typeface="Segoe UI" panose="020B0502040204020203" pitchFamily="34" charset="0"/>
                <a:hlinkClick r:id="rId4"/>
              </a:rPr>
              <a:t>데이터 세트에서 열 선택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 모듈을 클릭하고 </a:t>
            </a:r>
            <a:r>
              <a:rPr lang="ko-KR" alt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속성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 창에서 </a:t>
            </a:r>
            <a:r>
              <a:rPr lang="ko-KR" alt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열 </a:t>
            </a:r>
            <a:r>
              <a:rPr lang="ko-KR" altLang="en-US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선택기</a:t>
            </a:r>
            <a:r>
              <a:rPr lang="ko-KR" alt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 시작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을 클릭합니다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0B986A-E908-41D4-8E15-CF6110AACD11}"/>
              </a:ext>
            </a:extLst>
          </p:cNvPr>
          <p:cNvSpPr/>
          <p:nvPr/>
        </p:nvSpPr>
        <p:spPr>
          <a:xfrm>
            <a:off x="7892716" y="5322554"/>
            <a:ext cx="1441207" cy="29795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18E710-B2E0-4B9D-A9BF-156191642C43}"/>
              </a:ext>
            </a:extLst>
          </p:cNvPr>
          <p:cNvSpPr/>
          <p:nvPr/>
        </p:nvSpPr>
        <p:spPr>
          <a:xfrm>
            <a:off x="10262454" y="2482467"/>
            <a:ext cx="1441207" cy="29795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73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876EF7-C35F-4870-B0C5-3F91FF21C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57E7E4-5305-4209-8BEC-EAC2F9FB9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D3FF7-B808-4059-92D7-0573F9B2C4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66A0F5-A023-4CE1-88F4-478202B6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준비</a:t>
            </a:r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E25114-F1AA-4D41-A70C-C115A6B1D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" y="864000"/>
            <a:ext cx="12192000" cy="60369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A4E2C05-5108-4A83-B890-A9D8DA430A31}"/>
              </a:ext>
            </a:extLst>
          </p:cNvPr>
          <p:cNvSpPr/>
          <p:nvPr/>
        </p:nvSpPr>
        <p:spPr>
          <a:xfrm>
            <a:off x="424369" y="2866816"/>
            <a:ext cx="6529883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모듈 팔레트의 위쪽에 있는 검색 상자에서 </a:t>
            </a:r>
            <a:r>
              <a:rPr lang="ko-KR" alt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열 선택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을 입력하여 </a:t>
            </a:r>
            <a:r>
              <a:rPr lang="ko-KR" altLang="en-US" u="sng" dirty="0">
                <a:solidFill>
                  <a:srgbClr val="000000"/>
                </a:solidFill>
                <a:latin typeface="Segoe UI" panose="020B0502040204020203" pitchFamily="34" charset="0"/>
                <a:hlinkClick r:id="rId4"/>
              </a:rPr>
              <a:t>데이터 세트에서 열 선택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 모듈을 찾습니다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. 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그런 다음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실험 캔버스로 끌어서 놓습니다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. 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이 모듈을 사용하면 모델에서 포함하거나 제외할 데이터 열을 선택할 수 있습니다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자동차 가격 데이터</a:t>
            </a:r>
            <a:r>
              <a:rPr lang="en-US" altLang="ko-KR" b="1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ko-KR" alt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원시</a:t>
            </a:r>
            <a:r>
              <a:rPr lang="en-US" altLang="ko-KR" b="1" dirty="0">
                <a:solidFill>
                  <a:srgbClr val="000000"/>
                </a:solidFill>
                <a:latin typeface="Segoe UI" panose="020B0502040204020203" pitchFamily="34" charset="0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 데이터 세트의 출력 포트를 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'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데이터 세트에서 열 선택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'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의 입력 포트에 연결합니다</a:t>
            </a:r>
            <a:endParaRPr lang="ko-KR" alt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B70DB1-3FE7-4DBA-AFED-38120835B4C3}"/>
              </a:ext>
            </a:extLst>
          </p:cNvPr>
          <p:cNvSpPr/>
          <p:nvPr/>
        </p:nvSpPr>
        <p:spPr>
          <a:xfrm>
            <a:off x="9585231" y="3994202"/>
            <a:ext cx="2361461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u="sng" dirty="0">
                <a:latin typeface="Segoe UI" panose="020B0502040204020203" pitchFamily="34" charset="0"/>
                <a:hlinkClick r:id="rId4"/>
              </a:rPr>
              <a:t>데이터 세트에서 열 선택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 모듈을 클릭하고 </a:t>
            </a:r>
            <a:r>
              <a:rPr lang="ko-KR" alt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속성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 창에서 </a:t>
            </a:r>
            <a:r>
              <a:rPr lang="ko-KR" alt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열 </a:t>
            </a:r>
            <a:r>
              <a:rPr lang="ko-KR" altLang="en-US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선택기</a:t>
            </a:r>
            <a:r>
              <a:rPr lang="ko-KR" alt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 시작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을 클릭합니다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0B986A-E908-41D4-8E15-CF6110AACD11}"/>
              </a:ext>
            </a:extLst>
          </p:cNvPr>
          <p:cNvSpPr/>
          <p:nvPr/>
        </p:nvSpPr>
        <p:spPr>
          <a:xfrm>
            <a:off x="7892716" y="5322554"/>
            <a:ext cx="1441207" cy="29795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18E710-B2E0-4B9D-A9BF-156191642C43}"/>
              </a:ext>
            </a:extLst>
          </p:cNvPr>
          <p:cNvSpPr/>
          <p:nvPr/>
        </p:nvSpPr>
        <p:spPr>
          <a:xfrm>
            <a:off x="10262454" y="2482467"/>
            <a:ext cx="1441207" cy="29795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55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BB4F2F-8585-49CA-B38D-3D51F171D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개발보다 사용에 대한 지식</a:t>
            </a:r>
            <a:endParaRPr lang="en-US" altLang="ko-KR" dirty="0"/>
          </a:p>
          <a:p>
            <a:r>
              <a:rPr lang="ko-KR" altLang="en-US" dirty="0" err="1"/>
              <a:t>머신러닝</a:t>
            </a:r>
            <a:r>
              <a:rPr lang="ko-KR" altLang="en-US" dirty="0"/>
              <a:t> 생태계에 대한 조망</a:t>
            </a:r>
            <a:endParaRPr lang="en-US" altLang="ko-KR" dirty="0"/>
          </a:p>
          <a:p>
            <a:r>
              <a:rPr lang="ko-KR" altLang="en-US" dirty="0"/>
              <a:t>솔루션과 서비스에 대한 이해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EA32A99-444C-41B7-9A67-80FC837A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2667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529B2A5-31A8-420F-8F00-6C37072EB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13" y="1102926"/>
            <a:ext cx="11049000" cy="55911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57E7E4-5305-4209-8BEC-EAC2F9FB9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D3FF7-B808-4059-92D7-0573F9B2C4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66A0F5-A023-4CE1-88F4-478202B6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준비</a:t>
            </a:r>
            <a:endParaRPr lang="ko-KR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01C0CC-04A0-403A-B3F0-A1253A984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63173"/>
            <a:ext cx="2178639" cy="1738435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F924E567-C1C9-4CA5-B40F-8EA1DE749FAD}"/>
              </a:ext>
            </a:extLst>
          </p:cNvPr>
          <p:cNvSpPr/>
          <p:nvPr/>
        </p:nvSpPr>
        <p:spPr>
          <a:xfrm rot="5400000">
            <a:off x="2241398" y="5354982"/>
            <a:ext cx="563312" cy="522471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BA7136-6A31-4AB8-BBFD-9952CCB04EBC}"/>
              </a:ext>
            </a:extLst>
          </p:cNvPr>
          <p:cNvSpPr/>
          <p:nvPr/>
        </p:nvSpPr>
        <p:spPr>
          <a:xfrm>
            <a:off x="8222285" y="3898513"/>
            <a:ext cx="3522365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이제 </a:t>
            </a:r>
            <a:r>
              <a:rPr lang="ko-KR" alt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데이터 세트에서 열 선택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의 속성 창은 </a:t>
            </a:r>
            <a:r>
              <a:rPr lang="en-US" altLang="ko-KR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nomalized</a:t>
            </a:r>
            <a:r>
              <a:rPr lang="en-US" altLang="ko-KR" b="1" dirty="0">
                <a:solidFill>
                  <a:srgbClr val="000000"/>
                </a:solidFill>
                <a:latin typeface="Segoe UI" panose="020B0502040204020203" pitchFamily="34" charset="0"/>
              </a:rPr>
              <a:t>-losses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를 제외한 데이터 세트의 모든 열을 통과한다는 것을 나타냅니다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7489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A904E7B-D8A0-45C8-85BA-DB703F741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366712"/>
            <a:ext cx="10267950" cy="61245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57E7E4-5305-4209-8BEC-EAC2F9FB9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D3FF7-B808-4059-92D7-0573F9B2C4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66A0F5-A023-4CE1-88F4-478202B6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준비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3CF709-D1B0-4F45-A4FB-60FCBE170369}"/>
              </a:ext>
            </a:extLst>
          </p:cNvPr>
          <p:cNvSpPr/>
          <p:nvPr/>
        </p:nvSpPr>
        <p:spPr>
          <a:xfrm>
            <a:off x="7089975" y="4193495"/>
            <a:ext cx="474636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u="sng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누락된 데이터 정리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 모듈을 실험 캔버스로 끌어 놓고 </a:t>
            </a:r>
            <a:r>
              <a:rPr lang="ko-KR" altLang="en-US" u="sng" dirty="0">
                <a:solidFill>
                  <a:srgbClr val="000000"/>
                </a:solidFill>
                <a:latin typeface="Segoe UI" panose="020B0502040204020203" pitchFamily="34" charset="0"/>
                <a:hlinkClick r:id="rId4"/>
              </a:rPr>
              <a:t>데이터 세트에서 열 선택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 모듈과 연결합니다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. </a:t>
            </a:r>
            <a:r>
              <a:rPr lang="ko-KR" alt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속성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 창에서 </a:t>
            </a:r>
            <a:r>
              <a:rPr lang="ko-KR" alt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정리 모드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 아래 </a:t>
            </a:r>
            <a:r>
              <a:rPr lang="ko-KR" alt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전체 열 제거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를 선택합니다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139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BB614A-94F7-4CF8-A213-8EDC40E7F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766762"/>
            <a:ext cx="11306175" cy="53244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57E7E4-5305-4209-8BEC-EAC2F9FB9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D3FF7-B808-4059-92D7-0573F9B2C4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66A0F5-A023-4CE1-88F4-478202B6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기능 정의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624373-81C0-467F-BF30-0E0ECB85F024}"/>
              </a:ext>
            </a:extLst>
          </p:cNvPr>
          <p:cNvSpPr/>
          <p:nvPr/>
        </p:nvSpPr>
        <p:spPr>
          <a:xfrm>
            <a:off x="245307" y="1042566"/>
            <a:ext cx="60960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ko-KR" altLang="en-US">
                <a:solidFill>
                  <a:srgbClr val="000000"/>
                </a:solidFill>
                <a:latin typeface="Segoe UI" panose="020B0502040204020203" pitchFamily="34" charset="0"/>
              </a:rPr>
              <a:t>다른 </a:t>
            </a:r>
            <a:r>
              <a:rPr lang="ko-KR" altLang="en-US" u="sng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데이터 세트에서 열 선택</a:t>
            </a:r>
            <a:r>
              <a:rPr lang="ko-KR" altLang="en-US">
                <a:solidFill>
                  <a:srgbClr val="000000"/>
                </a:solidFill>
                <a:latin typeface="Segoe UI" panose="020B0502040204020203" pitchFamily="34" charset="0"/>
              </a:rPr>
              <a:t> 모듈을 실험 캔버스에 끌어 놓습니다</a:t>
            </a:r>
            <a:r>
              <a:rPr lang="en-US" altLang="ko-KR">
                <a:solidFill>
                  <a:srgbClr val="000000"/>
                </a:solidFill>
                <a:latin typeface="Segoe UI" panose="020B0502040204020203" pitchFamily="34" charset="0"/>
              </a:rPr>
              <a:t>. </a:t>
            </a:r>
            <a:r>
              <a:rPr lang="ko-KR" altLang="en-US" u="sng">
                <a:solidFill>
                  <a:srgbClr val="000000"/>
                </a:solidFill>
                <a:latin typeface="Segoe UI" panose="020B0502040204020203" pitchFamily="34" charset="0"/>
                <a:hlinkClick r:id="rId4"/>
              </a:rPr>
              <a:t>누락된 데이터 정리</a:t>
            </a:r>
            <a:r>
              <a:rPr lang="ko-KR" altLang="en-US">
                <a:solidFill>
                  <a:srgbClr val="000000"/>
                </a:solidFill>
                <a:latin typeface="Segoe UI" panose="020B0502040204020203" pitchFamily="34" charset="0"/>
              </a:rPr>
              <a:t> 모듈의 왼쪽 출력 포트를 </a:t>
            </a:r>
            <a:r>
              <a:rPr lang="ko-KR" altLang="en-US" u="sng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데이터 세트에서 열 선택</a:t>
            </a:r>
            <a:r>
              <a:rPr lang="ko-KR" altLang="en-US">
                <a:solidFill>
                  <a:srgbClr val="000000"/>
                </a:solidFill>
                <a:latin typeface="Segoe UI" panose="020B0502040204020203" pitchFamily="34" charset="0"/>
              </a:rPr>
              <a:t> 모듈의 입력 포트에 연결합니다</a:t>
            </a:r>
            <a:r>
              <a:rPr lang="en-US" altLang="ko-KR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  <a:endParaRPr lang="ko-KR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F7BC99-F755-4C6C-A1D7-FE9798565341}"/>
              </a:ext>
            </a:extLst>
          </p:cNvPr>
          <p:cNvSpPr/>
          <p:nvPr/>
        </p:nvSpPr>
        <p:spPr>
          <a:xfrm>
            <a:off x="134804" y="4907493"/>
            <a:ext cx="7006856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Segoe UI" panose="020B0502040204020203" pitchFamily="34" charset="0"/>
              </a:rPr>
              <a:t>모듈을 두 번 클릭하고 </a:t>
            </a:r>
            <a:r>
              <a:rPr lang="en-US" altLang="ko-KR" sz="1600" dirty="0">
                <a:solidFill>
                  <a:srgbClr val="000000"/>
                </a:solidFill>
                <a:latin typeface="Segoe UI" panose="020B0502040204020203" pitchFamily="34" charset="0"/>
              </a:rPr>
              <a:t>"Select features for prediction"</a:t>
            </a:r>
            <a:r>
              <a:rPr lang="ko-KR" altLang="en-US" sz="1600" dirty="0">
                <a:solidFill>
                  <a:srgbClr val="000000"/>
                </a:solidFill>
                <a:latin typeface="Segoe UI" panose="020B0502040204020203" pitchFamily="34" charset="0"/>
              </a:rPr>
              <a:t>을 입력합니다</a:t>
            </a:r>
            <a:r>
              <a:rPr lang="en-US" altLang="ko-KR" sz="1600" dirty="0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sz="1600" b="1" dirty="0">
                <a:solidFill>
                  <a:srgbClr val="000000"/>
                </a:solidFill>
                <a:latin typeface="Segoe UI" panose="020B0502040204020203" pitchFamily="34" charset="0"/>
              </a:rPr>
              <a:t>Properties</a:t>
            </a:r>
            <a:r>
              <a:rPr lang="ko-KR" altLang="en-US" sz="1600" dirty="0">
                <a:solidFill>
                  <a:srgbClr val="000000"/>
                </a:solidFill>
                <a:latin typeface="Segoe UI" panose="020B0502040204020203" pitchFamily="34" charset="0"/>
              </a:rPr>
              <a:t> 창에서 </a:t>
            </a:r>
            <a:r>
              <a:rPr lang="en-US" altLang="ko-KR" sz="1600" b="1" dirty="0">
                <a:solidFill>
                  <a:srgbClr val="000000"/>
                </a:solidFill>
                <a:latin typeface="Segoe UI" panose="020B0502040204020203" pitchFamily="34" charset="0"/>
              </a:rPr>
              <a:t>Launch column selector</a:t>
            </a:r>
            <a:r>
              <a:rPr lang="ko-KR" altLang="en-US" sz="1600" dirty="0">
                <a:solidFill>
                  <a:srgbClr val="000000"/>
                </a:solidFill>
                <a:latin typeface="Segoe UI" panose="020B0502040204020203" pitchFamily="34" charset="0"/>
              </a:rPr>
              <a:t>를 클릭합니다</a:t>
            </a:r>
            <a:r>
              <a:rPr lang="en-US" altLang="ko-KR" sz="1600" dirty="0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600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규칙으로</a:t>
            </a:r>
            <a:r>
              <a:rPr lang="ko-KR" altLang="en-US" sz="1600" dirty="0" err="1">
                <a:solidFill>
                  <a:srgbClr val="000000"/>
                </a:solidFill>
                <a:latin typeface="Segoe UI" panose="020B0502040204020203" pitchFamily="34" charset="0"/>
              </a:rPr>
              <a:t>를</a:t>
            </a:r>
            <a:r>
              <a:rPr lang="ko-KR" altLang="en-US" sz="1600" dirty="0">
                <a:solidFill>
                  <a:srgbClr val="000000"/>
                </a:solidFill>
                <a:latin typeface="Segoe UI" panose="020B0502040204020203" pitchFamily="34" charset="0"/>
              </a:rPr>
              <a:t> 클릭합니다</a:t>
            </a:r>
            <a:r>
              <a:rPr lang="en-US" altLang="ko-KR" sz="1600" dirty="0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600" b="1" dirty="0">
                <a:solidFill>
                  <a:srgbClr val="000000"/>
                </a:solidFill>
                <a:latin typeface="Segoe UI" panose="020B0502040204020203" pitchFamily="34" charset="0"/>
              </a:rPr>
              <a:t>다음으로 시작</a:t>
            </a:r>
            <a:r>
              <a:rPr lang="ko-KR" altLang="en-US" sz="1600" dirty="0">
                <a:solidFill>
                  <a:srgbClr val="000000"/>
                </a:solidFill>
                <a:latin typeface="Segoe UI" panose="020B0502040204020203" pitchFamily="34" charset="0"/>
              </a:rPr>
              <a:t>에서 </a:t>
            </a:r>
            <a:r>
              <a:rPr lang="ko-KR" altLang="en-US" sz="1600" b="1" dirty="0">
                <a:solidFill>
                  <a:srgbClr val="000000"/>
                </a:solidFill>
                <a:latin typeface="Segoe UI" panose="020B0502040204020203" pitchFamily="34" charset="0"/>
              </a:rPr>
              <a:t>열 없음</a:t>
            </a:r>
            <a:r>
              <a:rPr lang="ko-KR" altLang="en-US" sz="1600" dirty="0">
                <a:solidFill>
                  <a:srgbClr val="000000"/>
                </a:solidFill>
                <a:latin typeface="Segoe UI" panose="020B0502040204020203" pitchFamily="34" charset="0"/>
              </a:rPr>
              <a:t>을 클릭합니다</a:t>
            </a:r>
            <a:r>
              <a:rPr lang="en-US" altLang="ko-KR" sz="1600" dirty="0">
                <a:solidFill>
                  <a:srgbClr val="000000"/>
                </a:solidFill>
                <a:latin typeface="Segoe UI" panose="020B0502040204020203" pitchFamily="34" charset="0"/>
              </a:rPr>
              <a:t>. </a:t>
            </a:r>
            <a:r>
              <a:rPr lang="ko-KR" altLang="en-US" sz="1600" dirty="0">
                <a:solidFill>
                  <a:srgbClr val="000000"/>
                </a:solidFill>
                <a:latin typeface="Segoe UI" panose="020B0502040204020203" pitchFamily="34" charset="0"/>
              </a:rPr>
              <a:t>필터 행에서 </a:t>
            </a:r>
            <a:r>
              <a:rPr lang="ko-KR" altLang="en-US" sz="1600" b="1" dirty="0">
                <a:solidFill>
                  <a:srgbClr val="000000"/>
                </a:solidFill>
                <a:latin typeface="Segoe UI" panose="020B0502040204020203" pitchFamily="34" charset="0"/>
              </a:rPr>
              <a:t>포함</a:t>
            </a:r>
            <a:r>
              <a:rPr lang="ko-KR" altLang="en-US" sz="1600" dirty="0">
                <a:solidFill>
                  <a:srgbClr val="000000"/>
                </a:solidFill>
                <a:latin typeface="Segoe UI" panose="020B0502040204020203" pitchFamily="34" charset="0"/>
              </a:rPr>
              <a:t> 및 </a:t>
            </a:r>
            <a:r>
              <a:rPr lang="ko-KR" altLang="en-US" sz="1600" b="1" dirty="0">
                <a:solidFill>
                  <a:srgbClr val="000000"/>
                </a:solidFill>
                <a:latin typeface="Segoe UI" panose="020B0502040204020203" pitchFamily="34" charset="0"/>
              </a:rPr>
              <a:t>열 이름</a:t>
            </a:r>
            <a:r>
              <a:rPr lang="ko-KR" altLang="en-US" sz="1600" dirty="0">
                <a:solidFill>
                  <a:srgbClr val="000000"/>
                </a:solidFill>
                <a:latin typeface="Segoe UI" panose="020B0502040204020203" pitchFamily="34" charset="0"/>
              </a:rPr>
              <a:t>을 선택하고 텍스트 상자에 열 이름 목록을 선택합니다</a:t>
            </a:r>
            <a:r>
              <a:rPr lang="en-US" altLang="ko-KR" sz="1600" dirty="0">
                <a:solidFill>
                  <a:srgbClr val="000000"/>
                </a:solidFill>
                <a:latin typeface="Segoe UI" panose="020B0502040204020203" pitchFamily="34" charset="0"/>
              </a:rPr>
              <a:t>. </a:t>
            </a:r>
            <a:r>
              <a:rPr lang="ko-KR" altLang="en-US" sz="1600" dirty="0">
                <a:solidFill>
                  <a:srgbClr val="000000"/>
                </a:solidFill>
                <a:latin typeface="Segoe UI" panose="020B0502040204020203" pitchFamily="34" charset="0"/>
              </a:rPr>
              <a:t>이 필터는 모듈에서 지정한 열을 제외한 모든 열</a:t>
            </a:r>
            <a:r>
              <a:rPr lang="en-US" altLang="ko-KR" sz="1600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Segoe UI" panose="020B0502040204020203" pitchFamily="34" charset="0"/>
              </a:rPr>
              <a:t>기능</a:t>
            </a:r>
            <a:r>
              <a:rPr lang="en-US" altLang="ko-KR" sz="1600" dirty="0">
                <a:solidFill>
                  <a:srgbClr val="000000"/>
                </a:solidFill>
                <a:latin typeface="Segoe UI" panose="020B0502040204020203" pitchFamily="34" charset="0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Segoe UI" panose="020B0502040204020203" pitchFamily="34" charset="0"/>
              </a:rPr>
              <a:t>을 통과하지 못하도록 지정합니다</a:t>
            </a:r>
            <a:r>
              <a:rPr lang="en-US" altLang="ko-KR" sz="1600" dirty="0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Segoe UI" panose="020B0502040204020203" pitchFamily="34" charset="0"/>
              </a:rPr>
              <a:t>확인 표시</a:t>
            </a:r>
            <a:r>
              <a:rPr lang="en-US" altLang="ko-KR" sz="1600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Segoe UI" panose="020B0502040204020203" pitchFamily="34" charset="0"/>
              </a:rPr>
              <a:t>확인</a:t>
            </a:r>
            <a:r>
              <a:rPr lang="en-US" altLang="ko-KR" sz="1600" dirty="0">
                <a:solidFill>
                  <a:srgbClr val="000000"/>
                </a:solidFill>
                <a:latin typeface="Segoe UI" panose="020B0502040204020203" pitchFamily="34" charset="0"/>
              </a:rPr>
              <a:t>) </a:t>
            </a:r>
            <a:r>
              <a:rPr lang="ko-KR" altLang="en-US" sz="1600" dirty="0">
                <a:solidFill>
                  <a:srgbClr val="000000"/>
                </a:solidFill>
                <a:latin typeface="Segoe UI" panose="020B0502040204020203" pitchFamily="34" charset="0"/>
              </a:rPr>
              <a:t>단추를 클릭합니다</a:t>
            </a:r>
            <a:r>
              <a:rPr lang="en-US" altLang="ko-KR" sz="1600" dirty="0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  <a:endParaRPr lang="en-US" altLang="ko-KR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CEFAA1-84FC-4467-A819-E3CE6000A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6468" y="3283693"/>
            <a:ext cx="18002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75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EFD1F5-13A4-444D-815B-F168344E5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690" y="760026"/>
            <a:ext cx="7915275" cy="59340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57E7E4-5305-4209-8BEC-EAC2F9FB9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D3FF7-B808-4059-92D7-0573F9B2C4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66A0F5-A023-4CE1-88F4-478202B6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알고리즘 선택 및 적용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DA313-2AB8-4EA8-91D9-5474579D7B0B}"/>
              </a:ext>
            </a:extLst>
          </p:cNvPr>
          <p:cNvSpPr/>
          <p:nvPr/>
        </p:nvSpPr>
        <p:spPr>
          <a:xfrm>
            <a:off x="245307" y="1020473"/>
            <a:ext cx="6096000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ko-KR" altLang="en-US" u="sng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데이터 분할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 모듈을 선택하여 실험 캔버스로 끌어 놓고 마지막 </a:t>
            </a:r>
            <a:r>
              <a:rPr lang="ko-KR" altLang="en-US" u="sng" dirty="0">
                <a:solidFill>
                  <a:srgbClr val="000000"/>
                </a:solidFill>
                <a:latin typeface="Segoe UI" panose="020B0502040204020203" pitchFamily="34" charset="0"/>
                <a:hlinkClick r:id="rId4"/>
              </a:rPr>
              <a:t>데이터 세트에서 열 선택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 모듈에 연결합니다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u="sng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데이터 분할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 모듈을 클릭하여 선택합니다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. </a:t>
            </a:r>
            <a:r>
              <a:rPr lang="ko-KR" alt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첫 번째 출력 데이터 세트의 행 분수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캔버스의 오른쪽에 있는 </a:t>
            </a:r>
            <a:r>
              <a:rPr lang="ko-KR" alt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속성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 창에서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를 찾아서 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0.75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로 설정합니다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. 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그러면 데이터의 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75%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를 모델 학습에 사용하고 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25%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는 테스트용으로 보유합니다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  <a:endParaRPr lang="en-US" altLang="ko-KR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29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9EBDC3-90FB-4BE1-B401-38D73C1B4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218" y="2219074"/>
            <a:ext cx="6086475" cy="43719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57E7E4-5305-4209-8BEC-EAC2F9FB9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D3FF7-B808-4059-92D7-0573F9B2C4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66A0F5-A023-4CE1-88F4-478202B6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알고리즘 선택 및 적용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97A801-C32B-4CBC-8F6F-A89B84DDFF67}"/>
              </a:ext>
            </a:extLst>
          </p:cNvPr>
          <p:cNvSpPr/>
          <p:nvPr/>
        </p:nvSpPr>
        <p:spPr>
          <a:xfrm>
            <a:off x="134679" y="948526"/>
            <a:ext cx="60960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학습 알고리즘을 선택하려면 캔버스 왼쪽의 모듈 팔레트에서 </a:t>
            </a:r>
            <a:r>
              <a:rPr lang="en-US" altLang="ko-KR" b="1" dirty="0">
                <a:solidFill>
                  <a:srgbClr val="000000"/>
                </a:solidFill>
                <a:latin typeface="Segoe UI" panose="020B0502040204020203" pitchFamily="34" charset="0"/>
              </a:rPr>
              <a:t>Machine Learning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범주를 확장한 후 </a:t>
            </a:r>
            <a:r>
              <a:rPr lang="en-US" altLang="ko-KR" b="1" dirty="0">
                <a:solidFill>
                  <a:srgbClr val="000000"/>
                </a:solidFill>
                <a:latin typeface="Segoe UI" panose="020B0502040204020203" pitchFamily="34" charset="0"/>
              </a:rPr>
              <a:t>Initialize Model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을 확장합니다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. 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기계 학습 알고리즘을 초기화하는 데 사용할 수 있는 몇 가지 범주의 모듈이 표시됩니다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. 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이 예제의 경우 </a:t>
            </a:r>
            <a:r>
              <a:rPr lang="ko-KR" altLang="en-US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회귀</a:t>
            </a:r>
            <a:r>
              <a:rPr lang="ko-KR" altLang="en-US" dirty="0" err="1">
                <a:solidFill>
                  <a:srgbClr val="000000"/>
                </a:solidFill>
                <a:latin typeface="Segoe UI" panose="020B0502040204020203" pitchFamily="34" charset="0"/>
              </a:rPr>
              <a:t>범주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 아래 </a:t>
            </a:r>
            <a:r>
              <a:rPr lang="ko-KR" altLang="en-US" u="sng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선형 회귀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 모듈을 선택하고 실험 캔버스로 끌어 놓습니다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. (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팔레트 검색 상자에 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"linear regression"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을 입력하여 모듈을 찾을 수도 있습니다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.)</a:t>
            </a:r>
          </a:p>
          <a:p>
            <a:pPr>
              <a:buFont typeface="+mj-lt"/>
              <a:buAutoNum type="arabicPeriod"/>
            </a:pPr>
            <a:r>
              <a:rPr lang="ko-KR" altLang="en-US" u="sng" dirty="0">
                <a:solidFill>
                  <a:srgbClr val="000000"/>
                </a:solidFill>
                <a:latin typeface="Segoe UI" panose="020B0502040204020203" pitchFamily="34" charset="0"/>
                <a:hlinkClick r:id="rId4"/>
              </a:rPr>
              <a:t>모델 학습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 모듈을 찾아 실험 캔버스로 끌어 놓습니다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. </a:t>
            </a:r>
            <a:r>
              <a:rPr lang="ko-KR" altLang="en-US" u="sng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선형 회귀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 모듈의 출력 포트를 </a:t>
            </a:r>
            <a:r>
              <a:rPr lang="ko-KR" altLang="en-US" u="sng" dirty="0">
                <a:solidFill>
                  <a:srgbClr val="000000"/>
                </a:solidFill>
                <a:latin typeface="Segoe UI" panose="020B0502040204020203" pitchFamily="34" charset="0"/>
                <a:hlinkClick r:id="rId4"/>
              </a:rPr>
              <a:t>모델 학습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 모듈의 왼쪽 포트에 연결하고 </a:t>
            </a:r>
            <a:r>
              <a:rPr lang="ko-KR" altLang="en-US" u="sng" dirty="0">
                <a:solidFill>
                  <a:srgbClr val="000000"/>
                </a:solidFill>
                <a:latin typeface="Segoe UI" panose="020B0502040204020203" pitchFamily="34" charset="0"/>
                <a:hlinkClick r:id="rId5"/>
              </a:rPr>
              <a:t>분할 데이터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 모듈의 데이터 학습 출력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왼쪽 포트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를 </a:t>
            </a:r>
            <a:r>
              <a:rPr lang="ko-KR" altLang="en-US" u="sng" dirty="0">
                <a:solidFill>
                  <a:srgbClr val="000000"/>
                </a:solidFill>
                <a:latin typeface="Segoe UI" panose="020B0502040204020203" pitchFamily="34" charset="0"/>
                <a:hlinkClick r:id="rId4"/>
              </a:rPr>
              <a:t>모델 학습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 모듈의 오른쪽 입력 포트에 연결합니다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ko-KR" altLang="en-US" dirty="0"/>
              <a:t>실험을 실행합니다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이제 가격을 예측하는 데 새 자동차 데이터의 점수를 매기는 데 사용할 수 있는 학습된 회귀 모델이 있습니다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582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57E7E4-5305-4209-8BEC-EAC2F9FB9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D3FF7-B808-4059-92D7-0573F9B2C4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66A0F5-A023-4CE1-88F4-478202B6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새 자동차 가격 예측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D2D753-5757-4C50-9D02-07D01F550EC6}"/>
              </a:ext>
            </a:extLst>
          </p:cNvPr>
          <p:cNvSpPr/>
          <p:nvPr/>
        </p:nvSpPr>
        <p:spPr>
          <a:xfrm>
            <a:off x="134679" y="948526"/>
            <a:ext cx="5524500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데이터의 </a:t>
            </a:r>
            <a:r>
              <a:rPr lang="en-US" altLang="ko-KR" dirty="0"/>
              <a:t>75%</a:t>
            </a:r>
            <a:r>
              <a:rPr lang="ko-KR" altLang="en-US" dirty="0"/>
              <a:t>를 사용하여 모델을 학습했으며</a:t>
            </a:r>
            <a:r>
              <a:rPr lang="en-US" altLang="ko-KR" dirty="0"/>
              <a:t>, </a:t>
            </a:r>
            <a:r>
              <a:rPr lang="ko-KR" altLang="en-US" dirty="0"/>
              <a:t>이제 모델을 사용하여 나머지 </a:t>
            </a:r>
            <a:r>
              <a:rPr lang="en-US" altLang="ko-KR" dirty="0"/>
              <a:t>25% </a:t>
            </a:r>
            <a:r>
              <a:rPr lang="ko-KR" altLang="en-US" dirty="0"/>
              <a:t>데이터의 점수를 매겨 모델 기능이 얼마나 </a:t>
            </a:r>
            <a:r>
              <a:rPr lang="ko-KR" altLang="en-US" dirty="0" err="1"/>
              <a:t>좋은지</a:t>
            </a:r>
            <a:r>
              <a:rPr lang="ko-KR" altLang="en-US" dirty="0"/>
              <a:t> 확인할 수 있습니다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u="sng" dirty="0">
                <a:hlinkClick r:id="rId2"/>
              </a:rPr>
              <a:t>모델 점수 매기기</a:t>
            </a:r>
            <a:r>
              <a:rPr lang="ko-KR" altLang="en-US" dirty="0"/>
              <a:t> 모듈을 찾아 실험 캔버스로 끌어 놓습니다</a:t>
            </a:r>
            <a:r>
              <a:rPr lang="en-US" altLang="ko-KR" dirty="0"/>
              <a:t>. </a:t>
            </a:r>
            <a:r>
              <a:rPr lang="ko-KR" altLang="en-US" u="sng" dirty="0">
                <a:hlinkClick r:id="rId3"/>
              </a:rPr>
              <a:t>모델 </a:t>
            </a:r>
            <a:r>
              <a:rPr lang="ko-KR" altLang="en-US" u="sng" dirty="0" err="1">
                <a:hlinkClick r:id="rId3"/>
              </a:rPr>
              <a:t>학습</a:t>
            </a:r>
            <a:r>
              <a:rPr lang="ko-KR" altLang="en-US" dirty="0" err="1"/>
              <a:t>모듈의</a:t>
            </a:r>
            <a:r>
              <a:rPr lang="ko-KR" altLang="en-US" dirty="0"/>
              <a:t> 출력 포트를 </a:t>
            </a:r>
            <a:r>
              <a:rPr lang="ko-KR" altLang="en-US" u="sng" dirty="0">
                <a:hlinkClick r:id="rId2"/>
              </a:rPr>
              <a:t>모델 점수 매기기</a:t>
            </a:r>
            <a:r>
              <a:rPr lang="ko-KR" altLang="en-US" dirty="0"/>
              <a:t>의 왼쪽 입력 포트에 연결합니다</a:t>
            </a:r>
            <a:r>
              <a:rPr lang="en-US" altLang="ko-KR" dirty="0"/>
              <a:t>. </a:t>
            </a:r>
            <a:r>
              <a:rPr lang="ko-KR" altLang="en-US" dirty="0"/>
              <a:t>오른쪽 입력 포트를 </a:t>
            </a:r>
            <a:r>
              <a:rPr lang="ko-KR" altLang="en-US" u="sng" dirty="0">
                <a:hlinkClick r:id="rId4"/>
              </a:rPr>
              <a:t>데이터 분할</a:t>
            </a:r>
            <a:r>
              <a:rPr lang="ko-KR" altLang="en-US" dirty="0"/>
              <a:t> 모듈의 테스트 데이터 출력</a:t>
            </a:r>
            <a:r>
              <a:rPr lang="en-US" altLang="ko-KR" dirty="0"/>
              <a:t>(</a:t>
            </a:r>
            <a:r>
              <a:rPr lang="ko-KR" altLang="en-US" dirty="0"/>
              <a:t>오른쪽 포트</a:t>
            </a:r>
            <a:r>
              <a:rPr lang="en-US" altLang="ko-KR" dirty="0"/>
              <a:t>)</a:t>
            </a:r>
            <a:r>
              <a:rPr lang="ko-KR" altLang="en-US" dirty="0"/>
              <a:t>을 </a:t>
            </a:r>
            <a:r>
              <a:rPr lang="ko-KR" altLang="en-US" u="sng" dirty="0">
                <a:hlinkClick r:id="rId2"/>
              </a:rPr>
              <a:t>모델 점수 매기기</a:t>
            </a:r>
            <a:r>
              <a:rPr lang="ko-KR" altLang="en-US" dirty="0"/>
              <a:t>의 오른쪽 입력 포트에 연결합니다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실험을 실행하고</a:t>
            </a:r>
            <a:r>
              <a:rPr lang="en-US" altLang="ko-KR" dirty="0"/>
              <a:t>, </a:t>
            </a:r>
            <a:r>
              <a:rPr lang="ko-KR" altLang="en-US" u="sng" dirty="0">
                <a:hlinkClick r:id="rId2"/>
              </a:rPr>
              <a:t>모델 점수 매기기</a:t>
            </a:r>
            <a:r>
              <a:rPr lang="ko-KR" altLang="en-US" dirty="0"/>
              <a:t>의 출력 포트를 클릭하여 </a:t>
            </a:r>
            <a:r>
              <a:rPr lang="ko-KR" altLang="en-US" u="sng" dirty="0">
                <a:hlinkClick r:id="rId2"/>
              </a:rPr>
              <a:t>모델 점수 매기기</a:t>
            </a:r>
            <a:r>
              <a:rPr lang="ko-KR" altLang="en-US" dirty="0"/>
              <a:t> 모듈의 출력을 보고</a:t>
            </a:r>
            <a:r>
              <a:rPr lang="en-US" altLang="ko-KR" dirty="0"/>
              <a:t>, </a:t>
            </a:r>
            <a:r>
              <a:rPr lang="ko-KR" altLang="en-US" b="1" dirty="0"/>
              <a:t>시각화</a:t>
            </a:r>
            <a:r>
              <a:rPr lang="ko-KR" altLang="en-US" dirty="0"/>
              <a:t>를 선택합니다</a:t>
            </a:r>
            <a:r>
              <a:rPr lang="en-US" altLang="ko-KR" dirty="0"/>
              <a:t>. </a:t>
            </a:r>
            <a:r>
              <a:rPr lang="ko-KR" altLang="en-US" dirty="0"/>
              <a:t>출력에 테스트 데이터에서 가져온 알려진 값과 함께 가격 예측 값이 표시됩니다</a:t>
            </a:r>
            <a:r>
              <a:rPr lang="en-US" altLang="ko-KR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F3E2E2-B0C9-4C1C-BFF1-D826EEEA5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193" y="797584"/>
            <a:ext cx="55245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61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2AA84D-0A57-4BB4-A27D-5611844B0D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3C7F0-5140-44BC-BACA-D99FCA3F6EC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C7A813-805A-4F1F-AA90-6E6E17AF3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새 자동차 가격 예측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DFC6BC-214E-4A21-9321-4CF715D1B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162" y="1168247"/>
            <a:ext cx="4533900" cy="33718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B32ECC-77B7-428C-A909-6B40A9DE0239}"/>
              </a:ext>
            </a:extLst>
          </p:cNvPr>
          <p:cNvSpPr/>
          <p:nvPr/>
        </p:nvSpPr>
        <p:spPr>
          <a:xfrm>
            <a:off x="513938" y="1168247"/>
            <a:ext cx="60960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실험을 실행하고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, </a:t>
            </a:r>
            <a:r>
              <a:rPr lang="ko-KR" altLang="en-US" u="sng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모델 점수 매기기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의 출력 포트를 클릭하여 </a:t>
            </a:r>
            <a:r>
              <a:rPr lang="ko-KR" altLang="en-US" u="sng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모델 점수 매기기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 모듈의 출력을 보고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, </a:t>
            </a:r>
            <a:r>
              <a:rPr lang="ko-KR" alt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시각화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를 선택합니다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. 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출력에 테스트 데이터에서 가져온 알려진 값과 함께 가격 예측 값이 표시됩니다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  <a:endParaRPr lang="ko-KR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0D70E4-FD4B-4BF6-8DF1-6D4FA01B5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38" y="2672823"/>
            <a:ext cx="65151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88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614616-4730-48AA-876C-781DF1B67E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2C805-5270-43DF-AE6A-0D07DA749A6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93B86D-9B07-469C-92D4-7F2E5A528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새 자동차 가격 예측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E47F2F-7D67-4607-AB1D-537BC0729FC8}"/>
              </a:ext>
            </a:extLst>
          </p:cNvPr>
          <p:cNvSpPr/>
          <p:nvPr/>
        </p:nvSpPr>
        <p:spPr>
          <a:xfrm>
            <a:off x="287547" y="1267455"/>
            <a:ext cx="6096000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마지막으로 결과의 품질을 테스트합니다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. </a:t>
            </a:r>
            <a:r>
              <a:rPr lang="ko-KR" altLang="en-US" u="sng" dirty="0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모델 평가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 모듈을 선택하여 실험 캔버스로 끌어 놓은 후 </a:t>
            </a:r>
            <a:r>
              <a:rPr lang="ko-KR" altLang="en-US" u="sng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모델 점수 매기기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 모듈의 출력 포트를 </a:t>
            </a:r>
            <a:r>
              <a:rPr lang="ko-KR" altLang="en-US" u="sng" dirty="0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모델 평가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의 왼쪽 입력 포트에 연결합니다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. 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최종 실험은 다음과 같이 표시됩니다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실험을 실행합니다</a:t>
            </a:r>
            <a:r>
              <a:rPr lang="en-US" altLang="ko-KR" dirty="0"/>
              <a:t>. </a:t>
            </a:r>
            <a:r>
              <a:rPr lang="ko-KR" altLang="en-US" u="sng" dirty="0">
                <a:hlinkClick r:id="rId2"/>
              </a:rPr>
              <a:t>모델 평가</a:t>
            </a:r>
            <a:r>
              <a:rPr lang="ko-KR" altLang="en-US" dirty="0"/>
              <a:t> 모듈의 출력을 보려면 출력 포트를 클릭한 다음 </a:t>
            </a:r>
            <a:r>
              <a:rPr lang="ko-KR" altLang="en-US" b="1" dirty="0"/>
              <a:t>시각화</a:t>
            </a:r>
            <a:r>
              <a:rPr lang="ko-KR" altLang="en-US" dirty="0"/>
              <a:t>를 선택합니다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46A960-128A-4710-A3DE-1C3E94815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036" y="1267454"/>
            <a:ext cx="5054399" cy="478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93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12885B-AA4F-4D30-AB83-5E9B8B9B40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35C70-9D9A-4C76-9190-C8A24187CAB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BB1E8F-8F3D-4FB0-9FBE-4306247D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새 자동차 가격 예측</a:t>
            </a:r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DA8D8-61D6-40BB-A227-996093751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1" y="1082950"/>
            <a:ext cx="4642024" cy="53166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A2FC5B0-DCAB-4792-A695-C522603DF2FC}"/>
              </a:ext>
            </a:extLst>
          </p:cNvPr>
          <p:cNvSpPr/>
          <p:nvPr/>
        </p:nvSpPr>
        <p:spPr>
          <a:xfrm>
            <a:off x="4041975" y="1601023"/>
            <a:ext cx="7819346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MAE(</a:t>
            </a:r>
            <a:r>
              <a:rPr lang="ko-KR" alt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절대 평균 오차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): 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절대 평균 오차입니다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(‘</a:t>
            </a:r>
            <a:r>
              <a:rPr lang="ko-KR" altLang="en-US" dirty="0" err="1">
                <a:solidFill>
                  <a:srgbClr val="000000"/>
                </a:solidFill>
                <a:latin typeface="Segoe UI" panose="020B0502040204020203" pitchFamily="34" charset="0"/>
              </a:rPr>
              <a:t>오차’는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 예측 값과 실제 값 사이의 차이임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RMSE(</a:t>
            </a:r>
            <a:r>
              <a:rPr lang="ko-KR" alt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제곱 평균 오차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): 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테스트 데이터 세트에 대해 예측한 제곱 평균 오차의 제곱근입니다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상대 절대 오차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실제 값과 모든 실제 값 평균 사이의 절대값 차에 대해 상대적인 절대 평균 오차입니다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상대 제곱 오차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실제 값과 모든 실제 값 평균 사이의 제곱 차에 대해 상대적인 제곱 평균 오차입니다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결정 계수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: </a:t>
            </a:r>
            <a:r>
              <a:rPr lang="en-US" altLang="ko-KR" b="1" dirty="0">
                <a:solidFill>
                  <a:srgbClr val="000000"/>
                </a:solidFill>
                <a:latin typeface="Segoe UI" panose="020B0502040204020203" pitchFamily="34" charset="0"/>
              </a:rPr>
              <a:t>R </a:t>
            </a:r>
            <a:r>
              <a:rPr lang="ko-KR" alt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제곱 </a:t>
            </a:r>
            <a:r>
              <a:rPr lang="ko-KR" altLang="en-US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값</a:t>
            </a:r>
            <a:r>
              <a:rPr lang="ko-KR" altLang="en-US" dirty="0" err="1">
                <a:solidFill>
                  <a:srgbClr val="000000"/>
                </a:solidFill>
                <a:latin typeface="Segoe UI" panose="020B0502040204020203" pitchFamily="34" charset="0"/>
              </a:rPr>
              <a:t>이라고도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 하며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모델이 데이터에 얼마나 적합한지 나타내는 통계 </a:t>
            </a:r>
            <a:r>
              <a:rPr lang="ko-KR" altLang="en-US" dirty="0" err="1">
                <a:solidFill>
                  <a:srgbClr val="000000"/>
                </a:solidFill>
                <a:latin typeface="Segoe UI" panose="020B0502040204020203" pitchFamily="34" charset="0"/>
              </a:rPr>
              <a:t>메트릭입니다</a:t>
            </a:r>
            <a:r>
              <a:rPr lang="en-US" altLang="ko-KR" dirty="0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  <a:endParaRPr lang="en-US" altLang="ko-KR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91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7D210A6-D61F-4573-9A52-ED27D354D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F0EBE8-DB3F-477B-982C-FC5824EEB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40" y="195943"/>
            <a:ext cx="11780490" cy="650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0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6912EFEF-EE58-4FB6-9BA7-DCE92F505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889" y="411539"/>
            <a:ext cx="11578968" cy="628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1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9F9374A-C880-43FB-8EB2-0F7C2DB83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63" y="478296"/>
            <a:ext cx="11008037" cy="599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5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EA32A99-444C-41B7-9A67-80FC837A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Azure Machine Learning </a:t>
            </a:r>
            <a:r>
              <a:rPr lang="ko-KR" altLang="en-US" dirty="0"/>
              <a:t>서비스를 사용하는 방법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252B20-5FE5-4379-87AA-E0030AB2D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887" y="1271588"/>
            <a:ext cx="10643052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3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9EABCD3-CDAA-498C-A280-F25DAAF0E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546" y="1271588"/>
            <a:ext cx="9665734" cy="46609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EA32A99-444C-41B7-9A67-80FC837A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Azure Machine Learning </a:t>
            </a:r>
            <a:r>
              <a:rPr lang="ko-KR" altLang="en-US" dirty="0"/>
              <a:t>서비스를 사용하는 방법</a:t>
            </a:r>
          </a:p>
        </p:txBody>
      </p:sp>
    </p:spTree>
    <p:extLst>
      <p:ext uri="{BB962C8B-B14F-4D97-AF65-F5344CB8AC3E}">
        <p14:creationId xmlns:p14="http://schemas.microsoft.com/office/powerpoint/2010/main" val="2983242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EB564AC7-AD47-4842-9F4A-EA0DD5F0A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697" y="1271588"/>
            <a:ext cx="8647431" cy="46609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EA32A99-444C-41B7-9A67-80FC837A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Azure Machine Learning </a:t>
            </a:r>
            <a:r>
              <a:rPr lang="ko-KR" altLang="en-US" dirty="0"/>
              <a:t>서비스를 사용하는 방법</a:t>
            </a:r>
          </a:p>
        </p:txBody>
      </p:sp>
    </p:spTree>
    <p:extLst>
      <p:ext uri="{BB962C8B-B14F-4D97-AF65-F5344CB8AC3E}">
        <p14:creationId xmlns:p14="http://schemas.microsoft.com/office/powerpoint/2010/main" val="312484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5E3735-9E4E-4CBE-BE7B-A7A43515E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b="1" dirty="0"/>
              <a:t>모델 만들기</a:t>
            </a:r>
            <a:endParaRPr lang="ko-KR" altLang="en-US" dirty="0"/>
          </a:p>
          <a:p>
            <a:pPr lvl="1"/>
            <a:r>
              <a:rPr lang="ko-KR" altLang="en-US" u="sng" dirty="0">
                <a:hlinkClick r:id="rId2"/>
              </a:rPr>
              <a:t>데이터 가져오기</a:t>
            </a:r>
            <a:endParaRPr lang="ko-KR" altLang="en-US" dirty="0"/>
          </a:p>
          <a:p>
            <a:pPr lvl="1"/>
            <a:r>
              <a:rPr lang="ko-KR" altLang="en-US" dirty="0">
                <a:hlinkClick r:id="rId3"/>
              </a:rPr>
              <a:t>데이터 준비</a:t>
            </a:r>
            <a:endParaRPr lang="ko-KR" altLang="en-US" dirty="0"/>
          </a:p>
          <a:p>
            <a:pPr lvl="1"/>
            <a:r>
              <a:rPr lang="ko-KR" altLang="en-US" dirty="0">
                <a:hlinkClick r:id="rId4"/>
              </a:rPr>
              <a:t>기능 정의</a:t>
            </a:r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/>
              <a:t>모델 학습</a:t>
            </a:r>
            <a:endParaRPr lang="ko-KR" altLang="en-US" dirty="0"/>
          </a:p>
          <a:p>
            <a:pPr lvl="1"/>
            <a:r>
              <a:rPr lang="ko-KR" altLang="en-US" dirty="0">
                <a:hlinkClick r:id="rId5"/>
              </a:rPr>
              <a:t>알고리즘 선택 및 적용</a:t>
            </a:r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/>
              <a:t>모델 점수 매기기 및 테스트</a:t>
            </a:r>
            <a:endParaRPr lang="ko-KR" altLang="en-US" dirty="0"/>
          </a:p>
          <a:p>
            <a:pPr lvl="1"/>
            <a:r>
              <a:rPr lang="ko-KR" altLang="en-US" dirty="0">
                <a:hlinkClick r:id="rId6"/>
              </a:rPr>
              <a:t>새 자동차 가격 예측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7"/>
              </a:rPr>
              <a:t>https://docs.microsoft.com/ko-kr/azure/machine-learning/studio/create-experiment</a:t>
            </a:r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234B27-DA17-43CC-A890-02EFBD9171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9BBC9-F7C1-4306-8746-61BBF304D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92E510-2411-483F-9941-98D73A16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Sample 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5031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5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8E40C8"/>
      </a:accent1>
      <a:accent2>
        <a:srgbClr val="D1A458"/>
      </a:accent2>
      <a:accent3>
        <a:srgbClr val="219550"/>
      </a:accent3>
      <a:accent4>
        <a:srgbClr val="5AA2C8"/>
      </a:accent4>
      <a:accent5>
        <a:srgbClr val="D1737B"/>
      </a:accent5>
      <a:accent6>
        <a:srgbClr val="7B7931"/>
      </a:accent6>
      <a:hlink>
        <a:srgbClr val="8E40C8"/>
      </a:hlink>
      <a:folHlink>
        <a:srgbClr val="8E40C8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48_Architecture pitch deck_AAS_v3" id="{D6ADE7BA-2AE6-4C0F-A253-97D96F39DF4F}" vid="{B3EF9804-4F7A-49D6-8F08-674E893D96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E218DD-0FEB-4634-80BC-C17E97F739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687A62-7187-4F21-B4CA-BF435385BA39}">
  <ds:schemaRefs>
    <ds:schemaRef ds:uri="http://www.w3.org/XML/1998/namespace"/>
    <ds:schemaRef ds:uri="16c05727-aa75-4e4a-9b5f-8a80a1165891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71af3243-3dd4-4a8d-8c0d-dd76da1f02a5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08C74EC-0BEC-4918-971F-8B692C969D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Microsoft Office PowerPoint</Application>
  <PresentationFormat>Widescreen</PresentationFormat>
  <Paragraphs>111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맑은 고딕</vt:lpstr>
      <vt:lpstr>Arial</vt:lpstr>
      <vt:lpstr>Calibri</vt:lpstr>
      <vt:lpstr>Cambria</vt:lpstr>
      <vt:lpstr>Segoe UI</vt:lpstr>
      <vt:lpstr>Times New Roman</vt:lpstr>
      <vt:lpstr>Wingdings</vt:lpstr>
      <vt:lpstr>Office Theme</vt:lpstr>
      <vt:lpstr>Azure ML Studio</vt:lpstr>
      <vt:lpstr>Why</vt:lpstr>
      <vt:lpstr>PowerPoint Presentation</vt:lpstr>
      <vt:lpstr>PowerPoint Presentation</vt:lpstr>
      <vt:lpstr>PowerPoint Presentation</vt:lpstr>
      <vt:lpstr>Azure Machine Learning 서비스를 사용하는 방법</vt:lpstr>
      <vt:lpstr>Azure Machine Learning 서비스를 사용하는 방법</vt:lpstr>
      <vt:lpstr>Azure Machine Learning 서비스를 사용하는 방법</vt:lpstr>
      <vt:lpstr>Sample Project</vt:lpstr>
      <vt:lpstr>Azure Portal (https://portal.azure.com)</vt:lpstr>
      <vt:lpstr>AI + 기계학습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데이터 준비</vt:lpstr>
      <vt:lpstr>데이터 준비</vt:lpstr>
      <vt:lpstr>데이터 준비</vt:lpstr>
      <vt:lpstr>데이터 준비</vt:lpstr>
      <vt:lpstr>기능 정의</vt:lpstr>
      <vt:lpstr>알고리즘 선택 및 적용</vt:lpstr>
      <vt:lpstr>알고리즘 선택 및 적용</vt:lpstr>
      <vt:lpstr>새 자동차 가격 예측</vt:lpstr>
      <vt:lpstr>새 자동차 가격 예측</vt:lpstr>
      <vt:lpstr>새 자동차 가격 예측</vt:lpstr>
      <vt:lpstr>새 자동차 가격 예측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2019-06-26T05:52:14Z</dcterms:created>
  <dcterms:modified xsi:type="dcterms:W3CDTF">2019-07-25T03:33:43Z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Changhyun.Lim@emc.com</vt:lpwstr>
  </property>
  <property fmtid="{D5CDD505-2E9C-101B-9397-08002B2CF9AE}" pid="5" name="MSIP_Label_17cb76b2-10b8-4fe1-93d4-2202842406cd_SetDate">
    <vt:lpwstr>2019-06-26T05:52:38.8525527Z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Extended_MSFT_Method">
    <vt:lpwstr>Manual</vt:lpwstr>
  </property>
  <property fmtid="{D5CDD505-2E9C-101B-9397-08002B2CF9AE}" pid="9" name="aiplabel">
    <vt:lpwstr>External Public</vt:lpwstr>
  </property>
</Properties>
</file>