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0" r:id="rId6"/>
    <p:sldId id="289" r:id="rId7"/>
    <p:sldId id="283" r:id="rId8"/>
    <p:sldId id="290" r:id="rId9"/>
    <p:sldId id="295" r:id="rId10"/>
    <p:sldId id="291" r:id="rId11"/>
    <p:sldId id="292" r:id="rId12"/>
    <p:sldId id="2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2838BEF-8BB2-4498-84A7-C5851F593DF1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8" autoAdjust="0"/>
    <p:restoredTop sz="94595" autoAdjust="0"/>
  </p:normalViewPr>
  <p:slideViewPr>
    <p:cSldViewPr snapToGrid="0">
      <p:cViewPr varScale="1">
        <p:scale>
          <a:sx n="66" d="100"/>
          <a:sy n="66" d="100"/>
        </p:scale>
        <p:origin x="43" y="96"/>
      </p:cViewPr>
      <p:guideLst/>
    </p:cSldViewPr>
  </p:slideViewPr>
  <p:outlineViewPr>
    <p:cViewPr>
      <p:scale>
        <a:sx n="33" d="100"/>
        <a:sy n="33" d="100"/>
      </p:scale>
      <p:origin x="0" y="-11940"/>
    </p:cViewPr>
  </p:outlineViewPr>
  <p:notesTextViewPr>
    <p:cViewPr>
      <p:scale>
        <a:sx n="3" d="2"/>
        <a:sy n="3" d="2"/>
      </p:scale>
      <p:origin x="0" y="-19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81107-E2F0-4FFB-BAD2-D68BB3595516}" type="datetimeFigureOut">
              <a:rPr lang="en-US" noProof="0" smtClean="0"/>
              <a:t>6/20/2019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18732-FA64-4F57-8EE6-57AA70E1F1E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63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6420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84058"/>
          </a:xfrm>
          <a:solidFill>
            <a:schemeClr val="bg1">
              <a:lumMod val="95000"/>
            </a:schemeClr>
          </a:solidFill>
        </p:spPr>
        <p:txBody>
          <a:bodyPr tIns="1116000" rIns="0" anchor="t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Cover Title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F156636-95EA-4995-B9CA-635FD1DEB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152000"/>
            <a:ext cx="5472000" cy="50249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23F09E-5021-4E1D-A4A8-174F779F2749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3546675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7C3D0F0-8880-4132-9B6F-33B2D743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3546675" cy="2828138"/>
          </a:xfr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CBDEF46-1F51-42D2-A43C-36A28ECB340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3554451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CA11096-D31C-4BD0-AFF9-7575C5E8E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353851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438B210-DE07-4BDD-BDB3-2A3DF619BED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59785" y="1722438"/>
            <a:ext cx="735013" cy="735012"/>
          </a:xfrm>
        </p:spPr>
        <p:txBody>
          <a:bodyPr anchor="ctr"/>
          <a:lstStyle>
            <a:lvl1pPr marL="0" indent="0" algn="ctr">
              <a:buNone/>
              <a:defRPr sz="11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FAD6E0EA-E35F-4E2B-869F-7A912C4CB62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722468" y="1722438"/>
            <a:ext cx="735013" cy="735012"/>
          </a:xfrm>
        </p:spPr>
        <p:txBody>
          <a:bodyPr anchor="ctr"/>
          <a:lstStyle>
            <a:lvl1pPr marL="0" indent="0" algn="ctr">
              <a:buNone/>
              <a:defRPr sz="11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851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2C502DE-CADD-4CC1-972E-2007199550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21084" y="1949641"/>
            <a:ext cx="3635083" cy="36350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8F1CA0D5-06FF-4D1F-B534-1DFFCB23EA7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488A707-03CD-495D-B761-9F9DAE92C6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99A33CFC-3C95-43CD-92E8-05A5E6D98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7CF562-A700-49C4-A50C-2A49B19BC7BF}"/>
              </a:ext>
            </a:extLst>
          </p:cNvPr>
          <p:cNvSpPr txBox="1">
            <a:spLocks/>
          </p:cNvSpPr>
          <p:nvPr userDrawn="1"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4DA0E5-4933-41D4-8C7B-70093A9DB34D}"/>
              </a:ext>
            </a:extLst>
          </p:cNvPr>
          <p:cNvSpPr txBox="1">
            <a:spLocks/>
          </p:cNvSpPr>
          <p:nvPr userDrawn="1"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751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CFAEDCAA-CDC7-47ED-A380-37E6ACCA8560}"/>
              </a:ext>
            </a:extLst>
          </p:cNvPr>
          <p:cNvSpPr/>
          <p:nvPr userDrawn="1"/>
        </p:nvSpPr>
        <p:spPr>
          <a:xfrm>
            <a:off x="388279" y="3558496"/>
            <a:ext cx="11415443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F9300B0F-E539-42E5-B7E4-21E21637BA8D}"/>
              </a:ext>
            </a:extLst>
          </p:cNvPr>
          <p:cNvSpPr/>
          <p:nvPr userDrawn="1"/>
        </p:nvSpPr>
        <p:spPr>
          <a:xfrm rot="5400000">
            <a:off x="3772822" y="3576211"/>
            <a:ext cx="4652357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43115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03194D-3DB5-46F8-9ACE-B2B142B87BE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569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69837A-DE3B-4C2A-B811-BCC93B8681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14397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914D45E-73D5-4807-A6F8-1A996A31F7F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434225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0206252-95E9-4C8F-8EB4-26F27AC6FB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4569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56C163-60A0-49AC-9FEA-A56ACF30FA3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14397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AF68729-4DB7-4514-BF22-9950FB3ECC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4225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67F4AE9-9C59-4A3C-9E27-EFC9EE499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568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DA09F5A-AF46-4646-A84F-35C1002AF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4568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6D8447C-AA9F-491F-8EE4-A151146D1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396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26B47AC-1601-4AA8-BEB3-930A9A37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608396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EFC9E01C-1D66-47F5-B8D1-BF604162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34225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9F5FC000-6DCF-4A02-B144-CC77E752D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8434225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0" name="Graphic 19" descr="Right Arrow">
            <a:extLst>
              <a:ext uri="{FF2B5EF4-FFF2-40B4-BE49-F238E27FC236}">
                <a16:creationId xmlns:a16="http://schemas.microsoft.com/office/drawing/2014/main" id="{74A090BA-639F-4C16-9838-60A32BE3A1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081865" y="3932250"/>
            <a:ext cx="220441" cy="376363"/>
          </a:xfrm>
          <a:prstGeom prst="rect">
            <a:avLst/>
          </a:prstGeom>
        </p:spPr>
      </p:pic>
      <p:pic>
        <p:nvPicPr>
          <p:cNvPr id="21" name="Graphic 20" descr="Right Arrow">
            <a:extLst>
              <a:ext uri="{FF2B5EF4-FFF2-40B4-BE49-F238E27FC236}">
                <a16:creationId xmlns:a16="http://schemas.microsoft.com/office/drawing/2014/main" id="{DF58D762-A719-4FC3-BF9E-7B858F0D9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901693" y="3932250"/>
            <a:ext cx="220441" cy="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4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731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731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</a:extLst>
          </p:cNvPr>
          <p:cNvSpPr/>
          <p:nvPr userDrawn="1"/>
        </p:nvSpPr>
        <p:spPr>
          <a:xfrm>
            <a:off x="388279" y="4008086"/>
            <a:ext cx="11415443" cy="97190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82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85FDB45C-8129-42FD-85BB-977F66FEA7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2915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BC675B-B0CF-41E3-9A61-5C9C81858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55970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199D9B2-D8DF-4F6F-9076-9976C85EA4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15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83D3F97-C129-418E-B4E5-27919687902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5970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559091DF-E0B7-4867-B43C-3B02311C64A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523213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89D4389-4870-4BAE-B233-955685FCBC6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61985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7F961F7-987F-4B95-AC48-08F4331BE90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18930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586A8311-6FEF-4231-B5DD-80FA52F527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61985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A6A8345C-014C-4AD2-8529-29D0E8EECAB5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533512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4C771BB0-7999-4A45-A6BB-56C98E978E8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068000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FC27C2C-A218-4626-9D04-ECC36D852E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24945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15F0F321-195A-45FE-9F4E-2DE6EFF480E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68000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31AFB6F-80F0-4E69-8E48-7431E3898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55970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115CE1DD-8B35-4422-9BB1-DB18FB6B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61985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C174B088-E2BB-4A47-A4CE-403CAE01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67999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86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B292F32-22A3-4DBC-93C9-F66C5F87D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AE8CF21-3DA6-45E6-9CB4-F48688C3B7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BB809B-C7A4-40BB-A5F6-0692C7B3E7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22DE8D-141C-4FC8-8690-DC69998755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BFF2A50-B1BC-445F-AAF4-5EF044B5B2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0ED32C1-427F-4852-93EF-04246DAB6E0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B8DDBCF-B9FF-412C-BB0A-F20DF81F3C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5554625-705D-43C2-BB3F-07E4FB3A885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95A6D51-51C5-4128-9C65-70256D07FE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4020390-663C-426B-A32A-7DD435D354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A5BFEA69-91F2-4BAB-BC3E-F4494C80995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4D9A8C49-F2A0-4F67-A4E0-B5FBBE0A8DFD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622E18C4-0DBF-4C58-A1B6-1E6A1D52173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0F58001D-98C8-4213-9315-4990EFFEFD8E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940802B1-FF22-4F45-8475-AB393E6CF883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5C2D6443-41AF-4535-B6F7-4BB6BE08976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671736E-3711-4DA1-AF16-23EEC87C86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1FED522C-94B3-41E3-A83A-E03843DE755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29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0" rIns="540000" anchor="ctr"/>
          <a:lstStyle>
            <a:lvl1pPr marL="0" indent="0" algn="r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Cover Title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606" y="557849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B74F7-DC44-48B1-8EF5-BD557540B4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7606" y="764518"/>
            <a:ext cx="3932788" cy="244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4445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0FADEC-BFBD-4A6E-B51C-B0DFD4C80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1944" y="2185851"/>
            <a:ext cx="0" cy="26273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47312EC-14D6-4EE3-84DF-5BE8F35DD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0000" y="1152000"/>
            <a:ext cx="5472000" cy="360000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Edit Master text styles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D2E4423B-993A-4321-BD96-12519C601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8002" y="1581663"/>
            <a:ext cx="5483998" cy="460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18811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0D91F-8335-4C39-A703-5F4EE3687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88685-006A-43C3-A850-F409CF02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1116000" rIns="0" anchor="t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2448000" anchor="b"/>
          <a:lstStyle>
            <a:lvl1pPr algn="l"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8224" y="4504149"/>
            <a:ext cx="3349381" cy="252000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F1D51-2F23-4712-A1F0-725B32B9F4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224" y="4908147"/>
            <a:ext cx="3349381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DABCD1-5D5B-40B2-8066-B5C93CEEC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8631" y="5312145"/>
            <a:ext cx="3349381" cy="25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902124-F995-42DE-9ABC-A567011989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6094" y="5715370"/>
            <a:ext cx="3350644" cy="2524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31047434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F9ABA0-4960-4BBE-9249-3B9F526B543D}"/>
              </a:ext>
            </a:extLst>
          </p:cNvPr>
          <p:cNvSpPr/>
          <p:nvPr userDrawn="1"/>
        </p:nvSpPr>
        <p:spPr>
          <a:xfrm>
            <a:off x="0" y="0"/>
            <a:ext cx="12204000" cy="6773258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Cover Title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 descr="Accent image brackets&#10;">
            <a:extLst>
              <a:ext uri="{FF2B5EF4-FFF2-40B4-BE49-F238E27FC236}">
                <a16:creationId xmlns:a16="http://schemas.microsoft.com/office/drawing/2014/main" id="{C76F92B7-6C7B-47FA-99F4-C2B7B3F6D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C768717-8441-4105-AF79-95C8C7634CEF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0AF2D9B2-503F-41FB-981B-EBBEF4D0D01D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50711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AE6A42-8962-4702-8E68-FB78280BAD08}"/>
              </a:ext>
            </a:extLst>
          </p:cNvPr>
          <p:cNvSpPr/>
          <p:nvPr userDrawn="1"/>
        </p:nvSpPr>
        <p:spPr>
          <a:xfrm>
            <a:off x="0" y="-1"/>
            <a:ext cx="12192000" cy="6013451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4843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07348F-72DF-4462-A032-32D81AA8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800" y="2636518"/>
            <a:ext cx="4848203" cy="3232469"/>
          </a:xfrm>
          <a:solidFill>
            <a:schemeClr val="bg1"/>
          </a:solidFill>
        </p:spPr>
        <p:txBody>
          <a:bodyPr lIns="457200" tIns="18288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1CBEE8-3214-4A3C-B723-D07BA080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0" y="457200"/>
            <a:ext cx="4848203" cy="2179318"/>
          </a:xfrm>
          <a:solidFill>
            <a:schemeClr val="bg1"/>
          </a:solidFill>
        </p:spPr>
        <p:txBody>
          <a:bodyPr lIns="457200" bIns="18288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055B4F8-B74A-49D7-8E56-9627BCFF6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86601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3981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07348F-72DF-4462-A032-32D81AA8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800" y="2636518"/>
            <a:ext cx="4848203" cy="3232469"/>
          </a:xfrm>
          <a:solidFill>
            <a:schemeClr val="bg1"/>
          </a:solidFill>
        </p:spPr>
        <p:txBody>
          <a:bodyPr lIns="457200" tIns="18288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1CBEE8-3214-4A3C-B723-D07BA080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0" y="457200"/>
            <a:ext cx="4848203" cy="2179318"/>
          </a:xfrm>
          <a:solidFill>
            <a:schemeClr val="bg1"/>
          </a:solidFill>
        </p:spPr>
        <p:txBody>
          <a:bodyPr lIns="457200" bIns="18288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142253A3-E01E-4F41-A614-A428B7D36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866012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384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1345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22A84B62-AFF6-45B7-8ACB-FE91AB69BF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2806" y="764519"/>
            <a:ext cx="3932788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89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Content,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Your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3B9EDE4C-506D-4501-A8C1-766F17FB5C0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52806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2A359302-DDE8-41C2-8232-50B1223BEA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13594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975D864-7312-481A-A5DD-E3B6C5B41B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6350000" cy="256049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52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1898370-0247-41A8-AF7A-6DD67D2AE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97E4DC3-72E4-4678-9EB9-18EF75AE1A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5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DE1E570-14DE-42F6-9DDD-49752C3ACA3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838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644FE3AF-A04D-4D49-BDFD-FAF66D921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EAC46016-1B95-4163-8EAA-252BE4B86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EC09029D-7190-452C-92D6-6B055D055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38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78798274-03F6-4FD0-93AB-82A31D0A2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438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1E3DDEC1-3507-486F-8CCF-7F1E9EB81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83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Rectangle 6">
            <a:extLst>
              <a:ext uri="{FF2B5EF4-FFF2-40B4-BE49-F238E27FC236}">
                <a16:creationId xmlns:a16="http://schemas.microsoft.com/office/drawing/2014/main" id="{3E24480B-1EA1-4618-A14A-DFF8FA263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043B620A-4118-4E00-9D79-5BD4C87DC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612097E6-9559-4AEF-968E-6C2F89163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864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2388" y="2233079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2388" y="2721591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99313" y="2233079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9313" y="2721591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30008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526933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88A88076-4208-4A97-A015-3DFBFCC94A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02388" y="3859797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0468E64-5403-40FE-84BE-184FCF30E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02388" y="4348309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D0CF6241-B0D3-4D20-B605-DD302BA1D6C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899313" y="3859797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711DB09A-A42D-4902-AF3E-5D0DC168C28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99313" y="4348309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E96186ED-3118-47CD-987B-87DECE43F02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30008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BF2BC07A-75E7-4434-B71D-F48A7ADA804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526933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CEDEC4EC-1B7D-4C30-9BDC-ED714BC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1B31970-0B46-450B-916F-74D6DEF9B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950320AF-7644-49E1-9D16-705477139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D36D919E-E710-495F-8E8C-3A987E502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65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BB9D81-6871-4A9D-BF45-2D079E803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465" y="812097"/>
            <a:ext cx="11528535" cy="5645385"/>
          </a:xfrm>
          <a:prstGeom prst="rect">
            <a:avLst/>
          </a:prstGeom>
        </p:spPr>
      </p:pic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D7C80831-068A-4F76-B718-3D893A2E5B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25540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3955774"/>
            <a:ext cx="3978665" cy="197661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71035" cy="432000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450DC-177B-4710-8122-B192B58AB3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" y="2563813"/>
            <a:ext cx="3979862" cy="1212850"/>
          </a:xfrm>
        </p:spPr>
        <p:txBody>
          <a:bodyPr anchor="b"/>
          <a:lstStyle>
            <a:lvl1pPr marL="0" indent="0">
              <a:buNone/>
              <a:defRPr sz="2800">
                <a:latin typeface="+mj-lt"/>
              </a:defRPr>
            </a:lvl1pPr>
            <a:lvl2pPr marL="266700" indent="0">
              <a:buNone/>
              <a:defRPr>
                <a:latin typeface="+mj-lt"/>
              </a:defRPr>
            </a:lvl2pPr>
            <a:lvl3pPr marL="542925" indent="0">
              <a:buNone/>
              <a:defRPr>
                <a:latin typeface="+mj-lt"/>
              </a:defRPr>
            </a:lvl3pPr>
            <a:lvl4pPr marL="809625" indent="0">
              <a:buNone/>
              <a:defRPr>
                <a:latin typeface="+mj-lt"/>
              </a:defRPr>
            </a:lvl4pPr>
            <a:lvl5pPr marL="1076325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noProof="0"/>
              <a:t>Emphasized Text</a:t>
            </a:r>
          </a:p>
        </p:txBody>
      </p:sp>
    </p:spTree>
    <p:extLst>
      <p:ext uri="{BB962C8B-B14F-4D97-AF65-F5344CB8AC3E}">
        <p14:creationId xmlns:p14="http://schemas.microsoft.com/office/powerpoint/2010/main" val="419701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FB96B7-45A3-4381-89C2-4A31A5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43850" y="1642400"/>
            <a:ext cx="6516100" cy="2131094"/>
            <a:chOff x="2843850" y="1642400"/>
            <a:chExt cx="1836000" cy="2131094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57C639D3-D14E-4739-A805-8BD1EE3723AB}"/>
                </a:ext>
              </a:extLst>
            </p:cNvPr>
            <p:cNvSpPr/>
            <p:nvPr/>
          </p:nvSpPr>
          <p:spPr>
            <a:xfrm>
              <a:off x="2843850" y="3629494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3552379E-CA58-42E4-929B-E0CDE195CFB4}"/>
                </a:ext>
              </a:extLst>
            </p:cNvPr>
            <p:cNvSpPr/>
            <p:nvPr/>
          </p:nvSpPr>
          <p:spPr>
            <a:xfrm flipV="1">
              <a:off x="2843850" y="1642400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88397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4608B7-DD3E-4FE7-99F3-5F9903CF962C}"/>
              </a:ext>
            </a:extLst>
          </p:cNvPr>
          <p:cNvSpPr/>
          <p:nvPr userDrawn="1"/>
        </p:nvSpPr>
        <p:spPr>
          <a:xfrm>
            <a:off x="11408062" y="6126183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4CD90-8DA5-4100-A913-BD3783FA44B9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70" y="1272208"/>
            <a:ext cx="11340000" cy="46601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9975" y="6487997"/>
            <a:ext cx="4114800" cy="2061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SRE Study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9431" y="6213621"/>
            <a:ext cx="53726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 b="1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520FF-02C3-4FC8-9DD4-6FD4DAE01FE9}"/>
              </a:ext>
            </a:extLst>
          </p:cNvPr>
          <p:cNvCxnSpPr>
            <a:cxnSpLocks/>
          </p:cNvCxnSpPr>
          <p:nvPr userDrawn="1"/>
        </p:nvCxnSpPr>
        <p:spPr>
          <a:xfrm>
            <a:off x="11408062" y="6780192"/>
            <a:ext cx="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948D9BA-F531-48FF-BE31-0248EF5CC454}"/>
              </a:ext>
            </a:extLst>
          </p:cNvPr>
          <p:cNvSpPr/>
          <p:nvPr userDrawn="1"/>
        </p:nvSpPr>
        <p:spPr>
          <a:xfrm>
            <a:off x="0" y="6780458"/>
            <a:ext cx="11232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37404C-CCC9-46CA-A9D3-525E2E6FC73B}"/>
              </a:ext>
            </a:extLst>
          </p:cNvPr>
          <p:cNvGrpSpPr/>
          <p:nvPr userDrawn="1"/>
        </p:nvGrpSpPr>
        <p:grpSpPr>
          <a:xfrm>
            <a:off x="9874905" y="6130433"/>
            <a:ext cx="1329870" cy="320195"/>
            <a:chOff x="1985170" y="1950690"/>
            <a:chExt cx="2173095" cy="5232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EB3BD8-4375-44FB-9E9D-0FB76CBA224D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200" noProof="0" dirty="0">
                  <a:solidFill>
                    <a:schemeClr val="bg1"/>
                  </a:solidFill>
                  <a:latin typeface="+mj-lt"/>
                </a:rPr>
                <a:t>Ghost in the Shell</a:t>
              </a:r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BCC973EA-C8AF-4B29-93CC-A9F4F15E238E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50" r:id="rId10"/>
    <p:sldLayoutId id="2147483652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56" r:id="rId19"/>
    <p:sldLayoutId id="2147483657" r:id="rId20"/>
    <p:sldLayoutId id="2147483653" r:id="rId21"/>
    <p:sldLayoutId id="2147483654" r:id="rId22"/>
    <p:sldLayoutId id="2147483679" r:id="rId23"/>
    <p:sldLayoutId id="2147483655" r:id="rId24"/>
    <p:sldLayoutId id="2147483674" r:id="rId25"/>
    <p:sldLayoutId id="2147483675" r:id="rId26"/>
    <p:sldLayoutId id="2147483676" r:id="rId27"/>
    <p:sldLayoutId id="2147483677" r:id="rId28"/>
    <p:sldLayoutId id="2147483678" r:id="rId2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" panose="020F0502020204030204" pitchFamily="34" charset="0"/>
        <a:buChar char="○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kim.tistory.com/46" TargetMode="External"/><Relationship Id="rId2" Type="http://schemas.openxmlformats.org/officeDocument/2006/relationships/hyperlink" Target="https://m.blog.naver.com/ndb796/221292619403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xcelsior-cjh.tistory.com/15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ndb796/221292619403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pythonkim.tistory.com/4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Long wooden tunnel">
            <a:extLst>
              <a:ext uri="{FF2B5EF4-FFF2-40B4-BE49-F238E27FC236}">
                <a16:creationId xmlns:a16="http://schemas.microsoft.com/office/drawing/2014/main" id="{26BCC204-42D7-4F58-B6DF-AB0501ACD7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624720B-51E1-474D-90C6-CD74ED1DA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110" name="Rectangle 6">
              <a:extLst>
                <a:ext uri="{FF2B5EF4-FFF2-40B4-BE49-F238E27FC236}">
                  <a16:creationId xmlns:a16="http://schemas.microsoft.com/office/drawing/2014/main" id="{E4561AC7-2339-461B-BFF9-BEBEF6097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6">
              <a:extLst>
                <a:ext uri="{FF2B5EF4-FFF2-40B4-BE49-F238E27FC236}">
                  <a16:creationId xmlns:a16="http://schemas.microsoft.com/office/drawing/2014/main" id="{6FFCCB15-66C7-4E86-BF09-14C5B156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 descr="Logo Placeholder">
            <a:extLst>
              <a:ext uri="{FF2B5EF4-FFF2-40B4-BE49-F238E27FC236}">
                <a16:creationId xmlns:a16="http://schemas.microsoft.com/office/drawing/2014/main" id="{15BDFF4F-F29E-432C-8919-538354CC3582}"/>
              </a:ext>
            </a:extLst>
          </p:cNvPr>
          <p:cNvGrpSpPr/>
          <p:nvPr/>
        </p:nvGrpSpPr>
        <p:grpSpPr>
          <a:xfrm>
            <a:off x="144000" y="2484880"/>
            <a:ext cx="2173095" cy="523220"/>
            <a:chOff x="1985170" y="1950690"/>
            <a:chExt cx="2173095" cy="52322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C906931-C069-4BF7-9D34-6BD0A441F1D0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Ghost in the Shell</a:t>
              </a:r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FA7AA601-65CC-44E2-A893-84390726E282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Title 21">
            <a:extLst>
              <a:ext uri="{FF2B5EF4-FFF2-40B4-BE49-F238E27FC236}">
                <a16:creationId xmlns:a16="http://schemas.microsoft.com/office/drawing/2014/main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99" y="3163899"/>
            <a:ext cx="7952597" cy="1800000"/>
          </a:xfrm>
        </p:spPr>
        <p:txBody>
          <a:bodyPr/>
          <a:lstStyle/>
          <a:p>
            <a:r>
              <a:rPr lang="en-US" dirty="0"/>
              <a:t>Image recognition</a:t>
            </a:r>
            <a:br>
              <a:rPr lang="en-US" dirty="0"/>
            </a:br>
            <a:r>
              <a:rPr lang="en-US" dirty="0"/>
              <a:t>Convolution Neural Network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- Chapter 16</a:t>
            </a:r>
            <a:br>
              <a:rPr lang="en-US" noProof="1"/>
            </a:br>
            <a:r>
              <a:rPr lang="en-US" noProof="1"/>
              <a:t>Deep Learning Study Group</a:t>
            </a: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5D194-85BA-4D50-B47D-062E79220F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9043" y="1665351"/>
            <a:ext cx="5416958" cy="187776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5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noProof="1"/>
              <a:t>MINIST</a:t>
            </a:r>
          </a:p>
          <a:p>
            <a:pPr>
              <a:spcBef>
                <a:spcPts val="0"/>
              </a:spcBef>
              <a:spcAft>
                <a:spcPts val="15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dirty="0"/>
              <a:t>미국 인구조사국 조사원들이 쓴 숫자와 고등학생들이 쓴 숫자로 만든 미국 국립표준기술연구소</a:t>
            </a:r>
            <a:r>
              <a:rPr lang="en-US" altLang="ko-KR" dirty="0"/>
              <a:t>(NIST)</a:t>
            </a:r>
            <a:r>
              <a:rPr lang="ko-KR" altLang="en-US" dirty="0"/>
              <a:t>의 필기 체 데이터베이스</a:t>
            </a:r>
            <a:br>
              <a:rPr lang="ko-KR" altLang="en-US" dirty="0"/>
            </a:br>
            <a:br>
              <a:rPr lang="ko-KR" altLang="en-US" dirty="0"/>
            </a:br>
            <a:endParaRPr lang="en-US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9200" y="134753"/>
            <a:ext cx="4860000" cy="5724000"/>
          </a:xfrm>
        </p:spPr>
        <p:txBody>
          <a:bodyPr/>
          <a:lstStyle/>
          <a:p>
            <a:r>
              <a:rPr lang="ko-KR" altLang="en-US" sz="2400" dirty="0"/>
              <a:t>사용함수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645359"/>
            <a:ext cx="3932788" cy="1126406"/>
          </a:xfrm>
        </p:spPr>
        <p:txBody>
          <a:bodyPr/>
          <a:lstStyle/>
          <a:p>
            <a:pPr marL="285750" indent="-28575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err="1"/>
              <a:t>은닉층</a:t>
            </a:r>
            <a:r>
              <a:rPr lang="ko-KR" altLang="en-US" dirty="0"/>
              <a:t> 활성화 함수 </a:t>
            </a:r>
            <a:r>
              <a:rPr lang="en-US" altLang="ko-KR" dirty="0"/>
              <a:t>: RELU</a:t>
            </a:r>
          </a:p>
          <a:p>
            <a:pPr marL="285750" indent="-28575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err="1"/>
              <a:t>출력층</a:t>
            </a:r>
            <a:r>
              <a:rPr lang="ko-KR" altLang="en-US" dirty="0"/>
              <a:t> 활성화 함수 </a:t>
            </a:r>
            <a:r>
              <a:rPr lang="en-US" altLang="ko-KR" dirty="0"/>
              <a:t>: </a:t>
            </a:r>
            <a:r>
              <a:rPr lang="en-US" altLang="ko-KR" dirty="0" err="1"/>
              <a:t>softmax</a:t>
            </a:r>
            <a:endParaRPr lang="en-US" altLang="ko-KR" dirty="0"/>
          </a:p>
          <a:p>
            <a:pPr marL="285750" indent="-28575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오차함수 </a:t>
            </a:r>
            <a:r>
              <a:rPr lang="en-US" altLang="ko-KR" dirty="0"/>
              <a:t>: </a:t>
            </a:r>
            <a:r>
              <a:rPr lang="en-US" altLang="ko-KR" dirty="0" err="1"/>
              <a:t>categorical_crossentropy</a:t>
            </a:r>
            <a:endParaRPr lang="en-US" altLang="ko-KR" dirty="0"/>
          </a:p>
          <a:p>
            <a:pPr marL="285750" indent="-28575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최적화 함수 </a:t>
            </a:r>
            <a:r>
              <a:rPr lang="en-US" altLang="ko-KR" dirty="0"/>
              <a:t>: </a:t>
            </a:r>
            <a:r>
              <a:rPr lang="en-US" altLang="ko-KR" dirty="0" err="1"/>
              <a:t>adam</a:t>
            </a: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9D745AD-2359-4511-AF2E-0CFC07834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53850" y="3146826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0F0B9BF-0637-4907-A537-C5F7C796F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7453850" y="736792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535B12-DF93-4CA4-8B38-D5485695AEAD}"/>
              </a:ext>
            </a:extLst>
          </p:cNvPr>
          <p:cNvSpPr/>
          <p:nvPr/>
        </p:nvSpPr>
        <p:spPr>
          <a:xfrm>
            <a:off x="1640876" y="1166780"/>
            <a:ext cx="93287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500"/>
              </a:spcAft>
            </a:pPr>
            <a:r>
              <a:rPr lang="en-US" u="sng" noProof="1"/>
              <a:t>DataSet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621D8454-770A-4295-9F4A-B46A9CED8310}"/>
              </a:ext>
            </a:extLst>
          </p:cNvPr>
          <p:cNvSpPr/>
          <p:nvPr/>
        </p:nvSpPr>
        <p:spPr>
          <a:xfrm rot="16200000">
            <a:off x="5749961" y="1477902"/>
            <a:ext cx="2140713" cy="135509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922DBAA4-F53D-4F49-A9DB-FF4DE9523BBC}"/>
              </a:ext>
            </a:extLst>
          </p:cNvPr>
          <p:cNvSpPr txBox="1">
            <a:spLocks/>
          </p:cNvSpPr>
          <p:nvPr/>
        </p:nvSpPr>
        <p:spPr>
          <a:xfrm>
            <a:off x="584400" y="5844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0. </a:t>
            </a:r>
            <a:r>
              <a:rPr lang="ko-KR" altLang="en-US" dirty="0"/>
              <a:t>개요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24DBFFD-DB14-423E-9096-FD2112475045}"/>
              </a:ext>
            </a:extLst>
          </p:cNvPr>
          <p:cNvSpPr/>
          <p:nvPr/>
        </p:nvSpPr>
        <p:spPr>
          <a:xfrm>
            <a:off x="679042" y="5002719"/>
            <a:ext cx="6064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https://m.blog.naver.com/ndb796/221292619403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https://pythonkim.tistory.com/46</a:t>
            </a:r>
            <a:endParaRPr lang="en-US" dirty="0"/>
          </a:p>
          <a:p>
            <a:r>
              <a:rPr lang="en-US" dirty="0">
                <a:hlinkClick r:id="rId4"/>
              </a:rPr>
              <a:t>https://excelsior-cjh.tistory.com/152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907ACB06-7466-41BD-8EF7-C45A3A5D5646}"/>
              </a:ext>
            </a:extLst>
          </p:cNvPr>
          <p:cNvSpPr txBox="1">
            <a:spLocks/>
          </p:cNvSpPr>
          <p:nvPr/>
        </p:nvSpPr>
        <p:spPr>
          <a:xfrm>
            <a:off x="7674812" y="925154"/>
            <a:ext cx="3932788" cy="2221672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ko-KR" altLang="en-US" dirty="0" err="1"/>
              <a:t>딥러닝</a:t>
            </a:r>
            <a:r>
              <a:rPr lang="ko-KR" altLang="en-US" dirty="0"/>
              <a:t> 기본 프레임 만들기</a:t>
            </a:r>
            <a:endParaRPr lang="en-US" altLang="ko-KR" dirty="0"/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ko-KR" altLang="en-US" dirty="0"/>
              <a:t>더 깊은 </a:t>
            </a:r>
            <a:r>
              <a:rPr lang="ko-KR" altLang="en-US" dirty="0" err="1"/>
              <a:t>딥러닝</a:t>
            </a:r>
            <a:endParaRPr lang="en-US" altLang="ko-KR" dirty="0"/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ko-KR" altLang="en-US" dirty="0" err="1"/>
              <a:t>컨볼루션</a:t>
            </a:r>
            <a:r>
              <a:rPr lang="ko-KR" altLang="en-US" dirty="0"/>
              <a:t> 신경망</a:t>
            </a:r>
            <a:r>
              <a:rPr lang="en-US" altLang="ko-KR" dirty="0"/>
              <a:t>(CNN)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ko-KR" altLang="en-US" dirty="0"/>
              <a:t>맥스 </a:t>
            </a:r>
            <a:r>
              <a:rPr lang="ko-KR" altLang="en-US" dirty="0" err="1"/>
              <a:t>풀링</a:t>
            </a:r>
            <a:r>
              <a:rPr lang="en-US" altLang="ko-KR" dirty="0"/>
              <a:t>(Max Pooling)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AutoNum type="arabicPeriod"/>
            </a:pPr>
            <a:r>
              <a:rPr lang="en-US" altLang="ko-KR" dirty="0"/>
              <a:t>CNN</a:t>
            </a:r>
            <a:r>
              <a:rPr lang="ko-KR" altLang="en-US" dirty="0"/>
              <a:t> 실행하기</a:t>
            </a:r>
            <a:endParaRPr lang="en-US" altLang="ko-KR" dirty="0"/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8E4B8F-35D4-40DE-835F-B34331F50002}"/>
              </a:ext>
            </a:extLst>
          </p:cNvPr>
          <p:cNvSpPr/>
          <p:nvPr/>
        </p:nvSpPr>
        <p:spPr>
          <a:xfrm>
            <a:off x="584400" y="4633387"/>
            <a:ext cx="127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참고자료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29BF-D3B2-4A4E-8D10-823E4ECDB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0. </a:t>
            </a:r>
            <a:r>
              <a:rPr lang="ko-KR" altLang="en-US" dirty="0"/>
              <a:t>개요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98059-2726-46E5-8ED0-7FF9184204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B9C6B-33E1-435C-B2CA-747511E56F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98A89B-06C3-4064-8488-AEA22FAAC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98" y="915812"/>
            <a:ext cx="6687348" cy="27110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FAA292-3779-4B94-B336-2B3543A1E494}"/>
              </a:ext>
            </a:extLst>
          </p:cNvPr>
          <p:cNvSpPr/>
          <p:nvPr/>
        </p:nvSpPr>
        <p:spPr>
          <a:xfrm>
            <a:off x="707103" y="3396354"/>
            <a:ext cx="4875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https://m.blog.naver.com/ndb796/221292619403</a:t>
            </a:r>
            <a:endParaRPr lang="en-US" dirty="0">
              <a:hlinkClick r:id="rId4"/>
            </a:endParaRP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74950F1-412F-4B96-B79F-B93FD60DFB6D}"/>
              </a:ext>
            </a:extLst>
          </p:cNvPr>
          <p:cNvSpPr txBox="1">
            <a:spLocks/>
          </p:cNvSpPr>
          <p:nvPr/>
        </p:nvSpPr>
        <p:spPr>
          <a:xfrm>
            <a:off x="804497" y="4273805"/>
            <a:ext cx="9306621" cy="11308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Char char="○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5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noProof="1"/>
              <a:t>컨볼루션 계층 </a:t>
            </a:r>
            <a:r>
              <a:rPr lang="en-US" altLang="ko-KR" noProof="1">
                <a:sym typeface="Wingdings" panose="05000000000000000000" pitchFamily="2" charset="2"/>
              </a:rPr>
              <a:t> </a:t>
            </a:r>
            <a:r>
              <a:rPr lang="ko-KR" altLang="en-US" noProof="1">
                <a:sym typeface="Wingdings" panose="05000000000000000000" pitchFamily="2" charset="2"/>
              </a:rPr>
              <a:t>전처리</a:t>
            </a:r>
            <a:endParaRPr lang="en-US" altLang="ko-KR" noProof="1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spcAft>
                <a:spcPts val="15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noProof="1">
                <a:sym typeface="Wingdings" panose="05000000000000000000" pitchFamily="2" charset="2"/>
              </a:rPr>
              <a:t>풀링 </a:t>
            </a:r>
            <a:r>
              <a:rPr lang="en-US" altLang="ko-KR" noProof="1">
                <a:sym typeface="Wingdings" panose="05000000000000000000" pitchFamily="2" charset="2"/>
              </a:rPr>
              <a:t>-&gt; </a:t>
            </a:r>
            <a:r>
              <a:rPr lang="ko-KR" altLang="en-US" noProof="1">
                <a:sym typeface="Wingdings" panose="05000000000000000000" pitchFamily="2" charset="2"/>
              </a:rPr>
              <a:t>데이터를 줄이는 과정 </a:t>
            </a:r>
            <a:r>
              <a:rPr lang="en-US" altLang="ko-KR" noProof="1">
                <a:sym typeface="Wingdings" panose="05000000000000000000" pitchFamily="2" charset="2"/>
              </a:rPr>
              <a:t>, ex)78X78  25X25</a:t>
            </a:r>
          </a:p>
          <a:p>
            <a:pPr>
              <a:spcBef>
                <a:spcPts val="0"/>
              </a:spcBef>
              <a:spcAft>
                <a:spcPts val="15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noProof="1">
                <a:sym typeface="Wingdings" panose="05000000000000000000" pitchFamily="2" charset="2"/>
              </a:rPr>
              <a:t>맥스 풀링 </a:t>
            </a:r>
            <a:r>
              <a:rPr lang="en-US" altLang="ko-KR" noProof="1">
                <a:sym typeface="Wingdings" panose="05000000000000000000" pitchFamily="2" charset="2"/>
              </a:rPr>
              <a:t>: </a:t>
            </a:r>
            <a:r>
              <a:rPr lang="ko-KR" altLang="en-US" noProof="1">
                <a:sym typeface="Wingdings" panose="05000000000000000000" pitchFamily="2" charset="2"/>
              </a:rPr>
              <a:t>풀링과정에 특징을 나타낼수 있는 최고 값 하나를 추출함</a:t>
            </a:r>
            <a:endParaRPr lang="en-US" altLang="ko-KR" noProof="1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spcAft>
                <a:spcPts val="15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77058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A9A6-0313-4B4F-8298-49E83345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656B8-4A77-4A07-9A21-F66AD97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3E855-9F95-4134-BADA-80F9CB3EA9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B8DF1-0D28-4F81-BDEA-F427825B4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404718"/>
            <a:ext cx="7639050" cy="1419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D1A7AB-76AA-42FA-864A-78E581FF542C}"/>
              </a:ext>
            </a:extLst>
          </p:cNvPr>
          <p:cNvSpPr txBox="1"/>
          <p:nvPr/>
        </p:nvSpPr>
        <p:spPr>
          <a:xfrm>
            <a:off x="3044536" y="1929664"/>
            <a:ext cx="183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테스트 이미지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FA1909-A299-4DAA-BD32-819407844D7F}"/>
              </a:ext>
            </a:extLst>
          </p:cNvPr>
          <p:cNvSpPr txBox="1"/>
          <p:nvPr/>
        </p:nvSpPr>
        <p:spPr>
          <a:xfrm>
            <a:off x="1738268" y="1451229"/>
            <a:ext cx="13923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이름표</a:t>
            </a:r>
            <a:r>
              <a:rPr lang="en-US" altLang="ko-KR" dirty="0">
                <a:solidFill>
                  <a:srgbClr val="FF0000"/>
                </a:solidFill>
              </a:rPr>
              <a:t>(0~9)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87729B-683A-4E4D-B023-6312F0EBC7EC}"/>
              </a:ext>
            </a:extLst>
          </p:cNvPr>
          <p:cNvSpPr txBox="1"/>
          <p:nvPr/>
        </p:nvSpPr>
        <p:spPr>
          <a:xfrm>
            <a:off x="345887" y="1916437"/>
            <a:ext cx="139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학습이미지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225AEB-8BC5-464F-8C57-34279C866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" y="2870454"/>
            <a:ext cx="7293641" cy="38591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26A830-C6E0-4BBB-B13B-F2DA6E91F456}"/>
              </a:ext>
            </a:extLst>
          </p:cNvPr>
          <p:cNvSpPr txBox="1"/>
          <p:nvPr/>
        </p:nvSpPr>
        <p:spPr>
          <a:xfrm>
            <a:off x="4149347" y="3306666"/>
            <a:ext cx="294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첫번째 이미지 출력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B91E0F-E838-4844-8AA1-FBDAF2A9D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975" y="2285769"/>
            <a:ext cx="3223867" cy="29979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45702C2-84C1-4C4F-99C3-968BEE010ACD}"/>
              </a:ext>
            </a:extLst>
          </p:cNvPr>
          <p:cNvSpPr txBox="1"/>
          <p:nvPr/>
        </p:nvSpPr>
        <p:spPr>
          <a:xfrm>
            <a:off x="7026167" y="5007075"/>
            <a:ext cx="465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이미지 에서 </a:t>
            </a:r>
            <a:r>
              <a:rPr lang="en-US" altLang="ko-KR" dirty="0">
                <a:solidFill>
                  <a:srgbClr val="FF0000"/>
                </a:solidFill>
              </a:rPr>
              <a:t>28 X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28 =784 </a:t>
            </a:r>
            <a:r>
              <a:rPr lang="ko-KR" altLang="en-US" dirty="0">
                <a:solidFill>
                  <a:srgbClr val="FF0000"/>
                </a:solidFill>
              </a:rPr>
              <a:t>값 추출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569E4E-8FA7-4F2A-8207-C1BB50C78CC9}"/>
              </a:ext>
            </a:extLst>
          </p:cNvPr>
          <p:cNvSpPr txBox="1"/>
          <p:nvPr/>
        </p:nvSpPr>
        <p:spPr>
          <a:xfrm>
            <a:off x="3524435" y="6028955"/>
            <a:ext cx="661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개의 이미지를 </a:t>
            </a:r>
            <a:r>
              <a:rPr lang="en-US" altLang="ko-KR" dirty="0">
                <a:solidFill>
                  <a:srgbClr val="FF0000"/>
                </a:solidFill>
              </a:rPr>
              <a:t>784</a:t>
            </a:r>
            <a:r>
              <a:rPr lang="ko-KR" altLang="en-US" dirty="0">
                <a:solidFill>
                  <a:srgbClr val="FF0000"/>
                </a:solidFill>
              </a:rPr>
              <a:t>개 데이터로 나열하고 </a:t>
            </a:r>
            <a:r>
              <a:rPr lang="en-US" altLang="ko-KR" dirty="0">
                <a:solidFill>
                  <a:srgbClr val="FF0000"/>
                </a:solidFill>
              </a:rPr>
              <a:t>0 ~ 255 </a:t>
            </a:r>
            <a:r>
              <a:rPr lang="ko-KR" altLang="en-US" dirty="0">
                <a:solidFill>
                  <a:srgbClr val="FF0000"/>
                </a:solidFill>
              </a:rPr>
              <a:t>까지 대입함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40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EC612C-E1B6-48EC-AF00-61D9A2A24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40" y="1263633"/>
            <a:ext cx="11235322" cy="40067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85455D-66E7-4FEF-8D66-783D0AD87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Deep.py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FBE6B-3804-4BC3-BE5A-B55414266F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305768" y="6251331"/>
            <a:ext cx="4114800" cy="206104"/>
          </a:xfrm>
        </p:spPr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8E2E3-F368-4E4C-A6DF-6D92FF87C2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30C5B9-23D2-4E0A-A1D4-4A365AAD67D8}"/>
              </a:ext>
            </a:extLst>
          </p:cNvPr>
          <p:cNvSpPr txBox="1"/>
          <p:nvPr/>
        </p:nvSpPr>
        <p:spPr>
          <a:xfrm>
            <a:off x="6745888" y="2116562"/>
            <a:ext cx="294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활성화 함수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9659D8-F44C-42FB-8A02-E17FD17055C8}"/>
              </a:ext>
            </a:extLst>
          </p:cNvPr>
          <p:cNvSpPr txBox="1"/>
          <p:nvPr/>
        </p:nvSpPr>
        <p:spPr>
          <a:xfrm>
            <a:off x="4785955" y="4659360"/>
            <a:ext cx="294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최적화 함수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3F15F1-F920-4338-AB75-D6F8010B1C27}"/>
              </a:ext>
            </a:extLst>
          </p:cNvPr>
          <p:cNvSpPr txBox="1"/>
          <p:nvPr/>
        </p:nvSpPr>
        <p:spPr>
          <a:xfrm>
            <a:off x="6417940" y="4310267"/>
            <a:ext cx="294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오차 </a:t>
            </a:r>
            <a:r>
              <a:rPr lang="ko-KR" altLang="en-US" dirty="0">
                <a:solidFill>
                  <a:srgbClr val="FF0000"/>
                </a:solidFill>
              </a:rPr>
              <a:t>함수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68F2C7-A666-4B08-9E77-AAFA299E4AFB}"/>
              </a:ext>
            </a:extLst>
          </p:cNvPr>
          <p:cNvSpPr txBox="1"/>
          <p:nvPr/>
        </p:nvSpPr>
        <p:spPr>
          <a:xfrm>
            <a:off x="5787119" y="3214783"/>
            <a:ext cx="294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활성화 함수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32925D-D35D-449B-A499-F49426868B61}"/>
              </a:ext>
            </a:extLst>
          </p:cNvPr>
          <p:cNvSpPr txBox="1"/>
          <p:nvPr/>
        </p:nvSpPr>
        <p:spPr>
          <a:xfrm>
            <a:off x="5881646" y="3762525"/>
            <a:ext cx="294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활성화 함수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1D1642-AA41-4C47-9E38-8F61E3DD5966}"/>
              </a:ext>
            </a:extLst>
          </p:cNvPr>
          <p:cNvSpPr txBox="1"/>
          <p:nvPr/>
        </p:nvSpPr>
        <p:spPr>
          <a:xfrm>
            <a:off x="10035261" y="1437899"/>
            <a:ext cx="172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활성화 함수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AE2F4-7F97-4555-AD53-7AAFDACEA3A0}"/>
              </a:ext>
            </a:extLst>
          </p:cNvPr>
          <p:cNvSpPr txBox="1"/>
          <p:nvPr/>
        </p:nvSpPr>
        <p:spPr>
          <a:xfrm>
            <a:off x="3155372" y="1569913"/>
            <a:ext cx="375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딥러닝</a:t>
            </a:r>
            <a:r>
              <a:rPr lang="ko-KR" altLang="en-US" dirty="0">
                <a:solidFill>
                  <a:srgbClr val="FF0000"/>
                </a:solidFill>
              </a:rPr>
              <a:t> 계층을 연속적으로 </a:t>
            </a:r>
            <a:r>
              <a:rPr lang="ko-KR" altLang="en-US" dirty="0" err="1">
                <a:solidFill>
                  <a:srgbClr val="FF0000"/>
                </a:solidFill>
              </a:rPr>
              <a:t>만듬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6B9042-1C59-4C69-981A-DEDA94EE7001}"/>
              </a:ext>
            </a:extLst>
          </p:cNvPr>
          <p:cNvSpPr txBox="1"/>
          <p:nvPr/>
        </p:nvSpPr>
        <p:spPr>
          <a:xfrm>
            <a:off x="3119859" y="2891224"/>
            <a:ext cx="921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Dropout : </a:t>
            </a:r>
            <a:r>
              <a:rPr lang="ko-KR" altLang="en-US" dirty="0">
                <a:solidFill>
                  <a:srgbClr val="FF0000"/>
                </a:solidFill>
              </a:rPr>
              <a:t>임의로 </a:t>
            </a:r>
            <a:r>
              <a:rPr lang="ko-KR" altLang="en-US" dirty="0" err="1">
                <a:solidFill>
                  <a:srgbClr val="FF0000"/>
                </a:solidFill>
              </a:rPr>
              <a:t>뉴럴</a:t>
            </a:r>
            <a:r>
              <a:rPr lang="ko-KR" altLang="en-US" dirty="0">
                <a:solidFill>
                  <a:srgbClr val="FF0000"/>
                </a:solidFill>
              </a:rPr>
              <a:t> 네트워크를 잘라서 학습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FF0000"/>
                </a:solidFill>
              </a:rPr>
              <a:t>학습데이터에만 최적화되는 것을 막음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EA80DA-3D62-4870-8079-ED7056629C1B}"/>
              </a:ext>
            </a:extLst>
          </p:cNvPr>
          <p:cNvSpPr txBox="1"/>
          <p:nvPr/>
        </p:nvSpPr>
        <p:spPr>
          <a:xfrm>
            <a:off x="5193635" y="2421314"/>
            <a:ext cx="621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풀링과정에</a:t>
            </a:r>
            <a:r>
              <a:rPr lang="ko-KR" altLang="en-US" dirty="0">
                <a:solidFill>
                  <a:srgbClr val="FF0000"/>
                </a:solidFill>
              </a:rPr>
              <a:t> 특징을 </a:t>
            </a:r>
            <a:r>
              <a:rPr lang="ko-KR" altLang="en-US" dirty="0" err="1">
                <a:solidFill>
                  <a:srgbClr val="FF0000"/>
                </a:solidFill>
              </a:rPr>
              <a:t>나타낼수</a:t>
            </a:r>
            <a:r>
              <a:rPr lang="ko-KR" altLang="en-US" dirty="0">
                <a:solidFill>
                  <a:srgbClr val="FF0000"/>
                </a:solidFill>
              </a:rPr>
              <a:t> 있는 최고 값 하나를 추출함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1A6545-2D71-4168-A812-2624DC4BC6D4}"/>
              </a:ext>
            </a:extLst>
          </p:cNvPr>
          <p:cNvSpPr txBox="1"/>
          <p:nvPr/>
        </p:nvSpPr>
        <p:spPr>
          <a:xfrm>
            <a:off x="3477312" y="3493753"/>
            <a:ext cx="294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Dense 128 : </a:t>
            </a:r>
            <a:r>
              <a:rPr lang="ko-KR" altLang="en-US" dirty="0" err="1">
                <a:solidFill>
                  <a:srgbClr val="FF0000"/>
                </a:solidFill>
              </a:rPr>
              <a:t>출력층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128</a:t>
            </a:r>
            <a:r>
              <a:rPr lang="ko-KR" altLang="en-US" dirty="0">
                <a:solidFill>
                  <a:srgbClr val="FF0000"/>
                </a:solidFill>
              </a:rPr>
              <a:t>개 값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3E5CB1-F171-409F-BF5B-B8053945D12E}"/>
              </a:ext>
            </a:extLst>
          </p:cNvPr>
          <p:cNvSpPr txBox="1"/>
          <p:nvPr/>
        </p:nvSpPr>
        <p:spPr>
          <a:xfrm>
            <a:off x="2661320" y="4048330"/>
            <a:ext cx="294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Dense 10 : </a:t>
            </a:r>
            <a:r>
              <a:rPr lang="ko-KR" altLang="en-US" dirty="0" err="1">
                <a:solidFill>
                  <a:srgbClr val="FF0000"/>
                </a:solidFill>
              </a:rPr>
              <a:t>출력층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10</a:t>
            </a:r>
            <a:r>
              <a:rPr lang="ko-KR" altLang="en-US" dirty="0">
                <a:solidFill>
                  <a:srgbClr val="FF0000"/>
                </a:solidFill>
              </a:rPr>
              <a:t>개 값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003437-69C1-484A-B528-930FF59D082A}"/>
              </a:ext>
            </a:extLst>
          </p:cNvPr>
          <p:cNvSpPr txBox="1"/>
          <p:nvPr/>
        </p:nvSpPr>
        <p:spPr>
          <a:xfrm>
            <a:off x="4846340" y="263222"/>
            <a:ext cx="7202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컨볼루션</a:t>
            </a:r>
            <a:r>
              <a:rPr lang="ko-KR" altLang="en-US" dirty="0">
                <a:solidFill>
                  <a:srgbClr val="FF0000"/>
                </a:solidFill>
              </a:rPr>
              <a:t> 필터 수 </a:t>
            </a:r>
            <a:r>
              <a:rPr lang="en-US" altLang="ko-KR" dirty="0">
                <a:solidFill>
                  <a:srgbClr val="FF0000"/>
                </a:solidFill>
              </a:rPr>
              <a:t>: 32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Kernel size : 3 X 3 </a:t>
            </a:r>
            <a:r>
              <a:rPr lang="ko-KR" altLang="en-US" dirty="0">
                <a:solidFill>
                  <a:srgbClr val="FF0000"/>
                </a:solidFill>
              </a:rPr>
              <a:t>으로 축소함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Input_shape</a:t>
            </a:r>
            <a:r>
              <a:rPr lang="en-US" dirty="0">
                <a:solidFill>
                  <a:srgbClr val="FF0000"/>
                </a:solidFill>
              </a:rPr>
              <a:t>=(28 , 28, 1)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(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행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열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채널수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) ,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흑백 채널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=1,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칼라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(RGB)=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E8255BC-3107-455F-BB77-A0268FEC6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40" y="49417"/>
            <a:ext cx="69056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0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38C3AB-8505-4405-91C7-400A08EFF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1523348"/>
            <a:ext cx="11496675" cy="2152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85455D-66E7-4FEF-8D66-783D0AD87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Deep.py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FBE6B-3804-4BC3-BE5A-B55414266F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8E2E3-F368-4E4C-A6DF-6D92FF87C2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30C5B9-23D2-4E0A-A1D4-4A365AAD67D8}"/>
              </a:ext>
            </a:extLst>
          </p:cNvPr>
          <p:cNvSpPr txBox="1"/>
          <p:nvPr/>
        </p:nvSpPr>
        <p:spPr>
          <a:xfrm>
            <a:off x="6206746" y="3429000"/>
            <a:ext cx="385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10</a:t>
            </a:r>
            <a:r>
              <a:rPr lang="ko-KR" altLang="en-US" dirty="0">
                <a:solidFill>
                  <a:srgbClr val="FF0000"/>
                </a:solidFill>
              </a:rPr>
              <a:t>회 수행 후 개선이 없으면 중지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49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61DBA-2C86-49E0-98FA-1CCEDCC3F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FE25A-9FA3-45CD-8CA2-BE3155933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36597-2622-4A74-A304-CD2B5B505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A9245-979A-400B-AB96-502817469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2584760"/>
            <a:ext cx="10009173" cy="39119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66DA45-D11C-4EDD-8EF5-6831FAA78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4" y="361299"/>
            <a:ext cx="8755491" cy="199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19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1E16-AA69-4441-93A7-F121A4E8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E544B2-762F-4DBD-A0DA-81B1C1F40A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3D36B-EA26-4F3B-91AB-10EE18417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B3EE5-DEB8-4D4F-99C5-40AB21601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94" y="1263713"/>
            <a:ext cx="11418612" cy="433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07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E5CA-C005-4C37-AB24-79672943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13A10-461B-4C11-82F8-1C4D263FB7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FC912-FA59-4484-BD71-740F7D7F8A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65E714-29AF-4C3B-9238-687DAAE59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51" y="279254"/>
            <a:ext cx="11097097" cy="564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87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5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8E40C8"/>
      </a:accent1>
      <a:accent2>
        <a:srgbClr val="D1A458"/>
      </a:accent2>
      <a:accent3>
        <a:srgbClr val="219550"/>
      </a:accent3>
      <a:accent4>
        <a:srgbClr val="5AA2C8"/>
      </a:accent4>
      <a:accent5>
        <a:srgbClr val="D1737B"/>
      </a:accent5>
      <a:accent6>
        <a:srgbClr val="7B7931"/>
      </a:accent6>
      <a:hlink>
        <a:srgbClr val="8E40C8"/>
      </a:hlink>
      <a:folHlink>
        <a:srgbClr val="8E40C8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48_Architecture pitch deck_AAS_v3" id="{D6ADE7BA-2AE6-4C0F-A253-97D96F39DF4F}" vid="{B3EF9804-4F7A-49D6-8F08-674E893D96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E218DD-0FEB-4634-80BC-C17E97F739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687A62-7187-4F21-B4CA-BF435385BA39}">
  <ds:schemaRefs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08C74EC-0BEC-4918-971F-8B692C969D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TF16411248</Template>
  <TotalTime>0</TotalTime>
  <Words>318</Words>
  <Application>Microsoft Office PowerPoint</Application>
  <PresentationFormat>Widescreen</PresentationFormat>
  <Paragraphs>68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Calibri</vt:lpstr>
      <vt:lpstr>Cambria</vt:lpstr>
      <vt:lpstr>Times New Roman</vt:lpstr>
      <vt:lpstr>Wingdings</vt:lpstr>
      <vt:lpstr>Office Theme</vt:lpstr>
      <vt:lpstr>Image recognition Convolution Neural Network</vt:lpstr>
      <vt:lpstr>사용함수</vt:lpstr>
      <vt:lpstr>0. 개요</vt:lpstr>
      <vt:lpstr>데이터 전처리</vt:lpstr>
      <vt:lpstr>MNIST Deep.py</vt:lpstr>
      <vt:lpstr>MNIST Deep.py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2019-05-26T09:59:57Z</dcterms:created>
  <dcterms:modified xsi:type="dcterms:W3CDTF">2019-06-20T05:11:03Z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7cb76b2-10b8-4fe1-93d4-2202842406cd_Enabled">
    <vt:lpwstr>True</vt:lpwstr>
  </property>
  <property fmtid="{D5CDD505-2E9C-101B-9397-08002B2CF9AE}" pid="4" name="MSIP_Label_17cb76b2-10b8-4fe1-93d4-2202842406cd_SiteId">
    <vt:lpwstr>945c199a-83a2-4e80-9f8c-5a91be5752dd</vt:lpwstr>
  </property>
  <property fmtid="{D5CDD505-2E9C-101B-9397-08002B2CF9AE}" pid="5" name="MSIP_Label_17cb76b2-10b8-4fe1-93d4-2202842406cd_Owner">
    <vt:lpwstr>Changhyun.Lim@emc.com</vt:lpwstr>
  </property>
  <property fmtid="{D5CDD505-2E9C-101B-9397-08002B2CF9AE}" pid="6" name="MSIP_Label_17cb76b2-10b8-4fe1-93d4-2202842406cd_SetDate">
    <vt:lpwstr>2019-06-17T22:21:35.5172357Z</vt:lpwstr>
  </property>
  <property fmtid="{D5CDD505-2E9C-101B-9397-08002B2CF9AE}" pid="7" name="MSIP_Label_17cb76b2-10b8-4fe1-93d4-2202842406cd_Name">
    <vt:lpwstr>External Public</vt:lpwstr>
  </property>
  <property fmtid="{D5CDD505-2E9C-101B-9397-08002B2CF9AE}" pid="8" name="MSIP_Label_17cb76b2-10b8-4fe1-93d4-2202842406cd_Application">
    <vt:lpwstr>Microsoft Azure Information Protection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