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56" r:id="rId2"/>
    <p:sldId id="465" r:id="rId3"/>
    <p:sldId id="471" r:id="rId4"/>
    <p:sldId id="467" r:id="rId5"/>
    <p:sldId id="462" r:id="rId6"/>
    <p:sldId id="458" r:id="rId7"/>
    <p:sldId id="466" r:id="rId8"/>
    <p:sldId id="470" r:id="rId9"/>
    <p:sldId id="478" r:id="rId10"/>
    <p:sldId id="472" r:id="rId1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5050"/>
    <a:srgbClr val="A50021"/>
    <a:srgbClr val="003300"/>
    <a:srgbClr val="990000"/>
    <a:srgbClr val="660033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94611" autoAdjust="0"/>
  </p:normalViewPr>
  <p:slideViewPr>
    <p:cSldViewPr>
      <p:cViewPr varScale="1">
        <p:scale>
          <a:sx n="111" d="100"/>
          <a:sy n="111" d="100"/>
        </p:scale>
        <p:origin x="392" y="80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f586ac7419049f8" providerId="LiveId" clId="{3C8B884B-D812-4E47-8A49-1B2DB9F3B8B0}"/>
    <pc:docChg chg="custSel addSld modSld">
      <pc:chgData name="" userId="7f586ac7419049f8" providerId="LiveId" clId="{3C8B884B-D812-4E47-8A49-1B2DB9F3B8B0}" dt="2022-08-28T02:43:13.076" v="404"/>
      <pc:docMkLst>
        <pc:docMk/>
      </pc:docMkLst>
      <pc:sldChg chg="modSp">
        <pc:chgData name="" userId="7f586ac7419049f8" providerId="LiveId" clId="{3C8B884B-D812-4E47-8A49-1B2DB9F3B8B0}" dt="2022-08-26T00:42:53.180" v="228" actId="20577"/>
        <pc:sldMkLst>
          <pc:docMk/>
          <pc:sldMk cId="0" sldId="458"/>
        </pc:sldMkLst>
        <pc:spChg chg="mod">
          <ac:chgData name="" userId="7f586ac7419049f8" providerId="LiveId" clId="{3C8B884B-D812-4E47-8A49-1B2DB9F3B8B0}" dt="2022-08-26T00:42:53.180" v="228" actId="20577"/>
          <ac:spMkLst>
            <pc:docMk/>
            <pc:sldMk cId="0" sldId="458"/>
            <ac:spMk id="10243" creationId="{00000000-0000-0000-0000-000000000000}"/>
          </ac:spMkLst>
        </pc:spChg>
      </pc:sldChg>
      <pc:sldChg chg="modSp">
        <pc:chgData name="" userId="7f586ac7419049f8" providerId="LiveId" clId="{3C8B884B-D812-4E47-8A49-1B2DB9F3B8B0}" dt="2022-08-26T01:07:33.613" v="330" actId="20577"/>
        <pc:sldMkLst>
          <pc:docMk/>
          <pc:sldMk cId="0" sldId="462"/>
        </pc:sldMkLst>
        <pc:spChg chg="mod">
          <ac:chgData name="" userId="7f586ac7419049f8" providerId="LiveId" clId="{3C8B884B-D812-4E47-8A49-1B2DB9F3B8B0}" dt="2022-08-26T01:07:33.613" v="330" actId="20577"/>
          <ac:spMkLst>
            <pc:docMk/>
            <pc:sldMk cId="0" sldId="462"/>
            <ac:spMk id="9219" creationId="{00000000-0000-0000-0000-000000000000}"/>
          </ac:spMkLst>
        </pc:spChg>
      </pc:sldChg>
      <pc:sldChg chg="modSp">
        <pc:chgData name="" userId="7f586ac7419049f8" providerId="LiveId" clId="{3C8B884B-D812-4E47-8A49-1B2DB9F3B8B0}" dt="2022-08-26T00:21:13.154" v="31" actId="20577"/>
        <pc:sldMkLst>
          <pc:docMk/>
          <pc:sldMk cId="0" sldId="465"/>
        </pc:sldMkLst>
        <pc:spChg chg="mod">
          <ac:chgData name="" userId="7f586ac7419049f8" providerId="LiveId" clId="{3C8B884B-D812-4E47-8A49-1B2DB9F3B8B0}" dt="2022-08-26T00:21:13.154" v="31" actId="20577"/>
          <ac:spMkLst>
            <pc:docMk/>
            <pc:sldMk cId="0" sldId="465"/>
            <ac:spMk id="4099" creationId="{00000000-0000-0000-0000-000000000000}"/>
          </ac:spMkLst>
        </pc:spChg>
      </pc:sldChg>
      <pc:sldChg chg="modSp">
        <pc:chgData name="" userId="7f586ac7419049f8" providerId="LiveId" clId="{3C8B884B-D812-4E47-8A49-1B2DB9F3B8B0}" dt="2022-08-26T01:01:07.912" v="238" actId="6549"/>
        <pc:sldMkLst>
          <pc:docMk/>
          <pc:sldMk cId="0" sldId="466"/>
        </pc:sldMkLst>
        <pc:spChg chg="mod">
          <ac:chgData name="" userId="7f586ac7419049f8" providerId="LiveId" clId="{3C8B884B-D812-4E47-8A49-1B2DB9F3B8B0}" dt="2022-08-26T01:01:07.912" v="238" actId="6549"/>
          <ac:spMkLst>
            <pc:docMk/>
            <pc:sldMk cId="0" sldId="466"/>
            <ac:spMk id="11267" creationId="{00000000-0000-0000-0000-000000000000}"/>
          </ac:spMkLst>
        </pc:spChg>
      </pc:sldChg>
      <pc:sldChg chg="addSp delSp modSp">
        <pc:chgData name="" userId="7f586ac7419049f8" providerId="LiveId" clId="{3C8B884B-D812-4E47-8A49-1B2DB9F3B8B0}" dt="2022-08-26T00:30:40.046" v="130" actId="1076"/>
        <pc:sldMkLst>
          <pc:docMk/>
          <pc:sldMk cId="0" sldId="467"/>
        </pc:sldMkLst>
        <pc:spChg chg="mod">
          <ac:chgData name="" userId="7f586ac7419049f8" providerId="LiveId" clId="{3C8B884B-D812-4E47-8A49-1B2DB9F3B8B0}" dt="2022-08-26T00:26:14.226" v="104" actId="20577"/>
          <ac:spMkLst>
            <pc:docMk/>
            <pc:sldMk cId="0" sldId="467"/>
            <ac:spMk id="4" creationId="{00000000-0000-0000-0000-000000000000}"/>
          </ac:spMkLst>
        </pc:spChg>
        <pc:spChg chg="mod">
          <ac:chgData name="" userId="7f586ac7419049f8" providerId="LiveId" clId="{3C8B884B-D812-4E47-8A49-1B2DB9F3B8B0}" dt="2022-08-26T00:30:40.046" v="130" actId="1076"/>
          <ac:spMkLst>
            <pc:docMk/>
            <pc:sldMk cId="0" sldId="467"/>
            <ac:spMk id="6" creationId="{00000000-0000-0000-0000-000000000000}"/>
          </ac:spMkLst>
        </pc:spChg>
        <pc:spChg chg="add del mod">
          <ac:chgData name="" userId="7f586ac7419049f8" providerId="LiveId" clId="{3C8B884B-D812-4E47-8A49-1B2DB9F3B8B0}" dt="2022-08-26T00:29:57.567" v="129" actId="478"/>
          <ac:spMkLst>
            <pc:docMk/>
            <pc:sldMk cId="0" sldId="467"/>
            <ac:spMk id="23" creationId="{1C522568-EFFE-4291-8970-D12863346900}"/>
          </ac:spMkLst>
        </pc:spChg>
        <pc:spChg chg="mod">
          <ac:chgData name="" userId="7f586ac7419049f8" providerId="LiveId" clId="{3C8B884B-D812-4E47-8A49-1B2DB9F3B8B0}" dt="2022-08-26T00:26:58.288" v="121" actId="20577"/>
          <ac:spMkLst>
            <pc:docMk/>
            <pc:sldMk cId="0" sldId="467"/>
            <ac:spMk id="7171" creationId="{00000000-0000-0000-0000-000000000000}"/>
          </ac:spMkLst>
        </pc:spChg>
        <pc:cxnChg chg="add del mod">
          <ac:chgData name="" userId="7f586ac7419049f8" providerId="LiveId" clId="{3C8B884B-D812-4E47-8A49-1B2DB9F3B8B0}" dt="2022-08-26T00:26:38.726" v="107" actId="478"/>
          <ac:cxnSpMkLst>
            <pc:docMk/>
            <pc:sldMk cId="0" sldId="467"/>
            <ac:cxnSpMk id="13" creationId="{04B5C155-4577-4C44-9B51-AC1D2194C6A8}"/>
          </ac:cxnSpMkLst>
        </pc:cxnChg>
        <pc:cxnChg chg="add del mod">
          <ac:chgData name="" userId="7f586ac7419049f8" providerId="LiveId" clId="{3C8B884B-D812-4E47-8A49-1B2DB9F3B8B0}" dt="2022-08-26T00:26:33.666" v="105" actId="478"/>
          <ac:cxnSpMkLst>
            <pc:docMk/>
            <pc:sldMk cId="0" sldId="467"/>
            <ac:cxnSpMk id="15" creationId="{25E8667D-ACAE-4831-B387-9187EBDC4B23}"/>
          </ac:cxnSpMkLst>
        </pc:cxnChg>
        <pc:cxnChg chg="add del mod">
          <ac:chgData name="" userId="7f586ac7419049f8" providerId="LiveId" clId="{3C8B884B-D812-4E47-8A49-1B2DB9F3B8B0}" dt="2022-08-26T00:26:36.184" v="106" actId="478"/>
          <ac:cxnSpMkLst>
            <pc:docMk/>
            <pc:sldMk cId="0" sldId="467"/>
            <ac:cxnSpMk id="17" creationId="{2F4C1A3F-D6C9-4D88-9FB8-431CCEA36700}"/>
          </ac:cxnSpMkLst>
        </pc:cxnChg>
        <pc:cxnChg chg="add mod">
          <ac:chgData name="" userId="7f586ac7419049f8" providerId="LiveId" clId="{3C8B884B-D812-4E47-8A49-1B2DB9F3B8B0}" dt="2022-08-26T00:27:14.661" v="123" actId="14100"/>
          <ac:cxnSpMkLst>
            <pc:docMk/>
            <pc:sldMk cId="0" sldId="467"/>
            <ac:cxnSpMk id="19" creationId="{D4D9584D-7802-4D5A-927E-AA70441E8194}"/>
          </ac:cxnSpMkLst>
        </pc:cxnChg>
        <pc:cxnChg chg="add mod">
          <ac:chgData name="" userId="7f586ac7419049f8" providerId="LiveId" clId="{3C8B884B-D812-4E47-8A49-1B2DB9F3B8B0}" dt="2022-08-26T00:29:26.816" v="127"/>
          <ac:cxnSpMkLst>
            <pc:docMk/>
            <pc:sldMk cId="0" sldId="467"/>
            <ac:cxnSpMk id="21" creationId="{E0079320-3071-4294-AA56-1740AD6E29C2}"/>
          </ac:cxnSpMkLst>
        </pc:cxnChg>
      </pc:sldChg>
      <pc:sldChg chg="modSp">
        <pc:chgData name="" userId="7f586ac7419049f8" providerId="LiveId" clId="{3C8B884B-D812-4E47-8A49-1B2DB9F3B8B0}" dt="2022-08-26T01:05:38.681" v="292" actId="6549"/>
        <pc:sldMkLst>
          <pc:docMk/>
          <pc:sldMk cId="678073800" sldId="470"/>
        </pc:sldMkLst>
        <pc:spChg chg="mod">
          <ac:chgData name="" userId="7f586ac7419049f8" providerId="LiveId" clId="{3C8B884B-D812-4E47-8A49-1B2DB9F3B8B0}" dt="2022-08-26T01:05:38.681" v="292" actId="6549"/>
          <ac:spMkLst>
            <pc:docMk/>
            <pc:sldMk cId="678073800" sldId="470"/>
            <ac:spMk id="11266" creationId="{00000000-0000-0000-0000-000000000000}"/>
          </ac:spMkLst>
        </pc:spChg>
        <pc:spChg chg="mod">
          <ac:chgData name="" userId="7f586ac7419049f8" providerId="LiveId" clId="{3C8B884B-D812-4E47-8A49-1B2DB9F3B8B0}" dt="2022-08-26T01:03:22.532" v="291" actId="20577"/>
          <ac:spMkLst>
            <pc:docMk/>
            <pc:sldMk cId="678073800" sldId="470"/>
            <ac:spMk id="11267" creationId="{00000000-0000-0000-0000-000000000000}"/>
          </ac:spMkLst>
        </pc:spChg>
      </pc:sldChg>
      <pc:sldChg chg="modSp">
        <pc:chgData name="" userId="7f586ac7419049f8" providerId="LiveId" clId="{3C8B884B-D812-4E47-8A49-1B2DB9F3B8B0}" dt="2022-08-26T00:22:01.362" v="38" actId="20577"/>
        <pc:sldMkLst>
          <pc:docMk/>
          <pc:sldMk cId="149589665" sldId="471"/>
        </pc:sldMkLst>
        <pc:spChg chg="mod">
          <ac:chgData name="" userId="7f586ac7419049f8" providerId="LiveId" clId="{3C8B884B-D812-4E47-8A49-1B2DB9F3B8B0}" dt="2022-08-26T00:22:01.362" v="38" actId="20577"/>
          <ac:spMkLst>
            <pc:docMk/>
            <pc:sldMk cId="149589665" sldId="471"/>
            <ac:spMk id="3" creationId="{00000000-0000-0000-0000-000000000000}"/>
          </ac:spMkLst>
        </pc:spChg>
      </pc:sldChg>
      <pc:sldChg chg="modSp add">
        <pc:chgData name="" userId="7f586ac7419049f8" providerId="LiveId" clId="{3C8B884B-D812-4E47-8A49-1B2DB9F3B8B0}" dt="2022-08-28T02:41:47.096" v="403"/>
        <pc:sldMkLst>
          <pc:docMk/>
          <pc:sldMk cId="2078777414" sldId="472"/>
        </pc:sldMkLst>
        <pc:spChg chg="mod">
          <ac:chgData name="" userId="7f586ac7419049f8" providerId="LiveId" clId="{3C8B884B-D812-4E47-8A49-1B2DB9F3B8B0}" dt="2022-08-28T02:41:47.096" v="403"/>
          <ac:spMkLst>
            <pc:docMk/>
            <pc:sldMk cId="2078777414" sldId="472"/>
            <ac:spMk id="2" creationId="{F22011C0-5F0C-4BCA-8ED8-E61FDFA1597E}"/>
          </ac:spMkLst>
        </pc:spChg>
        <pc:spChg chg="mod">
          <ac:chgData name="" userId="7f586ac7419049f8" providerId="LiveId" clId="{3C8B884B-D812-4E47-8A49-1B2DB9F3B8B0}" dt="2022-08-28T02:41:28.983" v="386" actId="6549"/>
          <ac:spMkLst>
            <pc:docMk/>
            <pc:sldMk cId="2078777414" sldId="472"/>
            <ac:spMk id="3" creationId="{2986B41A-CDB6-47FF-84DD-C6FB57F03E3C}"/>
          </ac:spMkLst>
        </pc:spChg>
      </pc:sldChg>
      <pc:sldChg chg="add">
        <pc:chgData name="" userId="7f586ac7419049f8" providerId="LiveId" clId="{3C8B884B-D812-4E47-8A49-1B2DB9F3B8B0}" dt="2022-08-28T02:43:13.076" v="404"/>
        <pc:sldMkLst>
          <pc:docMk/>
          <pc:sldMk cId="1054716490" sldId="478"/>
        </pc:sldMkLst>
      </pc:sldChg>
    </pc:docChg>
  </pc:docChgLst>
  <pc:docChgLst>
    <pc:chgData userId="7f586ac7419049f8" providerId="LiveId" clId="{0BED649A-1257-4852-9BB8-9251BAF82D2F}"/>
  </pc:docChgLst>
  <pc:docChgLst>
    <pc:chgData userId="7f586ac7419049f8" providerId="LiveId" clId="{AA97EB7F-37B1-43DA-869E-8C2C4006BFF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49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9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DA33477-77C1-4794-9847-5A4CC08B3F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3435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유형을 편집하려면 누르십시오</a:t>
            </a:r>
            <a:r>
              <a:rPr lang="en-US" altLang="ko-KR"/>
              <a:t>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ko-KR" altLang="en-US"/>
              <a:t>마스터 부제목 유형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4C38C-A117-4D4D-8DA0-D71B82B3A7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733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A9698-CD52-4E4A-9F16-BDD44AB02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952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5867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9500B-4765-47D5-AA0D-C9E09E75B2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897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9B569-ABDB-49F4-AA36-9996A4DB29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21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EFE68-0CAE-4E40-831A-D0AF5496AF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579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114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14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8ED1F-C22D-4BEB-A2BD-1087107FF5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37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8BA9D-8B42-4B7B-821B-DD291C9EFC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231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70378-ACBD-4DF6-B00A-8F6B34F088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399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078DF-F240-4643-8C94-FFEE689E4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970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FE030-2876-4664-96BB-33188736DE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387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EA1B8-ECC7-47E0-AA07-F1BD183F4E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232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/>
            </a:lvl1pPr>
          </a:lstStyle>
          <a:p>
            <a:pPr>
              <a:defRPr/>
            </a:pPr>
            <a:fld id="{AAE98389-4E4A-4796-B915-3F2BE9DFE0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00066"/>
          </a:solidFill>
          <a:latin typeface="Arial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00066"/>
          </a:solidFill>
          <a:latin typeface="Arial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00066"/>
          </a:solidFill>
          <a:latin typeface="Arial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00066"/>
          </a:solidFill>
          <a:latin typeface="Arial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000066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000066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000066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000066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07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Internet Security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075" name="Rectangle 307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err="1"/>
              <a:t>Taekyoung</a:t>
            </a:r>
            <a:r>
              <a:rPr lang="en-US" altLang="ko-KR" sz="2400" dirty="0"/>
              <a:t> Kwon</a:t>
            </a:r>
          </a:p>
          <a:p>
            <a:pPr eaLnBrk="1" hangingPunct="1"/>
            <a:r>
              <a:rPr lang="en-US" altLang="ko-KR" sz="2400" dirty="0"/>
              <a:t>tkkwon@snu.ac.kr</a:t>
            </a:r>
          </a:p>
          <a:p>
            <a:pPr eaLnBrk="1" hangingPunct="1"/>
            <a:r>
              <a:rPr lang="en-US" altLang="ko-KR" sz="2400" dirty="0"/>
              <a:t>880-9105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011C0-5F0C-4BCA-8ED8-E61FDFA1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카톡 단톡방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6B41A-CDB6-47FF-84DD-C6FB57F03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오픈채팅방</a:t>
            </a:r>
            <a:endParaRPr lang="en-US" altLang="ko-KR"/>
          </a:p>
          <a:p>
            <a:pPr lvl="1"/>
            <a:r>
              <a:rPr lang="ko-KR" altLang="en-US"/>
              <a:t>가명으로 조인 가능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단톡방 이름</a:t>
            </a:r>
            <a:r>
              <a:rPr lang="en-US" altLang="ko-KR"/>
              <a:t>: 22-SNU-Int-Sec</a:t>
            </a:r>
          </a:p>
          <a:p>
            <a:pPr lvl="1"/>
            <a:r>
              <a:rPr lang="en-US" altLang="ko-KR"/>
              <a:t>https://open.kakao.com/o/gNSxKfye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7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463550"/>
          </a:xfrm>
        </p:spPr>
        <p:txBody>
          <a:bodyPr/>
          <a:lstStyle/>
          <a:p>
            <a:pPr eaLnBrk="1" hangingPunct="1"/>
            <a:r>
              <a:rPr lang="en-US" altLang="ko-KR" sz="3200" dirty="0"/>
              <a:t>Goals and Materials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65175"/>
            <a:ext cx="8535863" cy="54498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dirty="0"/>
              <a:t>objectives</a:t>
            </a:r>
          </a:p>
          <a:p>
            <a:pPr lvl="1"/>
            <a:r>
              <a:rPr lang="en-US" altLang="ko-KR" dirty="0"/>
              <a:t>Students learn the basics of cryptography and network security</a:t>
            </a:r>
          </a:p>
          <a:p>
            <a:pPr lvl="1"/>
            <a:r>
              <a:rPr lang="en-US" altLang="ko-KR" dirty="0"/>
              <a:t>Students </a:t>
            </a:r>
            <a:r>
              <a:rPr lang="en-US" altLang="ko-KR"/>
              <a:t>understand network/protocol </a:t>
            </a:r>
            <a:r>
              <a:rPr lang="en-US" altLang="ko-KR" dirty="0"/>
              <a:t>vulnerabilities and countermeasures</a:t>
            </a:r>
          </a:p>
          <a:p>
            <a:pPr lvl="1"/>
            <a:r>
              <a:rPr lang="en-US" altLang="ko-KR" dirty="0"/>
              <a:t>Students get familiar with state-of-the-art technologies for Internet security</a:t>
            </a:r>
          </a:p>
          <a:p>
            <a:r>
              <a:rPr lang="en-US" altLang="ko-KR" dirty="0"/>
              <a:t>Course materials  </a:t>
            </a:r>
          </a:p>
          <a:p>
            <a:pPr lvl="1" eaLnBrk="1" hangingPunct="1"/>
            <a:r>
              <a:rPr lang="en-US" altLang="ko-KR"/>
              <a:t>Slides</a:t>
            </a:r>
          </a:p>
          <a:p>
            <a:pPr lvl="1" eaLnBrk="1" hangingPunct="1"/>
            <a:r>
              <a:rPr lang="en-US" altLang="ko-KR"/>
              <a:t>Some </a:t>
            </a:r>
            <a:r>
              <a:rPr lang="en-US" altLang="ko-KR" dirty="0"/>
              <a:t>recommended textbooks</a:t>
            </a:r>
          </a:p>
          <a:p>
            <a:pPr lvl="2" eaLnBrk="1" hangingPunct="1"/>
            <a:r>
              <a:rPr lang="en-US" altLang="ko-KR" sz="2000" dirty="0"/>
              <a:t>“Network Security: Private Communication in a Public World,” Kaufman et al.</a:t>
            </a:r>
          </a:p>
          <a:p>
            <a:pPr lvl="2" eaLnBrk="1" hangingPunct="1"/>
            <a:r>
              <a:rPr lang="en-US" altLang="ko-KR" sz="2000" dirty="0"/>
              <a:t>“Cryptography and network security,” William Stallings</a:t>
            </a:r>
          </a:p>
          <a:p>
            <a:pPr lvl="2" eaLnBrk="1" hangingPunct="1"/>
            <a:r>
              <a:rPr lang="en-US" altLang="ko-KR" sz="2000" dirty="0"/>
              <a:t>“Introduction to Cryptography with Coding Theory,” Trappe and Washington</a:t>
            </a:r>
          </a:p>
          <a:p>
            <a:pPr lvl="1" eaLnBrk="1" hangingPunct="1"/>
            <a:r>
              <a:rPr lang="en-US" altLang="ko-KR"/>
              <a:t>references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 course is not about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program malware</a:t>
            </a:r>
          </a:p>
          <a:p>
            <a:r>
              <a:rPr lang="en-US" altLang="ko-KR" dirty="0"/>
              <a:t>How to do binary analysis or reverse engineering</a:t>
            </a:r>
          </a:p>
          <a:p>
            <a:r>
              <a:rPr lang="en-US" altLang="ko-KR" dirty="0"/>
              <a:t>How to make </a:t>
            </a:r>
            <a:r>
              <a:rPr lang="en-US" altLang="ko-KR"/>
              <a:t>OS detect/thwart</a:t>
            </a:r>
            <a:r>
              <a:rPr lang="en-US" altLang="ko-KR" dirty="0"/>
              <a:t>/monitor malware</a:t>
            </a:r>
          </a:p>
          <a:p>
            <a:r>
              <a:rPr lang="en-US" altLang="ko-KR" dirty="0"/>
              <a:t>….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8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680120"/>
          </a:xfrm>
        </p:spPr>
        <p:txBody>
          <a:bodyPr/>
          <a:lstStyle/>
          <a:p>
            <a:pPr eaLnBrk="1" hangingPunct="1"/>
            <a:r>
              <a:rPr lang="en-US" altLang="ko-KR" dirty="0"/>
              <a:t>outline </a:t>
            </a:r>
            <a:endParaRPr lang="ko-KR" altLang="en-US" dirty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611560" y="1150148"/>
            <a:ext cx="4320480" cy="4962075"/>
          </a:xfrm>
        </p:spPr>
        <p:txBody>
          <a:bodyPr/>
          <a:lstStyle/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92D050"/>
                </a:solidFill>
              </a:rPr>
              <a:t>network </a:t>
            </a:r>
            <a:r>
              <a:rPr lang="en-US" altLang="ko-KR" sz="2000">
                <a:solidFill>
                  <a:srgbClr val="92D050"/>
                </a:solidFill>
              </a:rPr>
              <a:t>security overview</a:t>
            </a:r>
            <a:endParaRPr lang="en-US" altLang="ko-KR" sz="2000" dirty="0">
              <a:solidFill>
                <a:srgbClr val="92D050"/>
              </a:solidFill>
            </a:endParaRP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>
                <a:solidFill>
                  <a:srgbClr val="92D050"/>
                </a:solidFill>
              </a:rPr>
              <a:t>symmetric</a:t>
            </a:r>
            <a:r>
              <a:rPr lang="ko-KR" altLang="en-US" sz="2000">
                <a:solidFill>
                  <a:srgbClr val="92D050"/>
                </a:solidFill>
              </a:rPr>
              <a:t> </a:t>
            </a:r>
            <a:r>
              <a:rPr lang="en-US" altLang="ko-KR" sz="2000">
                <a:solidFill>
                  <a:srgbClr val="92D050"/>
                </a:solidFill>
              </a:rPr>
              <a:t>key</a:t>
            </a:r>
            <a:r>
              <a:rPr lang="ko-KR" altLang="en-US" sz="2000">
                <a:solidFill>
                  <a:srgbClr val="92D050"/>
                </a:solidFill>
              </a:rPr>
              <a:t> </a:t>
            </a:r>
            <a:r>
              <a:rPr lang="en-US" altLang="ko-KR" sz="2000">
                <a:solidFill>
                  <a:srgbClr val="92D050"/>
                </a:solidFill>
              </a:rPr>
              <a:t>cryptography</a:t>
            </a: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>
                <a:solidFill>
                  <a:srgbClr val="92D050"/>
                </a:solidFill>
              </a:rPr>
              <a:t>math for PKC</a:t>
            </a: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>
                <a:solidFill>
                  <a:srgbClr val="92D050"/>
                </a:solidFill>
              </a:rPr>
              <a:t>public </a:t>
            </a:r>
            <a:r>
              <a:rPr lang="en-US" altLang="ko-KR" sz="2000" dirty="0">
                <a:solidFill>
                  <a:srgbClr val="92D050"/>
                </a:solidFill>
              </a:rPr>
              <a:t>key cryptography</a:t>
            </a: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endParaRPr lang="en-US" altLang="ko-KR" sz="2000" dirty="0">
              <a:solidFill>
                <a:srgbClr val="92D050"/>
              </a:solidFill>
            </a:endParaRP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92D050"/>
                </a:solidFill>
              </a:rPr>
              <a:t>Hash function</a:t>
            </a: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92D050"/>
                </a:solidFill>
              </a:rPr>
              <a:t>Message authentication code</a:t>
            </a: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92D050"/>
                </a:solidFill>
              </a:rPr>
              <a:t>Digital Signature</a:t>
            </a: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endParaRPr lang="en-US" altLang="ko-KR" sz="2000" dirty="0">
              <a:solidFill>
                <a:srgbClr val="92D050"/>
              </a:solidFill>
            </a:endParaRP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92D050"/>
                </a:solidFill>
              </a:rPr>
              <a:t>TCP/IP/DNS</a:t>
            </a: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endParaRPr lang="en-US" altLang="ko-KR" sz="2000" dirty="0">
              <a:solidFill>
                <a:srgbClr val="92D050"/>
              </a:solidFill>
            </a:endParaRP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92D050"/>
                </a:solidFill>
              </a:rPr>
              <a:t>HTTP/Web</a:t>
            </a: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endParaRPr lang="en-US" altLang="ko-KR" sz="2000" dirty="0">
              <a:solidFill>
                <a:srgbClr val="92D050"/>
              </a:solidFill>
            </a:endParaRP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>
                <a:solidFill>
                  <a:srgbClr val="92D050"/>
                </a:solidFill>
              </a:rPr>
              <a:t>Anonymity</a:t>
            </a: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endParaRPr lang="en-US" altLang="ko-KR" sz="2000">
              <a:solidFill>
                <a:srgbClr val="92D050"/>
              </a:solidFill>
            </a:endParaRP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>
                <a:solidFill>
                  <a:srgbClr val="92D050"/>
                </a:solidFill>
              </a:rPr>
              <a:t>TCB</a:t>
            </a:r>
            <a:endParaRPr lang="en-US" altLang="ko-KR" sz="2000" dirty="0">
              <a:solidFill>
                <a:srgbClr val="92D050"/>
              </a:solidFill>
            </a:endParaRP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endParaRPr lang="en-US" altLang="ko-KR" sz="2000" dirty="0">
              <a:solidFill>
                <a:srgbClr val="92D050"/>
              </a:solidFill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altLang="ko-KR" sz="2000" dirty="0">
              <a:solidFill>
                <a:srgbClr val="00B05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48064" y="2164904"/>
            <a:ext cx="3995936" cy="387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kern="0" dirty="0">
                <a:solidFill>
                  <a:srgbClr val="00B0F0"/>
                </a:solidFill>
              </a:rPr>
              <a:t>PKI</a:t>
            </a: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kern="0" dirty="0">
                <a:solidFill>
                  <a:srgbClr val="00B0F0"/>
                </a:solidFill>
              </a:rPr>
              <a:t>TLS</a:t>
            </a: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endParaRPr lang="en-US" altLang="ko-KR" sz="2000" kern="0" dirty="0">
              <a:solidFill>
                <a:srgbClr val="00B0F0"/>
              </a:solidFill>
            </a:endParaRP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kern="0" dirty="0" err="1">
                <a:solidFill>
                  <a:srgbClr val="00B0F0"/>
                </a:solidFill>
              </a:rPr>
              <a:t>BitCoin</a:t>
            </a:r>
            <a:r>
              <a:rPr lang="en-US" altLang="ko-KR" sz="2000" kern="0" dirty="0">
                <a:solidFill>
                  <a:srgbClr val="00B0F0"/>
                </a:solidFill>
              </a:rPr>
              <a:t>/</a:t>
            </a:r>
            <a:r>
              <a:rPr lang="en-US" altLang="ko-KR" sz="2000" kern="0" dirty="0" err="1">
                <a:solidFill>
                  <a:srgbClr val="00B0F0"/>
                </a:solidFill>
              </a:rPr>
              <a:t>BlockChain</a:t>
            </a:r>
            <a:endParaRPr lang="en-US" altLang="ko-KR" sz="2000" kern="0" dirty="0">
              <a:solidFill>
                <a:srgbClr val="00B0F0"/>
              </a:solidFill>
            </a:endParaRP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endParaRPr lang="en-US" altLang="ko-KR" sz="2000" kern="0" dirty="0">
              <a:solidFill>
                <a:srgbClr val="00B0F0"/>
              </a:solidFill>
            </a:endParaRP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kern="0" dirty="0">
                <a:solidFill>
                  <a:srgbClr val="00B0F0"/>
                </a:solidFill>
              </a:rPr>
              <a:t>Firewalls, intrusion detection, </a:t>
            </a:r>
            <a:r>
              <a:rPr lang="en-US" altLang="ko-KR" sz="2000" kern="0" dirty="0" err="1">
                <a:solidFill>
                  <a:srgbClr val="00B0F0"/>
                </a:solidFill>
              </a:rPr>
              <a:t>DDoS</a:t>
            </a:r>
            <a:r>
              <a:rPr lang="en-US" altLang="ko-KR" sz="2000" kern="0" dirty="0">
                <a:solidFill>
                  <a:srgbClr val="00B0F0"/>
                </a:solidFill>
              </a:rPr>
              <a:t>, DNS poisoning</a:t>
            </a: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endParaRPr lang="en-US" altLang="ko-KR" sz="2000" kern="0" dirty="0">
              <a:solidFill>
                <a:srgbClr val="00B0F0"/>
              </a:solidFill>
            </a:endParaRP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kern="0">
                <a:solidFill>
                  <a:srgbClr val="00B0F0"/>
                </a:solidFill>
              </a:rPr>
              <a:t>Web Security, OAuth</a:t>
            </a:r>
            <a:endParaRPr lang="en-US" altLang="ko-KR" sz="2000" kern="0" dirty="0">
              <a:solidFill>
                <a:srgbClr val="00B0F0"/>
              </a:solidFill>
            </a:endParaRP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endParaRPr lang="en-US" altLang="ko-KR" sz="2000" kern="0" dirty="0">
              <a:solidFill>
                <a:srgbClr val="00B0F0"/>
              </a:solidFill>
            </a:endParaRP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kern="0">
                <a:solidFill>
                  <a:srgbClr val="00B0F0"/>
                </a:solidFill>
              </a:rPr>
              <a:t>Tor</a:t>
            </a: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endParaRPr lang="en-US" altLang="ko-KR" sz="2000" kern="0">
              <a:solidFill>
                <a:srgbClr val="00B0F0"/>
              </a:solidFill>
            </a:endParaRPr>
          </a:p>
          <a:p>
            <a:pPr marL="457200" indent="-457200" latinLnBrk="0"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kern="0">
                <a:solidFill>
                  <a:srgbClr val="00B0F0"/>
                </a:solidFill>
              </a:rPr>
              <a:t>Intel SGX and remote attetation</a:t>
            </a:r>
            <a:endParaRPr lang="en-US" altLang="ko-KR" sz="2000" kern="0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652221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foundation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66368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application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>
            <a:off x="3895099" y="2334700"/>
            <a:ext cx="1296144" cy="501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flipV="1">
            <a:off x="3067007" y="3320964"/>
            <a:ext cx="2124236" cy="1591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V="1">
            <a:off x="2742971" y="3905490"/>
            <a:ext cx="2448272" cy="2036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2411760" y="5340695"/>
            <a:ext cx="2779483" cy="1045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2526947" y="4740226"/>
            <a:ext cx="2664296" cy="889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4D9584D-7802-4D5A-927E-AA70441E8194}"/>
              </a:ext>
            </a:extLst>
          </p:cNvPr>
          <p:cNvCxnSpPr>
            <a:cxnSpLocks/>
          </p:cNvCxnSpPr>
          <p:nvPr/>
        </p:nvCxnSpPr>
        <p:spPr bwMode="auto">
          <a:xfrm>
            <a:off x="1763688" y="5956719"/>
            <a:ext cx="3384376" cy="491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079320-3071-4294-AA56-1740AD6E29C2}"/>
              </a:ext>
            </a:extLst>
          </p:cNvPr>
          <p:cNvCxnSpPr/>
          <p:nvPr/>
        </p:nvCxnSpPr>
        <p:spPr bwMode="auto">
          <a:xfrm>
            <a:off x="395536" y="5661248"/>
            <a:ext cx="83529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679450"/>
          </a:xfrm>
        </p:spPr>
        <p:txBody>
          <a:bodyPr/>
          <a:lstStyle/>
          <a:p>
            <a:pPr eaLnBrk="1" hangingPunct="1"/>
            <a:r>
              <a:rPr lang="en-US" altLang="ko-KR" sz="3600"/>
              <a:t>administrivia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857250"/>
            <a:ext cx="8678863" cy="45005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000"/>
              <a:t>check etl every morning!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000"/>
              <a:t>Classroom: 302-208</a:t>
            </a:r>
            <a:endParaRPr lang="en-US" altLang="ko-KR" sz="2000" dirty="0"/>
          </a:p>
          <a:p>
            <a:pPr eaLnBrk="1" hangingPunct="1">
              <a:lnSpc>
                <a:spcPct val="150000"/>
              </a:lnSpc>
            </a:pPr>
            <a:r>
              <a:rPr lang="en-US" altLang="ko-KR" sz="2000" dirty="0"/>
              <a:t>Time: Tue. and Thu</a:t>
            </a:r>
            <a:r>
              <a:rPr lang="en-US" altLang="ko-KR" sz="2000"/>
              <a:t>., 2pm – 3:15pm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600"/>
              <a:t>offline classes (by default)</a:t>
            </a:r>
            <a:endParaRPr lang="en-US" altLang="ko-KR" sz="1600" dirty="0"/>
          </a:p>
          <a:p>
            <a:pPr eaLnBrk="1" hangingPunct="1">
              <a:lnSpc>
                <a:spcPct val="150000"/>
              </a:lnSpc>
            </a:pPr>
            <a:r>
              <a:rPr lang="en-US" altLang="ko-KR" sz="2000"/>
              <a:t>TA: Hyunsoo Kim</a:t>
            </a:r>
            <a:endParaRPr lang="en-US" altLang="ko-KR" sz="2000" dirty="0"/>
          </a:p>
          <a:p>
            <a:pPr lvl="1" eaLnBrk="1" hangingPunct="1">
              <a:lnSpc>
                <a:spcPct val="150000"/>
              </a:lnSpc>
            </a:pPr>
            <a:r>
              <a:rPr lang="en-US" altLang="ko-KR" sz="1800"/>
              <a:t>hskim@</a:t>
            </a:r>
            <a:r>
              <a:rPr lang="en-US" altLang="ko-KR" sz="1800" dirty="0"/>
              <a:t>mmlab.snu.ac</a:t>
            </a:r>
            <a:r>
              <a:rPr lang="en-US" altLang="ko-KR" sz="1800"/>
              <a:t>.kr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800"/>
              <a:t>office: 301-554-1</a:t>
            </a:r>
            <a:endParaRPr lang="en-US" altLang="ko-KR" dirty="0"/>
          </a:p>
          <a:p>
            <a:pPr eaLnBrk="1" hangingPunct="1">
              <a:lnSpc>
                <a:spcPct val="150000"/>
              </a:lnSpc>
            </a:pPr>
            <a:r>
              <a:rPr lang="en-US" altLang="ko-KR" sz="2000" dirty="0"/>
              <a:t>Slides and announcements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800" dirty="0" err="1"/>
              <a:t>etl</a:t>
            </a:r>
            <a:endParaRPr lang="en-US" altLang="ko-KR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96938"/>
          </a:xfrm>
        </p:spPr>
        <p:txBody>
          <a:bodyPr/>
          <a:lstStyle/>
          <a:p>
            <a:pPr eaLnBrk="1" hangingPunct="1"/>
            <a:r>
              <a:rPr lang="en-US" altLang="ko-KR" dirty="0"/>
              <a:t>evaluation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443664" cy="5360640"/>
          </a:xfrm>
        </p:spPr>
        <p:txBody>
          <a:bodyPr/>
          <a:lstStyle/>
          <a:p>
            <a:pPr eaLnBrk="1" hangingPunct="1"/>
            <a:r>
              <a:rPr lang="en-US" altLang="ko-KR"/>
              <a:t>35%: </a:t>
            </a:r>
            <a:r>
              <a:rPr lang="en-US" altLang="ko-KR" dirty="0"/>
              <a:t>mid-term exam </a:t>
            </a:r>
          </a:p>
          <a:p>
            <a:pPr eaLnBrk="1" hangingPunct="1"/>
            <a:r>
              <a:rPr lang="en-US" altLang="ko-KR"/>
              <a:t>35%: </a:t>
            </a:r>
            <a:r>
              <a:rPr lang="en-US" altLang="ko-KR" dirty="0"/>
              <a:t>final exam</a:t>
            </a:r>
          </a:p>
          <a:p>
            <a:pPr eaLnBrk="1" hangingPunct="1"/>
            <a:r>
              <a:rPr lang="en-US" altLang="ko-KR"/>
              <a:t>10%: homework assignments</a:t>
            </a:r>
            <a:endParaRPr lang="en-US" altLang="ko-KR" dirty="0"/>
          </a:p>
          <a:p>
            <a:pPr lvl="1" eaLnBrk="1" hangingPunct="1"/>
            <a:r>
              <a:rPr lang="en-US" altLang="ko-KR"/>
              <a:t>encryption and decryption</a:t>
            </a:r>
          </a:p>
          <a:p>
            <a:pPr lvl="1" eaLnBrk="1" hangingPunct="1"/>
            <a:r>
              <a:rPr lang="en-US" altLang="ko-KR"/>
              <a:t>signature generation and verification</a:t>
            </a:r>
            <a:endParaRPr lang="en-US" altLang="ko-KR" dirty="0"/>
          </a:p>
          <a:p>
            <a:pPr eaLnBrk="1" hangingPunct="1"/>
            <a:r>
              <a:rPr lang="en-US" altLang="ko-KR" dirty="0"/>
              <a:t>20</a:t>
            </a:r>
            <a:r>
              <a:rPr lang="en-US" altLang="ko-KR"/>
              <a:t>%: attendance</a:t>
            </a:r>
          </a:p>
          <a:p>
            <a:pPr lvl="1" eaLnBrk="1" hangingPunct="1"/>
            <a:r>
              <a:rPr lang="en-US" altLang="ko-KR"/>
              <a:t>lateness will be counted as half of absence</a:t>
            </a:r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96938"/>
          </a:xfrm>
        </p:spPr>
        <p:txBody>
          <a:bodyPr/>
          <a:lstStyle/>
          <a:p>
            <a:pPr eaLnBrk="1" hangingPunct="1"/>
            <a:r>
              <a:rPr lang="en-US" altLang="ko-KR"/>
              <a:t>No cheating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ko-KR" i="1" dirty="0">
                <a:solidFill>
                  <a:srgbClr val="3333FF"/>
                </a:solidFill>
              </a:rPr>
              <a:t>Zero Tolerance Cheating Policy</a:t>
            </a:r>
            <a:r>
              <a:rPr lang="en-US" altLang="ko-KR" dirty="0"/>
              <a:t> </a:t>
            </a:r>
          </a:p>
          <a:p>
            <a:pPr eaLnBrk="1" hangingPunct="1"/>
            <a:r>
              <a:rPr lang="en-US" altLang="ko-KR" dirty="0"/>
              <a:t>Cheating in this class is defined as knowingly or unknowingly participating in the submission of unoriginal work for </a:t>
            </a:r>
            <a:r>
              <a:rPr lang="en-US" altLang="ko-KR"/>
              <a:t>any homework/test</a:t>
            </a:r>
            <a:endParaRPr lang="en-US" altLang="ko-KR" dirty="0"/>
          </a:p>
          <a:p>
            <a:pPr eaLnBrk="1" hangingPunct="1"/>
            <a:r>
              <a:rPr lang="en-US" altLang="ko-KR"/>
              <a:t>If </a:t>
            </a:r>
            <a:r>
              <a:rPr lang="en-US" altLang="ko-KR" dirty="0"/>
              <a:t>I find out that a student has cheated</a:t>
            </a:r>
          </a:p>
          <a:p>
            <a:pPr lvl="1" eaLnBrk="1" hangingPunct="1"/>
            <a:r>
              <a:rPr lang="en-US" altLang="ko-KR" dirty="0"/>
              <a:t>Assign a fail grade to the student</a:t>
            </a:r>
          </a:p>
          <a:p>
            <a:pPr lvl="1" eaLnBrk="1" hangingPunct="1"/>
            <a:r>
              <a:rPr lang="en-US" altLang="ko-KR" dirty="0"/>
              <a:t>Dismiss the student for the remainder of the class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Manners in classes</a:t>
            </a:r>
            <a:endParaRPr lang="ko-KR" altLang="en-US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395288" y="1628775"/>
            <a:ext cx="8367712" cy="4467225"/>
          </a:xfrm>
        </p:spPr>
        <p:txBody>
          <a:bodyPr/>
          <a:lstStyle/>
          <a:p>
            <a:r>
              <a:rPr lang="en-US" altLang="ko-KR" sz="2800"/>
              <a:t>be on time</a:t>
            </a:r>
          </a:p>
          <a:p>
            <a:pPr lvl="1"/>
            <a:r>
              <a:rPr lang="en-US" altLang="ko-KR" sz="2400"/>
              <a:t>attendance check  </a:t>
            </a:r>
          </a:p>
          <a:p>
            <a:r>
              <a:rPr lang="en-US" altLang="ko-KR" sz="2800"/>
              <a:t>smartphone?</a:t>
            </a:r>
          </a:p>
          <a:p>
            <a:r>
              <a:rPr lang="en-US" altLang="ko-KR" sz="2800"/>
              <a:t>Eating</a:t>
            </a:r>
            <a:r>
              <a:rPr lang="en-US" altLang="ko-KR" sz="2800" dirty="0"/>
              <a:t>/drinking is OK </a:t>
            </a:r>
          </a:p>
          <a:p>
            <a:pPr lvl="1"/>
            <a:r>
              <a:rPr lang="en-US" altLang="ko-KR" sz="2400"/>
              <a:t>not smelly</a:t>
            </a:r>
            <a:endParaRPr lang="en-US" altLang="ko-KR" sz="2800" dirty="0"/>
          </a:p>
          <a:p>
            <a:r>
              <a:rPr lang="en-US" altLang="ko-KR" sz="2800"/>
              <a:t>Going </a:t>
            </a:r>
            <a:r>
              <a:rPr lang="en-US" altLang="ko-KR" sz="2800" dirty="0"/>
              <a:t>to restroom </a:t>
            </a:r>
            <a:r>
              <a:rPr lang="en-US" altLang="ko-KR" sz="2800"/>
              <a:t>is OK</a:t>
            </a:r>
          </a:p>
          <a:p>
            <a:r>
              <a:rPr lang="en-US" altLang="ko-KR" sz="2800"/>
              <a:t>asking questions is encouraged</a:t>
            </a:r>
          </a:p>
          <a:p>
            <a:pPr lvl="1"/>
            <a:r>
              <a:rPr lang="en-US" altLang="ko-KR" sz="2400"/>
              <a:t>anytime</a:t>
            </a:r>
            <a:endParaRPr lang="en-US" altLang="ko-KR" sz="24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807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Ultimate Goals </a:t>
            </a:r>
            <a:r>
              <a:rPr lang="en-US" altLang="ko-KR"/>
              <a:t>of Teaching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61121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/>
              <a:t>Don't just teach your students to read </a:t>
            </a:r>
            <a:br>
              <a:rPr lang="en-US" altLang="ko-KR" sz="2800" dirty="0"/>
            </a:br>
            <a:r>
              <a:rPr lang="en-US" altLang="ko-KR" sz="2800" dirty="0"/>
              <a:t>• Teach them to question what they read and study </a:t>
            </a:r>
            <a:br>
              <a:rPr lang="en-US" altLang="ko-KR" sz="2800" dirty="0"/>
            </a:br>
            <a:r>
              <a:rPr lang="en-US" altLang="ko-KR" sz="2800" dirty="0"/>
              <a:t>• Teach them to doubt</a:t>
            </a:r>
            <a:br>
              <a:rPr lang="en-US" altLang="ko-KR" sz="2800" dirty="0"/>
            </a:br>
            <a:r>
              <a:rPr lang="en-US" altLang="ko-KR" sz="2800" dirty="0"/>
              <a:t>• Teach them to think</a:t>
            </a:r>
            <a:br>
              <a:rPr lang="en-US" altLang="ko-KR" sz="2800" dirty="0"/>
            </a:br>
            <a:r>
              <a:rPr lang="en-US" altLang="ko-KR" sz="2800" dirty="0"/>
              <a:t>• Teach them to make mistakes and learn from them</a:t>
            </a:r>
            <a:br>
              <a:rPr lang="en-US" altLang="ko-KR" sz="2800" dirty="0"/>
            </a:br>
            <a:r>
              <a:rPr lang="en-US" altLang="ko-KR" sz="2800"/>
              <a:t>• ...</a:t>
            </a:r>
            <a:br>
              <a:rPr lang="en-US" altLang="ko-KR" sz="2800" dirty="0"/>
            </a:br>
            <a:r>
              <a:rPr lang="en-US" altLang="ko-KR" sz="2800" dirty="0"/>
              <a:t>						Richard Feynman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471649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3300"/>
          </a:solidFill>
          <a:prstDash val="dash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3300"/>
          </a:solidFill>
          <a:prstDash val="dash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11390</TotalTime>
  <Words>402</Words>
  <Application>Microsoft Office PowerPoint</Application>
  <PresentationFormat>화면 슬라이드 쇼(4:3)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굴림</vt:lpstr>
      <vt:lpstr>Arial</vt:lpstr>
      <vt:lpstr>Times New Roman</vt:lpstr>
      <vt:lpstr>기본 디자인</vt:lpstr>
      <vt:lpstr>Internet Security </vt:lpstr>
      <vt:lpstr>Goals and Materials</vt:lpstr>
      <vt:lpstr>This course is not about</vt:lpstr>
      <vt:lpstr>outline </vt:lpstr>
      <vt:lpstr>administrivia</vt:lpstr>
      <vt:lpstr>evaluation</vt:lpstr>
      <vt:lpstr>No cheating </vt:lpstr>
      <vt:lpstr>Manners in classes</vt:lpstr>
      <vt:lpstr>Ultimate Goals of Teaching</vt:lpstr>
      <vt:lpstr>카톡 단톡방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</dc:title>
  <dc:creator>tk</dc:creator>
  <cp:lastModifiedBy>Ted TaeKyoung Kwon</cp:lastModifiedBy>
  <cp:revision>693</cp:revision>
  <dcterms:created xsi:type="dcterms:W3CDTF">2001-02-20T11:35:41Z</dcterms:created>
  <dcterms:modified xsi:type="dcterms:W3CDTF">2022-08-28T02:43:36Z</dcterms:modified>
</cp:coreProperties>
</file>