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300" r:id="rId36"/>
    <p:sldId id="291" r:id="rId37"/>
    <p:sldId id="292" r:id="rId38"/>
    <p:sldId id="293" r:id="rId39"/>
    <p:sldId id="294" r:id="rId40"/>
    <p:sldId id="295" r:id="rId41"/>
    <p:sldId id="297" r:id="rId42"/>
    <p:sldId id="298" r:id="rId43"/>
    <p:sldId id="29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B3CC3E-21CE-4165-A9B8-8C3487BCF99A}"/>
              </a:ext>
            </a:extLst>
          </p:cNvPr>
          <p:cNvSpPr>
            <a:spLocks noGrp="1"/>
          </p:cNvSpPr>
          <p:nvPr>
            <p:ph type="ctrTitle"/>
          </p:nvPr>
        </p:nvSpPr>
        <p:spPr>
          <a:xfrm>
            <a:off x="-1373186" y="273424"/>
            <a:ext cx="8915399" cy="2262781"/>
          </a:xfrm>
        </p:spPr>
        <p:txBody>
          <a:bodyPr/>
          <a:lstStyle/>
          <a:p>
            <a:pPr algn="ctr"/>
            <a:r>
              <a:rPr lang="tr-TR" dirty="0">
                <a:latin typeface="Franklin Gothic Medium Cond" panose="020B0606030402020204" pitchFamily="34" charset="0"/>
              </a:rPr>
              <a:t>Araştırma Ödevleri</a:t>
            </a:r>
          </a:p>
        </p:txBody>
      </p:sp>
      <p:sp>
        <p:nvSpPr>
          <p:cNvPr id="3" name="Alt Başlık 2">
            <a:extLst>
              <a:ext uri="{FF2B5EF4-FFF2-40B4-BE49-F238E27FC236}">
                <a16:creationId xmlns:a16="http://schemas.microsoft.com/office/drawing/2014/main" id="{8348D664-4A9D-4BFC-C8AA-11190A900BEE}"/>
              </a:ext>
            </a:extLst>
          </p:cNvPr>
          <p:cNvSpPr>
            <a:spLocks noGrp="1"/>
          </p:cNvSpPr>
          <p:nvPr>
            <p:ph type="subTitle" idx="1"/>
          </p:nvPr>
        </p:nvSpPr>
        <p:spPr>
          <a:xfrm>
            <a:off x="-656009" y="2742394"/>
            <a:ext cx="8915399" cy="1126283"/>
          </a:xfrm>
        </p:spPr>
        <p:txBody>
          <a:bodyPr/>
          <a:lstStyle/>
          <a:p>
            <a:pPr algn="ctr"/>
            <a:r>
              <a:rPr lang="tr-TR" dirty="0" err="1"/>
              <a:t>Btk</a:t>
            </a:r>
            <a:r>
              <a:rPr lang="tr-TR" dirty="0"/>
              <a:t>- Akademi </a:t>
            </a:r>
            <a:r>
              <a:rPr lang="tr-TR" dirty="0" err="1"/>
              <a:t>Frontend</a:t>
            </a:r>
            <a:r>
              <a:rPr lang="tr-TR" dirty="0"/>
              <a:t> Eğitimi</a:t>
            </a:r>
          </a:p>
        </p:txBody>
      </p:sp>
    </p:spTree>
    <p:extLst>
      <p:ext uri="{BB962C8B-B14F-4D97-AF65-F5344CB8AC3E}">
        <p14:creationId xmlns:p14="http://schemas.microsoft.com/office/powerpoint/2010/main" val="1102105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BFE5387F-31B4-CFEB-F7D3-8BA12DC33E3E}"/>
              </a:ext>
            </a:extLst>
          </p:cNvPr>
          <p:cNvSpPr txBox="1"/>
          <p:nvPr/>
        </p:nvSpPr>
        <p:spPr>
          <a:xfrm>
            <a:off x="1631576" y="1939968"/>
            <a:ext cx="6096000" cy="584775"/>
          </a:xfrm>
          <a:prstGeom prst="rect">
            <a:avLst/>
          </a:prstGeom>
          <a:noFill/>
        </p:spPr>
        <p:txBody>
          <a:bodyPr wrap="square">
            <a:spAutoFit/>
          </a:bodyPr>
          <a:lstStyle/>
          <a:p>
            <a:r>
              <a:rPr lang="tr-TR" sz="3200" dirty="0" err="1">
                <a:latin typeface="Stencil" panose="040409050D0802020404" pitchFamily="82" charset="0"/>
              </a:rPr>
              <a:t>SonarQube</a:t>
            </a:r>
            <a:r>
              <a:rPr lang="tr-TR" sz="3200" dirty="0">
                <a:latin typeface="Stencil" panose="040409050D0802020404" pitchFamily="82" charset="0"/>
              </a:rPr>
              <a:t> nedir ? </a:t>
            </a:r>
          </a:p>
        </p:txBody>
      </p:sp>
      <p:sp>
        <p:nvSpPr>
          <p:cNvPr id="5" name="Metin kutusu 4">
            <a:extLst>
              <a:ext uri="{FF2B5EF4-FFF2-40B4-BE49-F238E27FC236}">
                <a16:creationId xmlns:a16="http://schemas.microsoft.com/office/drawing/2014/main" id="{81038F7A-3469-3CC2-D065-B8F7B4B658CF}"/>
              </a:ext>
            </a:extLst>
          </p:cNvPr>
          <p:cNvSpPr txBox="1"/>
          <p:nvPr/>
        </p:nvSpPr>
        <p:spPr>
          <a:xfrm>
            <a:off x="1631576" y="3573358"/>
            <a:ext cx="7727577" cy="2246769"/>
          </a:xfrm>
          <a:prstGeom prst="rect">
            <a:avLst/>
          </a:prstGeom>
          <a:noFill/>
        </p:spPr>
        <p:txBody>
          <a:bodyPr wrap="square">
            <a:spAutoFit/>
          </a:bodyPr>
          <a:lstStyle/>
          <a:p>
            <a:r>
              <a:rPr lang="tr-TR" sz="2800" b="0" i="0" dirty="0" err="1">
                <a:solidFill>
                  <a:srgbClr val="4D5156"/>
                </a:solidFill>
                <a:effectLst/>
                <a:latin typeface="Arial Narrow" panose="020B0606020202030204" pitchFamily="34" charset="0"/>
              </a:rPr>
              <a:t>SonarQube</a:t>
            </a:r>
            <a:r>
              <a:rPr lang="tr-TR" sz="2800" b="0" i="0" dirty="0">
                <a:solidFill>
                  <a:srgbClr val="4D5156"/>
                </a:solidFill>
                <a:effectLst/>
                <a:latin typeface="Arial Narrow" panose="020B0606020202030204" pitchFamily="34" charset="0"/>
              </a:rPr>
              <a:t>, 29 programlama dilindeki hataları ve kod kokularını tespit etmek amacıyla kodun statik analiziyle otomatik incelemeler gerçekleştirmek amacıyla kod kalitesinin sürekli denetimi için </a:t>
            </a:r>
            <a:r>
              <a:rPr lang="tr-TR" sz="2800" b="0" i="0" dirty="0" err="1">
                <a:solidFill>
                  <a:srgbClr val="4D5156"/>
                </a:solidFill>
                <a:effectLst/>
                <a:latin typeface="Arial Narrow" panose="020B0606020202030204" pitchFamily="34" charset="0"/>
              </a:rPr>
              <a:t>SonarSource</a:t>
            </a:r>
            <a:r>
              <a:rPr lang="tr-TR" sz="2800" b="0" i="0" dirty="0">
                <a:solidFill>
                  <a:srgbClr val="4D5156"/>
                </a:solidFill>
                <a:effectLst/>
                <a:latin typeface="Arial Narrow" panose="020B0606020202030204" pitchFamily="34" charset="0"/>
              </a:rPr>
              <a:t> tarafından geliştirilen açık kaynaklı bir platformdur.</a:t>
            </a:r>
            <a:endParaRPr lang="tr-TR" sz="2800" dirty="0">
              <a:latin typeface="Arial Narrow" panose="020B0606020202030204" pitchFamily="34" charset="0"/>
            </a:endParaRPr>
          </a:p>
        </p:txBody>
      </p:sp>
    </p:spTree>
    <p:extLst>
      <p:ext uri="{BB962C8B-B14F-4D97-AF65-F5344CB8AC3E}">
        <p14:creationId xmlns:p14="http://schemas.microsoft.com/office/powerpoint/2010/main" val="3042577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29EB2517-3E1B-F44D-E5ED-4BF1A9E2BE38}"/>
              </a:ext>
            </a:extLst>
          </p:cNvPr>
          <p:cNvSpPr txBox="1"/>
          <p:nvPr/>
        </p:nvSpPr>
        <p:spPr>
          <a:xfrm>
            <a:off x="1806387" y="2959277"/>
            <a:ext cx="8435790" cy="2246769"/>
          </a:xfrm>
          <a:prstGeom prst="rect">
            <a:avLst/>
          </a:prstGeom>
          <a:noFill/>
        </p:spPr>
        <p:txBody>
          <a:bodyPr wrap="square">
            <a:spAutoFit/>
          </a:bodyPr>
          <a:lstStyle/>
          <a:p>
            <a:r>
              <a:rPr lang="tr-TR" sz="2800" b="0" i="0" dirty="0" err="1">
                <a:solidFill>
                  <a:srgbClr val="4D5156"/>
                </a:solidFill>
                <a:effectLst/>
                <a:latin typeface="Arial Narrow" panose="020B0606020202030204" pitchFamily="34" charset="0"/>
              </a:rPr>
              <a:t>Docker</a:t>
            </a:r>
            <a:r>
              <a:rPr lang="tr-TR" sz="2800" b="0" i="0" dirty="0">
                <a:solidFill>
                  <a:srgbClr val="4D5156"/>
                </a:solidFill>
                <a:effectLst/>
                <a:latin typeface="Arial Narrow" panose="020B0606020202030204" pitchFamily="34" charset="0"/>
              </a:rPr>
              <a:t>, bir </a:t>
            </a:r>
            <a:r>
              <a:rPr lang="tr-TR" sz="2800" b="0" i="0" dirty="0" err="1">
                <a:solidFill>
                  <a:srgbClr val="4D5156"/>
                </a:solidFill>
                <a:effectLst/>
                <a:latin typeface="Arial Narrow" panose="020B0606020202030204" pitchFamily="34" charset="0"/>
              </a:rPr>
              <a:t>konteynerleştirme</a:t>
            </a:r>
            <a:r>
              <a:rPr lang="tr-TR" sz="2800" b="0" i="0" dirty="0">
                <a:solidFill>
                  <a:srgbClr val="4D5156"/>
                </a:solidFill>
                <a:effectLst/>
                <a:latin typeface="Arial Narrow" panose="020B0606020202030204" pitchFamily="34" charset="0"/>
              </a:rPr>
              <a:t> teknolojisi olarak adlandırılır. Konteynerler, uygulamaları ve onların bağımlılıklarını bağımsız ve izole bir ortamda çalıştırmak için kullanılır. Bir </a:t>
            </a:r>
            <a:r>
              <a:rPr lang="tr-TR" sz="2800" b="0" i="0" dirty="0" err="1">
                <a:solidFill>
                  <a:srgbClr val="4D5156"/>
                </a:solidFill>
                <a:effectLst/>
                <a:latin typeface="Arial Narrow" panose="020B0606020202030204" pitchFamily="34" charset="0"/>
              </a:rPr>
              <a:t>Docker</a:t>
            </a:r>
            <a:r>
              <a:rPr lang="tr-TR" sz="2800" b="0" i="0" dirty="0">
                <a:solidFill>
                  <a:srgbClr val="4D5156"/>
                </a:solidFill>
                <a:effectLst/>
                <a:latin typeface="Arial Narrow" panose="020B0606020202030204" pitchFamily="34" charset="0"/>
              </a:rPr>
              <a:t> konteyneri, tüm uygulama kodunu, kütüphaneleri ve konfigürasyon dosyalarını içerir.</a:t>
            </a:r>
            <a:endParaRPr lang="tr-TR" sz="2800" dirty="0">
              <a:latin typeface="Arial Narrow" panose="020B0606020202030204" pitchFamily="34" charset="0"/>
            </a:endParaRPr>
          </a:p>
        </p:txBody>
      </p:sp>
      <p:sp>
        <p:nvSpPr>
          <p:cNvPr id="5" name="Metin kutusu 4">
            <a:extLst>
              <a:ext uri="{FF2B5EF4-FFF2-40B4-BE49-F238E27FC236}">
                <a16:creationId xmlns:a16="http://schemas.microsoft.com/office/drawing/2014/main" id="{ED60EC23-3E0A-A039-DDC8-C3531E797A67}"/>
              </a:ext>
            </a:extLst>
          </p:cNvPr>
          <p:cNvSpPr txBox="1"/>
          <p:nvPr/>
        </p:nvSpPr>
        <p:spPr>
          <a:xfrm>
            <a:off x="1878105" y="1715850"/>
            <a:ext cx="6096000" cy="584775"/>
          </a:xfrm>
          <a:prstGeom prst="rect">
            <a:avLst/>
          </a:prstGeom>
          <a:noFill/>
        </p:spPr>
        <p:txBody>
          <a:bodyPr wrap="square">
            <a:spAutoFit/>
          </a:bodyPr>
          <a:lstStyle/>
          <a:p>
            <a:r>
              <a:rPr lang="tr-TR" sz="3200" dirty="0" err="1">
                <a:latin typeface="Stencil" panose="040409050D0802020404" pitchFamily="82" charset="0"/>
              </a:rPr>
              <a:t>Docker</a:t>
            </a:r>
            <a:r>
              <a:rPr lang="tr-TR" sz="3200" dirty="0">
                <a:latin typeface="Stencil" panose="040409050D0802020404" pitchFamily="82" charset="0"/>
              </a:rPr>
              <a:t> nedir ?</a:t>
            </a:r>
          </a:p>
        </p:txBody>
      </p:sp>
    </p:spTree>
    <p:extLst>
      <p:ext uri="{BB962C8B-B14F-4D97-AF65-F5344CB8AC3E}">
        <p14:creationId xmlns:p14="http://schemas.microsoft.com/office/powerpoint/2010/main" val="2425983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D9816933-1DC4-4EC0-A63F-E6571FE918B8}"/>
              </a:ext>
            </a:extLst>
          </p:cNvPr>
          <p:cNvSpPr txBox="1"/>
          <p:nvPr/>
        </p:nvSpPr>
        <p:spPr>
          <a:xfrm>
            <a:off x="1864659" y="1931004"/>
            <a:ext cx="6096000" cy="584775"/>
          </a:xfrm>
          <a:prstGeom prst="rect">
            <a:avLst/>
          </a:prstGeom>
          <a:noFill/>
        </p:spPr>
        <p:txBody>
          <a:bodyPr wrap="square">
            <a:spAutoFit/>
          </a:bodyPr>
          <a:lstStyle/>
          <a:p>
            <a:r>
              <a:rPr lang="tr-TR" sz="3200" dirty="0" err="1">
                <a:latin typeface="Stencil" panose="040409050D0802020404" pitchFamily="82" charset="0"/>
              </a:rPr>
              <a:t>Dockerize</a:t>
            </a:r>
            <a:endParaRPr lang="tr-TR" sz="3200" dirty="0">
              <a:latin typeface="Stencil" panose="040409050D0802020404" pitchFamily="82" charset="0"/>
            </a:endParaRPr>
          </a:p>
        </p:txBody>
      </p:sp>
      <p:sp>
        <p:nvSpPr>
          <p:cNvPr id="5" name="Metin kutusu 4">
            <a:extLst>
              <a:ext uri="{FF2B5EF4-FFF2-40B4-BE49-F238E27FC236}">
                <a16:creationId xmlns:a16="http://schemas.microsoft.com/office/drawing/2014/main" id="{2E8CD96B-71CB-CF8C-9C12-70E717FB75F0}"/>
              </a:ext>
            </a:extLst>
          </p:cNvPr>
          <p:cNvSpPr txBox="1"/>
          <p:nvPr/>
        </p:nvSpPr>
        <p:spPr>
          <a:xfrm>
            <a:off x="1963272" y="2966883"/>
            <a:ext cx="6624916" cy="1077218"/>
          </a:xfrm>
          <a:prstGeom prst="rect">
            <a:avLst/>
          </a:prstGeom>
          <a:noFill/>
        </p:spPr>
        <p:txBody>
          <a:bodyPr wrap="square">
            <a:spAutoFit/>
          </a:bodyPr>
          <a:lstStyle/>
          <a:p>
            <a:r>
              <a:rPr lang="tr-TR" sz="3200" b="0" i="0" dirty="0">
                <a:solidFill>
                  <a:srgbClr val="040C28"/>
                </a:solidFill>
                <a:effectLst/>
                <a:latin typeface="Arial Narrow" panose="020B0606020202030204" pitchFamily="34" charset="0"/>
              </a:rPr>
              <a:t>Projemizin </a:t>
            </a:r>
            <a:r>
              <a:rPr lang="tr-TR" sz="3200" b="0" i="0" dirty="0" err="1">
                <a:solidFill>
                  <a:srgbClr val="040C28"/>
                </a:solidFill>
                <a:effectLst/>
                <a:latin typeface="Arial Narrow" panose="020B0606020202030204" pitchFamily="34" charset="0"/>
              </a:rPr>
              <a:t>docker</a:t>
            </a:r>
            <a:r>
              <a:rPr lang="tr-TR" sz="3200" b="0" i="0" dirty="0">
                <a:solidFill>
                  <a:srgbClr val="040C28"/>
                </a:solidFill>
                <a:effectLst/>
                <a:latin typeface="Arial Narrow" panose="020B0606020202030204" pitchFamily="34" charset="0"/>
              </a:rPr>
              <a:t> üzerinden çalıştırılması aşamasına </a:t>
            </a:r>
            <a:r>
              <a:rPr lang="tr-TR" sz="3200" b="0" i="0" dirty="0" err="1">
                <a:solidFill>
                  <a:srgbClr val="040C28"/>
                </a:solidFill>
                <a:effectLst/>
                <a:latin typeface="Arial Narrow" panose="020B0606020202030204" pitchFamily="34" charset="0"/>
              </a:rPr>
              <a:t>dockerize</a:t>
            </a:r>
            <a:r>
              <a:rPr lang="tr-TR" sz="3200" b="0" i="0" dirty="0">
                <a:solidFill>
                  <a:srgbClr val="040C28"/>
                </a:solidFill>
                <a:effectLst/>
                <a:latin typeface="Arial Narrow" panose="020B0606020202030204" pitchFamily="34" charset="0"/>
              </a:rPr>
              <a:t> işlemi denir</a:t>
            </a:r>
            <a:r>
              <a:rPr lang="tr-TR" sz="3200" b="0" i="0" dirty="0">
                <a:solidFill>
                  <a:srgbClr val="202124"/>
                </a:solidFill>
                <a:effectLst/>
                <a:latin typeface="Arial Narrow" panose="020B0606020202030204" pitchFamily="34" charset="0"/>
              </a:rPr>
              <a:t>. </a:t>
            </a:r>
            <a:endParaRPr lang="tr-TR" sz="3200" dirty="0">
              <a:latin typeface="Arial Narrow" panose="020B0606020202030204" pitchFamily="34" charset="0"/>
            </a:endParaRPr>
          </a:p>
        </p:txBody>
      </p:sp>
    </p:spTree>
    <p:extLst>
      <p:ext uri="{BB962C8B-B14F-4D97-AF65-F5344CB8AC3E}">
        <p14:creationId xmlns:p14="http://schemas.microsoft.com/office/powerpoint/2010/main" val="736828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CC689273-EBAE-399F-B124-8D4FC7B8E2A1}"/>
              </a:ext>
            </a:extLst>
          </p:cNvPr>
          <p:cNvSpPr txBox="1"/>
          <p:nvPr/>
        </p:nvSpPr>
        <p:spPr>
          <a:xfrm>
            <a:off x="2061882" y="1630705"/>
            <a:ext cx="1380565" cy="584775"/>
          </a:xfrm>
          <a:prstGeom prst="rect">
            <a:avLst/>
          </a:prstGeom>
          <a:noFill/>
        </p:spPr>
        <p:txBody>
          <a:bodyPr wrap="square">
            <a:spAutoFit/>
          </a:bodyPr>
          <a:lstStyle/>
          <a:p>
            <a:r>
              <a:rPr lang="tr-TR" sz="3200" dirty="0">
                <a:latin typeface="Stencil" panose="040409050D0802020404" pitchFamily="82" charset="0"/>
              </a:rPr>
              <a:t>JAR</a:t>
            </a:r>
          </a:p>
        </p:txBody>
      </p:sp>
      <p:sp>
        <p:nvSpPr>
          <p:cNvPr id="4" name="Metin kutusu 3">
            <a:extLst>
              <a:ext uri="{FF2B5EF4-FFF2-40B4-BE49-F238E27FC236}">
                <a16:creationId xmlns:a16="http://schemas.microsoft.com/office/drawing/2014/main" id="{7FE6E9BE-0B51-1060-1989-CFD8EFD6AB9E}"/>
              </a:ext>
            </a:extLst>
          </p:cNvPr>
          <p:cNvSpPr txBox="1"/>
          <p:nvPr/>
        </p:nvSpPr>
        <p:spPr>
          <a:xfrm>
            <a:off x="2061882" y="2826639"/>
            <a:ext cx="6633882" cy="1815882"/>
          </a:xfrm>
          <a:prstGeom prst="rect">
            <a:avLst/>
          </a:prstGeom>
          <a:noFill/>
        </p:spPr>
        <p:txBody>
          <a:bodyPr wrap="square" rtlCol="0">
            <a:spAutoFit/>
          </a:bodyPr>
          <a:lstStyle/>
          <a:p>
            <a:r>
              <a:rPr lang="tr-TR" sz="2800" b="0" i="0" dirty="0">
                <a:solidFill>
                  <a:srgbClr val="4D5156"/>
                </a:solidFill>
                <a:effectLst/>
                <a:latin typeface="Arial Narrow" panose="020B0606020202030204" pitchFamily="34" charset="0"/>
              </a:rPr>
              <a:t>JAR dosyası, genellikle birçok Java sınıfı dosyasını ve ilişkili meta verileri ve kaynakları dağıtım için tek bir dosyada toplamak için kullanılan bir paket dosya biçimidir. </a:t>
            </a:r>
            <a:endParaRPr lang="tr-TR" sz="2800" dirty="0">
              <a:latin typeface="Arial Narrow" panose="020B0606020202030204" pitchFamily="34" charset="0"/>
            </a:endParaRPr>
          </a:p>
        </p:txBody>
      </p:sp>
    </p:spTree>
    <p:extLst>
      <p:ext uri="{BB962C8B-B14F-4D97-AF65-F5344CB8AC3E}">
        <p14:creationId xmlns:p14="http://schemas.microsoft.com/office/powerpoint/2010/main" val="210615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483BFD9E-0119-53F9-E174-47B49ADBC1C6}"/>
              </a:ext>
            </a:extLst>
          </p:cNvPr>
          <p:cNvSpPr txBox="1"/>
          <p:nvPr/>
        </p:nvSpPr>
        <p:spPr>
          <a:xfrm>
            <a:off x="1734806" y="2951946"/>
            <a:ext cx="8076763" cy="954107"/>
          </a:xfrm>
          <a:prstGeom prst="rect">
            <a:avLst/>
          </a:prstGeom>
          <a:noFill/>
        </p:spPr>
        <p:txBody>
          <a:bodyPr wrap="none" rtlCol="0">
            <a:spAutoFit/>
          </a:bodyPr>
          <a:lstStyle/>
          <a:p>
            <a:r>
              <a:rPr lang="tr-TR" sz="2800" b="0" i="0" dirty="0">
                <a:solidFill>
                  <a:srgbClr val="000000"/>
                </a:solidFill>
                <a:effectLst/>
                <a:latin typeface="Arial Narrow" panose="020B0606020202030204" pitchFamily="34" charset="0"/>
              </a:rPr>
              <a:t>WAR dosyasını , Java topluluğunda yaygın olarak kullanılan </a:t>
            </a:r>
          </a:p>
          <a:p>
            <a:r>
              <a:rPr lang="tr-TR" sz="2800" b="0" i="0" dirty="0">
                <a:solidFill>
                  <a:srgbClr val="000000"/>
                </a:solidFill>
                <a:effectLst/>
                <a:latin typeface="Arial Narrow" panose="020B0606020202030204" pitchFamily="34" charset="0"/>
              </a:rPr>
              <a:t>ücretsiz ve açık kaynaklı bir web sunucusudur</a:t>
            </a:r>
            <a:endParaRPr lang="tr-TR" sz="2800" dirty="0">
              <a:latin typeface="Arial Narrow" panose="020B0606020202030204" pitchFamily="34" charset="0"/>
            </a:endParaRPr>
          </a:p>
        </p:txBody>
      </p:sp>
      <p:sp>
        <p:nvSpPr>
          <p:cNvPr id="3" name="Metin kutusu 2">
            <a:extLst>
              <a:ext uri="{FF2B5EF4-FFF2-40B4-BE49-F238E27FC236}">
                <a16:creationId xmlns:a16="http://schemas.microsoft.com/office/drawing/2014/main" id="{A059F8DC-55DF-E745-F42D-6DC76E73D373}"/>
              </a:ext>
            </a:extLst>
          </p:cNvPr>
          <p:cNvSpPr txBox="1"/>
          <p:nvPr/>
        </p:nvSpPr>
        <p:spPr>
          <a:xfrm>
            <a:off x="1826355" y="1716062"/>
            <a:ext cx="1165704" cy="584775"/>
          </a:xfrm>
          <a:prstGeom prst="rect">
            <a:avLst/>
          </a:prstGeom>
          <a:noFill/>
        </p:spPr>
        <p:txBody>
          <a:bodyPr wrap="none" rtlCol="0">
            <a:spAutoFit/>
          </a:bodyPr>
          <a:lstStyle/>
          <a:p>
            <a:r>
              <a:rPr lang="tr-TR" sz="3200" dirty="0" err="1">
                <a:latin typeface="Stencil" panose="040409050D0802020404" pitchFamily="82" charset="0"/>
              </a:rPr>
              <a:t>War</a:t>
            </a:r>
            <a:r>
              <a:rPr lang="tr-TR" sz="3200" dirty="0">
                <a:latin typeface="Stencil" panose="040409050D0802020404" pitchFamily="82" charset="0"/>
              </a:rPr>
              <a:t> </a:t>
            </a:r>
          </a:p>
        </p:txBody>
      </p:sp>
    </p:spTree>
    <p:extLst>
      <p:ext uri="{BB962C8B-B14F-4D97-AF65-F5344CB8AC3E}">
        <p14:creationId xmlns:p14="http://schemas.microsoft.com/office/powerpoint/2010/main" val="1359541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28FBFD0C-C78F-8A7E-3EC9-46A2A5A388B4}"/>
              </a:ext>
            </a:extLst>
          </p:cNvPr>
          <p:cNvSpPr txBox="1"/>
          <p:nvPr/>
        </p:nvSpPr>
        <p:spPr>
          <a:xfrm>
            <a:off x="1676401" y="1756681"/>
            <a:ext cx="5074025" cy="584775"/>
          </a:xfrm>
          <a:prstGeom prst="rect">
            <a:avLst/>
          </a:prstGeom>
          <a:noFill/>
        </p:spPr>
        <p:txBody>
          <a:bodyPr wrap="square" rtlCol="0">
            <a:spAutoFit/>
          </a:bodyPr>
          <a:lstStyle/>
          <a:p>
            <a:r>
              <a:rPr lang="tr-TR" sz="3200" dirty="0" err="1">
                <a:latin typeface="Stencil" panose="040409050D0802020404" pitchFamily="82" charset="0"/>
              </a:rPr>
              <a:t>Promethues</a:t>
            </a:r>
            <a:r>
              <a:rPr lang="tr-TR" sz="3200" dirty="0">
                <a:latin typeface="Stencil" panose="040409050D0802020404" pitchFamily="82" charset="0"/>
              </a:rPr>
              <a:t> nedir ? </a:t>
            </a:r>
          </a:p>
        </p:txBody>
      </p:sp>
      <p:sp>
        <p:nvSpPr>
          <p:cNvPr id="4" name="Metin kutusu 3">
            <a:extLst>
              <a:ext uri="{FF2B5EF4-FFF2-40B4-BE49-F238E27FC236}">
                <a16:creationId xmlns:a16="http://schemas.microsoft.com/office/drawing/2014/main" id="{2A35AB28-788F-97F2-7A2C-69A439264285}"/>
              </a:ext>
            </a:extLst>
          </p:cNvPr>
          <p:cNvSpPr txBox="1"/>
          <p:nvPr/>
        </p:nvSpPr>
        <p:spPr>
          <a:xfrm>
            <a:off x="1676401" y="2951946"/>
            <a:ext cx="6329081" cy="954107"/>
          </a:xfrm>
          <a:prstGeom prst="rect">
            <a:avLst/>
          </a:prstGeom>
          <a:noFill/>
        </p:spPr>
        <p:txBody>
          <a:bodyPr wrap="square" rtlCol="0">
            <a:spAutoFit/>
          </a:bodyPr>
          <a:lstStyle/>
          <a:p>
            <a:r>
              <a:rPr lang="tr-TR" sz="2800" b="0" i="0" dirty="0">
                <a:solidFill>
                  <a:srgbClr val="4D5156"/>
                </a:solidFill>
                <a:effectLst/>
                <a:latin typeface="Arial Narrow" panose="020B0606020202030204" pitchFamily="34" charset="0"/>
              </a:rPr>
              <a:t>Prometheus, olay izleme ve uyarı için kullanılan ücretsiz bir yazılım uygulamasıdır.</a:t>
            </a:r>
            <a:endParaRPr lang="tr-TR" sz="2800" dirty="0">
              <a:latin typeface="Arial Narrow" panose="020B0606020202030204" pitchFamily="34" charset="0"/>
            </a:endParaRPr>
          </a:p>
        </p:txBody>
      </p:sp>
    </p:spTree>
    <p:extLst>
      <p:ext uri="{BB962C8B-B14F-4D97-AF65-F5344CB8AC3E}">
        <p14:creationId xmlns:p14="http://schemas.microsoft.com/office/powerpoint/2010/main" val="243615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6AC8C6B8-EA2D-E4E4-D762-1F2FDA35A6F8}"/>
              </a:ext>
            </a:extLst>
          </p:cNvPr>
          <p:cNvSpPr txBox="1"/>
          <p:nvPr/>
        </p:nvSpPr>
        <p:spPr>
          <a:xfrm>
            <a:off x="1631574" y="2886635"/>
            <a:ext cx="10452846" cy="1384995"/>
          </a:xfrm>
          <a:prstGeom prst="rect">
            <a:avLst/>
          </a:prstGeom>
          <a:noFill/>
        </p:spPr>
        <p:txBody>
          <a:bodyPr wrap="square" rtlCol="0">
            <a:spAutoFit/>
          </a:bodyPr>
          <a:lstStyle/>
          <a:p>
            <a:r>
              <a:rPr lang="tr-TR" sz="2800" b="0" i="0" dirty="0" err="1">
                <a:solidFill>
                  <a:srgbClr val="4D5156"/>
                </a:solidFill>
                <a:effectLst/>
                <a:latin typeface="Arial Narrow" panose="020B0606020202030204" pitchFamily="34" charset="0"/>
              </a:rPr>
              <a:t>Grafana</a:t>
            </a:r>
            <a:r>
              <a:rPr lang="tr-TR" sz="2800" b="0" i="0" dirty="0">
                <a:solidFill>
                  <a:srgbClr val="4D5156"/>
                </a:solidFill>
                <a:effectLst/>
                <a:latin typeface="Arial Narrow" panose="020B0606020202030204" pitchFamily="34" charset="0"/>
              </a:rPr>
              <a:t>, çok platformlu, açık kaynaklı bir analitik ve etkileşimli görselleştirme web uygulamasıdır. Desteklenen veri kaynaklarına bağlanıldığında web için çizelgeler, grafikler ve uyarılar sağlar.</a:t>
            </a:r>
            <a:endParaRPr lang="tr-TR" sz="2800" dirty="0">
              <a:latin typeface="Arial Narrow" panose="020B0606020202030204" pitchFamily="34" charset="0"/>
            </a:endParaRPr>
          </a:p>
        </p:txBody>
      </p:sp>
      <p:sp>
        <p:nvSpPr>
          <p:cNvPr id="5" name="Metin kutusu 4">
            <a:extLst>
              <a:ext uri="{FF2B5EF4-FFF2-40B4-BE49-F238E27FC236}">
                <a16:creationId xmlns:a16="http://schemas.microsoft.com/office/drawing/2014/main" id="{6F0802AC-639F-B9ED-90F7-E18CDDAF7553}"/>
              </a:ext>
            </a:extLst>
          </p:cNvPr>
          <p:cNvSpPr txBox="1"/>
          <p:nvPr/>
        </p:nvSpPr>
        <p:spPr>
          <a:xfrm flipH="1">
            <a:off x="1631574" y="1662029"/>
            <a:ext cx="4688542" cy="584775"/>
          </a:xfrm>
          <a:prstGeom prst="rect">
            <a:avLst/>
          </a:prstGeom>
          <a:noFill/>
        </p:spPr>
        <p:txBody>
          <a:bodyPr wrap="square" rtlCol="0">
            <a:spAutoFit/>
          </a:bodyPr>
          <a:lstStyle/>
          <a:p>
            <a:r>
              <a:rPr lang="tr-TR" sz="3200" dirty="0" err="1">
                <a:latin typeface="Stencil" panose="040409050D0802020404" pitchFamily="82" charset="0"/>
              </a:rPr>
              <a:t>grafana</a:t>
            </a:r>
            <a:r>
              <a:rPr lang="tr-TR" sz="3200" dirty="0">
                <a:latin typeface="Stencil" panose="040409050D0802020404" pitchFamily="82" charset="0"/>
              </a:rPr>
              <a:t> nedir ?</a:t>
            </a:r>
          </a:p>
        </p:txBody>
      </p:sp>
    </p:spTree>
    <p:extLst>
      <p:ext uri="{BB962C8B-B14F-4D97-AF65-F5344CB8AC3E}">
        <p14:creationId xmlns:p14="http://schemas.microsoft.com/office/powerpoint/2010/main" val="104831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D7CF3115-6EBD-F7C3-BE6A-D42CC8D8976A}"/>
              </a:ext>
            </a:extLst>
          </p:cNvPr>
          <p:cNvSpPr txBox="1"/>
          <p:nvPr/>
        </p:nvSpPr>
        <p:spPr>
          <a:xfrm>
            <a:off x="1703294" y="2963760"/>
            <a:ext cx="10632142" cy="2062103"/>
          </a:xfrm>
          <a:prstGeom prst="rect">
            <a:avLst/>
          </a:prstGeom>
          <a:noFill/>
        </p:spPr>
        <p:txBody>
          <a:bodyPr wrap="square">
            <a:spAutoFit/>
          </a:bodyPr>
          <a:lstStyle/>
          <a:p>
            <a:r>
              <a:rPr lang="tr-TR" sz="3200" b="0" i="0" dirty="0">
                <a:solidFill>
                  <a:srgbClr val="202124"/>
                </a:solidFill>
                <a:effectLst/>
                <a:latin typeface="Arial Narrow" panose="020B0606020202030204" pitchFamily="34" charset="0"/>
              </a:rPr>
              <a:t>CI/CD, yazılım geliştirme sürecinin farklı aşamalarında </a:t>
            </a:r>
            <a:r>
              <a:rPr lang="tr-TR" sz="3200" b="0" i="0" dirty="0">
                <a:solidFill>
                  <a:srgbClr val="040C28"/>
                </a:solidFill>
                <a:effectLst/>
                <a:latin typeface="Arial Narrow" panose="020B0606020202030204" pitchFamily="34" charset="0"/>
              </a:rPr>
              <a:t>otomatik test, derleme, dağıtım ve sürüm yönetimini içeren bir süreklilik döngüsüdür</a:t>
            </a:r>
            <a:r>
              <a:rPr lang="tr-TR" sz="3200" b="0" i="0" dirty="0">
                <a:solidFill>
                  <a:srgbClr val="202124"/>
                </a:solidFill>
                <a:effectLst/>
                <a:latin typeface="Arial Narrow" panose="020B0606020202030204" pitchFamily="34" charset="0"/>
              </a:rPr>
              <a:t>. Bu süreçte, kod değişiklikleri depolara yüklendiğinde otomatik olarak test edilir. Ardından hatalar tespit edilir ve bu yanlışlar düzeltilir</a:t>
            </a:r>
            <a:endParaRPr lang="tr-TR" sz="3200" dirty="0">
              <a:latin typeface="Arial Narrow" panose="020B0606020202030204" pitchFamily="34" charset="0"/>
            </a:endParaRPr>
          </a:p>
        </p:txBody>
      </p:sp>
      <p:sp>
        <p:nvSpPr>
          <p:cNvPr id="4" name="Metin kutusu 3">
            <a:extLst>
              <a:ext uri="{FF2B5EF4-FFF2-40B4-BE49-F238E27FC236}">
                <a16:creationId xmlns:a16="http://schemas.microsoft.com/office/drawing/2014/main" id="{12353F2A-F50A-E02A-AB4E-3998B48469FD}"/>
              </a:ext>
            </a:extLst>
          </p:cNvPr>
          <p:cNvSpPr txBox="1"/>
          <p:nvPr/>
        </p:nvSpPr>
        <p:spPr>
          <a:xfrm>
            <a:off x="1577786" y="1577787"/>
            <a:ext cx="6427696" cy="584775"/>
          </a:xfrm>
          <a:prstGeom prst="rect">
            <a:avLst/>
          </a:prstGeom>
          <a:noFill/>
        </p:spPr>
        <p:txBody>
          <a:bodyPr wrap="square" rtlCol="0">
            <a:spAutoFit/>
          </a:bodyPr>
          <a:lstStyle/>
          <a:p>
            <a:pPr algn="just"/>
            <a:r>
              <a:rPr lang="it-IT" sz="3200" dirty="0">
                <a:latin typeface="Stencil" panose="040409050D0802020404" pitchFamily="82" charset="0"/>
              </a:rPr>
              <a:t> CI/CD srüreçleri nelerdir ? </a:t>
            </a:r>
            <a:endParaRPr lang="tr-TR" sz="3200" dirty="0">
              <a:latin typeface="Stencil" panose="040409050D0802020404" pitchFamily="82" charset="0"/>
            </a:endParaRPr>
          </a:p>
        </p:txBody>
      </p:sp>
    </p:spTree>
    <p:extLst>
      <p:ext uri="{BB962C8B-B14F-4D97-AF65-F5344CB8AC3E}">
        <p14:creationId xmlns:p14="http://schemas.microsoft.com/office/powerpoint/2010/main" val="2052736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5E0F2C9F-268E-9D4F-C170-B5DB54C1E782}"/>
              </a:ext>
            </a:extLst>
          </p:cNvPr>
          <p:cNvSpPr txBox="1"/>
          <p:nvPr/>
        </p:nvSpPr>
        <p:spPr>
          <a:xfrm>
            <a:off x="2017059" y="1679993"/>
            <a:ext cx="6096000" cy="584775"/>
          </a:xfrm>
          <a:prstGeom prst="rect">
            <a:avLst/>
          </a:prstGeom>
          <a:noFill/>
        </p:spPr>
        <p:txBody>
          <a:bodyPr wrap="square">
            <a:spAutoFit/>
          </a:bodyPr>
          <a:lstStyle/>
          <a:p>
            <a:r>
              <a:rPr lang="tr-TR" sz="3200" dirty="0" err="1">
                <a:latin typeface="Stencil" panose="040409050D0802020404" pitchFamily="82" charset="0"/>
              </a:rPr>
              <a:t>Ansible</a:t>
            </a:r>
            <a:r>
              <a:rPr lang="tr-TR" sz="3200" dirty="0">
                <a:latin typeface="Stencil" panose="040409050D0802020404" pitchFamily="82" charset="0"/>
              </a:rPr>
              <a:t> nedir ?</a:t>
            </a:r>
          </a:p>
        </p:txBody>
      </p:sp>
      <p:sp>
        <p:nvSpPr>
          <p:cNvPr id="4" name="Metin kutusu 3">
            <a:extLst>
              <a:ext uri="{FF2B5EF4-FFF2-40B4-BE49-F238E27FC236}">
                <a16:creationId xmlns:a16="http://schemas.microsoft.com/office/drawing/2014/main" id="{462C9C97-CB69-F941-3138-4EB06595A99E}"/>
              </a:ext>
            </a:extLst>
          </p:cNvPr>
          <p:cNvSpPr txBox="1"/>
          <p:nvPr/>
        </p:nvSpPr>
        <p:spPr>
          <a:xfrm>
            <a:off x="2017059" y="3128682"/>
            <a:ext cx="7826188" cy="1815882"/>
          </a:xfrm>
          <a:prstGeom prst="rect">
            <a:avLst/>
          </a:prstGeom>
          <a:noFill/>
        </p:spPr>
        <p:txBody>
          <a:bodyPr wrap="square" rtlCol="0">
            <a:spAutoFit/>
          </a:bodyPr>
          <a:lstStyle/>
          <a:p>
            <a:r>
              <a:rPr lang="tr-TR" sz="2800" b="0" i="0" dirty="0" err="1">
                <a:solidFill>
                  <a:srgbClr val="4D5156"/>
                </a:solidFill>
                <a:effectLst/>
                <a:latin typeface="Arial Narrow" panose="020B0606020202030204" pitchFamily="34" charset="0"/>
              </a:rPr>
              <a:t>Ansible</a:t>
            </a:r>
            <a:r>
              <a:rPr lang="tr-TR" sz="2800" b="0" i="0" dirty="0">
                <a:solidFill>
                  <a:srgbClr val="4D5156"/>
                </a:solidFill>
                <a:effectLst/>
                <a:latin typeface="Arial Narrow" panose="020B0606020202030204" pitchFamily="34" charset="0"/>
              </a:rPr>
              <a:t> bilgisayarları yapılandırmak ve yönetmek için kullanılan bir özgür yazılım platformu. Çok uçlu yazılım dağıtımını, özel amaçlı görev yürütmeyi ve yapılandırma yönetimini birleştirir.</a:t>
            </a:r>
            <a:endParaRPr lang="tr-TR" sz="2800" dirty="0">
              <a:latin typeface="Arial Narrow" panose="020B0606020202030204" pitchFamily="34" charset="0"/>
            </a:endParaRPr>
          </a:p>
        </p:txBody>
      </p:sp>
    </p:spTree>
    <p:extLst>
      <p:ext uri="{BB962C8B-B14F-4D97-AF65-F5344CB8AC3E}">
        <p14:creationId xmlns:p14="http://schemas.microsoft.com/office/powerpoint/2010/main" val="2603932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94020500-A2F4-39B2-4FA3-E78ECF7650C9}"/>
              </a:ext>
            </a:extLst>
          </p:cNvPr>
          <p:cNvSpPr txBox="1"/>
          <p:nvPr/>
        </p:nvSpPr>
        <p:spPr>
          <a:xfrm>
            <a:off x="2178424" y="1586753"/>
            <a:ext cx="4616823" cy="584775"/>
          </a:xfrm>
          <a:prstGeom prst="rect">
            <a:avLst/>
          </a:prstGeom>
          <a:noFill/>
        </p:spPr>
        <p:txBody>
          <a:bodyPr wrap="square" rtlCol="0">
            <a:spAutoFit/>
          </a:bodyPr>
          <a:lstStyle/>
          <a:p>
            <a:r>
              <a:rPr lang="tr-TR" sz="3200" b="0" i="0" dirty="0" err="1">
                <a:solidFill>
                  <a:srgbClr val="4D5156"/>
                </a:solidFill>
                <a:effectLst/>
                <a:latin typeface="Stencil" panose="040409050D0802020404" pitchFamily="82" charset="0"/>
              </a:rPr>
              <a:t>Kubernate</a:t>
            </a:r>
            <a:r>
              <a:rPr lang="tr-TR" sz="3200" b="0" i="0" dirty="0">
                <a:solidFill>
                  <a:srgbClr val="4D5156"/>
                </a:solidFill>
                <a:effectLst/>
                <a:latin typeface="Stencil" panose="040409050D0802020404" pitchFamily="82" charset="0"/>
              </a:rPr>
              <a:t> nedir ?</a:t>
            </a:r>
            <a:endParaRPr lang="tr-TR" sz="3200" dirty="0">
              <a:latin typeface="Stencil" panose="040409050D0802020404" pitchFamily="82" charset="0"/>
            </a:endParaRPr>
          </a:p>
        </p:txBody>
      </p:sp>
      <p:sp>
        <p:nvSpPr>
          <p:cNvPr id="3" name="Metin kutusu 2">
            <a:extLst>
              <a:ext uri="{FF2B5EF4-FFF2-40B4-BE49-F238E27FC236}">
                <a16:creationId xmlns:a16="http://schemas.microsoft.com/office/drawing/2014/main" id="{7F3C627D-8724-92E9-4898-597937DCF67E}"/>
              </a:ext>
            </a:extLst>
          </p:cNvPr>
          <p:cNvSpPr txBox="1"/>
          <p:nvPr/>
        </p:nvSpPr>
        <p:spPr>
          <a:xfrm>
            <a:off x="2187389" y="2626658"/>
            <a:ext cx="7817222" cy="646331"/>
          </a:xfrm>
          <a:prstGeom prst="rect">
            <a:avLst/>
          </a:prstGeom>
          <a:noFill/>
        </p:spPr>
        <p:txBody>
          <a:bodyPr wrap="square" rtlCol="0">
            <a:spAutoFit/>
          </a:bodyPr>
          <a:lstStyle/>
          <a:p>
            <a:r>
              <a:rPr lang="tr-TR" b="0" i="0" dirty="0" err="1">
                <a:solidFill>
                  <a:srgbClr val="4D5156"/>
                </a:solidFill>
                <a:effectLst/>
                <a:latin typeface="Arial Narrow" panose="020B0606020202030204" pitchFamily="34" charset="0"/>
              </a:rPr>
              <a:t>Kubernetes</a:t>
            </a:r>
            <a:r>
              <a:rPr lang="tr-TR" b="0" i="0" dirty="0">
                <a:solidFill>
                  <a:srgbClr val="4D5156"/>
                </a:solidFill>
                <a:effectLst/>
                <a:latin typeface="Arial Narrow" panose="020B0606020202030204" pitchFamily="34" charset="0"/>
              </a:rPr>
              <a:t> yazılım dağıtımını, ölçeklendirmeyi ve yönetimini otomatikleştirmek için açık kaynaklı bir yerleştirme düzenleme sistemidir</a:t>
            </a:r>
            <a:r>
              <a:rPr lang="tr-TR" b="0" i="0" dirty="0">
                <a:solidFill>
                  <a:srgbClr val="4D5156"/>
                </a:solidFill>
                <a:effectLst/>
                <a:latin typeface="arial" panose="020B0604020202020204" pitchFamily="34" charset="0"/>
              </a:rPr>
              <a:t>.</a:t>
            </a:r>
            <a:endParaRPr lang="tr-TR" dirty="0"/>
          </a:p>
        </p:txBody>
      </p:sp>
    </p:spTree>
    <p:extLst>
      <p:ext uri="{BB962C8B-B14F-4D97-AF65-F5344CB8AC3E}">
        <p14:creationId xmlns:p14="http://schemas.microsoft.com/office/powerpoint/2010/main" val="2032993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A3B57ADF-FA8D-F016-0FC7-8D0A391C458D}"/>
              </a:ext>
            </a:extLst>
          </p:cNvPr>
          <p:cNvSpPr txBox="1"/>
          <p:nvPr/>
        </p:nvSpPr>
        <p:spPr>
          <a:xfrm>
            <a:off x="1559860" y="1604682"/>
            <a:ext cx="3935506" cy="584775"/>
          </a:xfrm>
          <a:prstGeom prst="rect">
            <a:avLst/>
          </a:prstGeom>
          <a:noFill/>
        </p:spPr>
        <p:txBody>
          <a:bodyPr wrap="square" rtlCol="0">
            <a:spAutoFit/>
          </a:bodyPr>
          <a:lstStyle/>
          <a:p>
            <a:pPr algn="l"/>
            <a:r>
              <a:rPr lang="tr-TR" sz="3200" b="1" i="0" dirty="0">
                <a:solidFill>
                  <a:srgbClr val="1D1D1D"/>
                </a:solidFill>
                <a:effectLst/>
                <a:latin typeface="Stencil" panose="040409050D0802020404" pitchFamily="82" charset="0"/>
              </a:rPr>
              <a:t>Agile Nedir?</a:t>
            </a:r>
          </a:p>
        </p:txBody>
      </p:sp>
      <p:sp>
        <p:nvSpPr>
          <p:cNvPr id="3" name="Metin kutusu 2">
            <a:extLst>
              <a:ext uri="{FF2B5EF4-FFF2-40B4-BE49-F238E27FC236}">
                <a16:creationId xmlns:a16="http://schemas.microsoft.com/office/drawing/2014/main" id="{A4EB1759-B9AA-9280-B69E-8A09DAA7F120}"/>
              </a:ext>
            </a:extLst>
          </p:cNvPr>
          <p:cNvSpPr txBox="1"/>
          <p:nvPr/>
        </p:nvSpPr>
        <p:spPr>
          <a:xfrm>
            <a:off x="1559860" y="2626659"/>
            <a:ext cx="7046258" cy="2246769"/>
          </a:xfrm>
          <a:prstGeom prst="rect">
            <a:avLst/>
          </a:prstGeom>
          <a:noFill/>
        </p:spPr>
        <p:txBody>
          <a:bodyPr wrap="square" rtlCol="0">
            <a:spAutoFit/>
          </a:bodyPr>
          <a:lstStyle/>
          <a:p>
            <a:r>
              <a:rPr lang="tr-TR" sz="2800" b="0" i="0" dirty="0">
                <a:solidFill>
                  <a:srgbClr val="4D5156"/>
                </a:solidFill>
                <a:effectLst/>
                <a:latin typeface="Arial Narrow" panose="020B0606020202030204" pitchFamily="34" charset="0"/>
              </a:rPr>
              <a:t>Atik yazılım geliştirme ya da çevik yazılım geliştirme, basit prensiplere dayanan yazılım geliştirme metotları gruplarının genel adıdır. Bu metotlar genelde alışılmış denetim ve uyum süreçlerini teşvik eden proje yönetim işlemlerine önayak olurlar.</a:t>
            </a:r>
            <a:endParaRPr lang="tr-TR" sz="2800" dirty="0">
              <a:latin typeface="Arial Narrow" panose="020B0606020202030204" pitchFamily="34" charset="0"/>
            </a:endParaRPr>
          </a:p>
        </p:txBody>
      </p:sp>
    </p:spTree>
    <p:extLst>
      <p:ext uri="{BB962C8B-B14F-4D97-AF65-F5344CB8AC3E}">
        <p14:creationId xmlns:p14="http://schemas.microsoft.com/office/powerpoint/2010/main" val="3000803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62910715-D2DF-E68E-325F-B94DDEB92307}"/>
              </a:ext>
            </a:extLst>
          </p:cNvPr>
          <p:cNvSpPr txBox="1"/>
          <p:nvPr/>
        </p:nvSpPr>
        <p:spPr>
          <a:xfrm>
            <a:off x="1873624" y="3110753"/>
            <a:ext cx="8597152" cy="954107"/>
          </a:xfrm>
          <a:prstGeom prst="rect">
            <a:avLst/>
          </a:prstGeom>
          <a:noFill/>
        </p:spPr>
        <p:txBody>
          <a:bodyPr wrap="square" rtlCol="0">
            <a:spAutoFit/>
          </a:bodyPr>
          <a:lstStyle/>
          <a:p>
            <a:r>
              <a:rPr lang="tr-TR" b="0" i="0" dirty="0">
                <a:solidFill>
                  <a:srgbClr val="202124"/>
                </a:solidFill>
                <a:effectLst/>
                <a:latin typeface="Google Sans"/>
              </a:rPr>
              <a:t> </a:t>
            </a:r>
            <a:r>
              <a:rPr lang="tr-TR" sz="2800" dirty="0">
                <a:solidFill>
                  <a:srgbClr val="040C28"/>
                </a:solidFill>
                <a:latin typeface="Arial Narrow" panose="020B0606020202030204" pitchFamily="34" charset="0"/>
              </a:rPr>
              <a:t>Y</a:t>
            </a:r>
            <a:r>
              <a:rPr lang="tr-TR" sz="2800" b="0" i="0" dirty="0">
                <a:solidFill>
                  <a:srgbClr val="040C28"/>
                </a:solidFill>
                <a:effectLst/>
                <a:latin typeface="Arial Narrow" panose="020B0606020202030204" pitchFamily="34" charset="0"/>
              </a:rPr>
              <a:t>azılımda modülleri bağımsız olarak çalıştırılamayan tek parça kodlanan yazılım yöntemidir</a:t>
            </a:r>
            <a:endParaRPr lang="tr-TR" sz="2800" dirty="0">
              <a:latin typeface="Arial Narrow" panose="020B0606020202030204" pitchFamily="34" charset="0"/>
            </a:endParaRPr>
          </a:p>
        </p:txBody>
      </p:sp>
      <p:sp>
        <p:nvSpPr>
          <p:cNvPr id="3" name="Metin kutusu 2">
            <a:extLst>
              <a:ext uri="{FF2B5EF4-FFF2-40B4-BE49-F238E27FC236}">
                <a16:creationId xmlns:a16="http://schemas.microsoft.com/office/drawing/2014/main" id="{C7FCE308-DA7D-F3AD-BABA-58AEB7D39D78}"/>
              </a:ext>
            </a:extLst>
          </p:cNvPr>
          <p:cNvSpPr txBox="1"/>
          <p:nvPr/>
        </p:nvSpPr>
        <p:spPr>
          <a:xfrm>
            <a:off x="1972236" y="1783976"/>
            <a:ext cx="6400799" cy="584775"/>
          </a:xfrm>
          <a:prstGeom prst="rect">
            <a:avLst/>
          </a:prstGeom>
          <a:noFill/>
        </p:spPr>
        <p:txBody>
          <a:bodyPr wrap="square" rtlCol="0">
            <a:spAutoFit/>
          </a:bodyPr>
          <a:lstStyle/>
          <a:p>
            <a:r>
              <a:rPr lang="tr-TR" sz="3200" dirty="0">
                <a:latin typeface="Stencil" panose="040409050D0802020404" pitchFamily="82" charset="0"/>
              </a:rPr>
              <a:t>Monolitik uygulama nedir ? </a:t>
            </a:r>
          </a:p>
        </p:txBody>
      </p:sp>
    </p:spTree>
    <p:extLst>
      <p:ext uri="{BB962C8B-B14F-4D97-AF65-F5344CB8AC3E}">
        <p14:creationId xmlns:p14="http://schemas.microsoft.com/office/powerpoint/2010/main" val="2037837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6CB81347-4EE0-EAD3-F001-05F0B1C74B70}"/>
              </a:ext>
            </a:extLst>
          </p:cNvPr>
          <p:cNvSpPr txBox="1"/>
          <p:nvPr/>
        </p:nvSpPr>
        <p:spPr>
          <a:xfrm>
            <a:off x="1730188" y="1004047"/>
            <a:ext cx="4948518" cy="1077218"/>
          </a:xfrm>
          <a:prstGeom prst="rect">
            <a:avLst/>
          </a:prstGeom>
          <a:noFill/>
        </p:spPr>
        <p:txBody>
          <a:bodyPr wrap="square" rtlCol="0">
            <a:spAutoFit/>
          </a:bodyPr>
          <a:lstStyle/>
          <a:p>
            <a:r>
              <a:rPr lang="tr-TR" sz="3200" dirty="0">
                <a:latin typeface="Stencil" panose="040409050D0802020404" pitchFamily="82" charset="0"/>
              </a:rPr>
              <a:t> </a:t>
            </a:r>
            <a:r>
              <a:rPr lang="tr-TR" sz="3200" dirty="0" err="1">
                <a:latin typeface="Stencil" panose="040409050D0802020404" pitchFamily="82" charset="0"/>
              </a:rPr>
              <a:t>Microservisler</a:t>
            </a:r>
            <a:r>
              <a:rPr lang="tr-TR" sz="3200" dirty="0">
                <a:latin typeface="Stencil" panose="040409050D0802020404" pitchFamily="82" charset="0"/>
              </a:rPr>
              <a:t> nelerdir ?</a:t>
            </a:r>
          </a:p>
        </p:txBody>
      </p:sp>
      <p:sp>
        <p:nvSpPr>
          <p:cNvPr id="3" name="Metin kutusu 2">
            <a:extLst>
              <a:ext uri="{FF2B5EF4-FFF2-40B4-BE49-F238E27FC236}">
                <a16:creationId xmlns:a16="http://schemas.microsoft.com/office/drawing/2014/main" id="{95CB6C8F-CA7D-D107-733D-2A271DE0B4DA}"/>
              </a:ext>
            </a:extLst>
          </p:cNvPr>
          <p:cNvSpPr txBox="1"/>
          <p:nvPr/>
        </p:nvSpPr>
        <p:spPr>
          <a:xfrm>
            <a:off x="1649505" y="2572870"/>
            <a:ext cx="7494494" cy="1384995"/>
          </a:xfrm>
          <a:prstGeom prst="rect">
            <a:avLst/>
          </a:prstGeom>
          <a:noFill/>
        </p:spPr>
        <p:txBody>
          <a:bodyPr wrap="square" rtlCol="0">
            <a:spAutoFit/>
          </a:bodyPr>
          <a:lstStyle/>
          <a:p>
            <a:pPr algn="just"/>
            <a:r>
              <a:rPr lang="tr-TR" sz="2800" dirty="0">
                <a:solidFill>
                  <a:srgbClr val="040C28"/>
                </a:solidFill>
                <a:latin typeface="Arial Narrow" panose="020B0606020202030204" pitchFamily="34" charset="0"/>
              </a:rPr>
              <a:t>B</a:t>
            </a:r>
            <a:r>
              <a:rPr lang="tr-TR" sz="2800" b="0" i="0" dirty="0">
                <a:solidFill>
                  <a:srgbClr val="040C28"/>
                </a:solidFill>
                <a:effectLst/>
                <a:latin typeface="Arial Narrow" panose="020B0606020202030204" pitchFamily="34" charset="0"/>
              </a:rPr>
              <a:t>ir yazılım uygulamasında belirli özellik ya da fonksiyonu sağlayan, tek bir amaca hizmet eden, birbirinden bağımsız yazılım servislerdir</a:t>
            </a:r>
            <a:r>
              <a:rPr lang="tr-TR" sz="2800" b="0" i="0" dirty="0">
                <a:solidFill>
                  <a:srgbClr val="202124"/>
                </a:solidFill>
                <a:effectLst/>
                <a:latin typeface="Arial Narrow" panose="020B0606020202030204" pitchFamily="34" charset="0"/>
              </a:rPr>
              <a:t>.</a:t>
            </a:r>
            <a:endParaRPr lang="tr-TR" sz="2800" dirty="0">
              <a:latin typeface="Arial Narrow" panose="020B0606020202030204" pitchFamily="34" charset="0"/>
            </a:endParaRPr>
          </a:p>
        </p:txBody>
      </p:sp>
    </p:spTree>
    <p:extLst>
      <p:ext uri="{BB962C8B-B14F-4D97-AF65-F5344CB8AC3E}">
        <p14:creationId xmlns:p14="http://schemas.microsoft.com/office/powerpoint/2010/main" val="3235345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8DAB669F-7AB2-95F5-D8BD-2A8F6B921E29}"/>
              </a:ext>
            </a:extLst>
          </p:cNvPr>
          <p:cNvSpPr txBox="1"/>
          <p:nvPr/>
        </p:nvSpPr>
        <p:spPr>
          <a:xfrm>
            <a:off x="1864658" y="1541929"/>
            <a:ext cx="914400" cy="584775"/>
          </a:xfrm>
          <a:prstGeom prst="rect">
            <a:avLst/>
          </a:prstGeom>
          <a:noFill/>
        </p:spPr>
        <p:txBody>
          <a:bodyPr wrap="square" rtlCol="0">
            <a:spAutoFit/>
          </a:bodyPr>
          <a:lstStyle/>
          <a:p>
            <a:r>
              <a:rPr lang="tr-TR" sz="3200" dirty="0">
                <a:latin typeface="Stencil" panose="040409050D0802020404" pitchFamily="82" charset="0"/>
              </a:rPr>
              <a:t>Git</a:t>
            </a:r>
          </a:p>
        </p:txBody>
      </p:sp>
      <p:sp>
        <p:nvSpPr>
          <p:cNvPr id="3" name="Metin kutusu 2">
            <a:extLst>
              <a:ext uri="{FF2B5EF4-FFF2-40B4-BE49-F238E27FC236}">
                <a16:creationId xmlns:a16="http://schemas.microsoft.com/office/drawing/2014/main" id="{8C24E0EF-7DAF-25A4-01C0-B154A2C4C79D}"/>
              </a:ext>
            </a:extLst>
          </p:cNvPr>
          <p:cNvSpPr txBox="1"/>
          <p:nvPr/>
        </p:nvSpPr>
        <p:spPr>
          <a:xfrm>
            <a:off x="1739153" y="2411506"/>
            <a:ext cx="11313459" cy="2246769"/>
          </a:xfrm>
          <a:prstGeom prst="rect">
            <a:avLst/>
          </a:prstGeom>
          <a:noFill/>
        </p:spPr>
        <p:txBody>
          <a:bodyPr wrap="square" rtlCol="0">
            <a:spAutoFit/>
          </a:bodyPr>
          <a:lstStyle/>
          <a:p>
            <a:r>
              <a:rPr lang="tr-TR" sz="2800" dirty="0">
                <a:solidFill>
                  <a:srgbClr val="4D5156"/>
                </a:solidFill>
                <a:latin typeface="Arial Narrow" panose="020B0606020202030204" pitchFamily="34" charset="0"/>
              </a:rPr>
              <a:t>Y</a:t>
            </a:r>
            <a:r>
              <a:rPr lang="tr-TR" sz="2800" b="0" i="0" dirty="0">
                <a:solidFill>
                  <a:srgbClr val="4D5156"/>
                </a:solidFill>
                <a:effectLst/>
                <a:latin typeface="Arial Narrow" panose="020B0606020202030204" pitchFamily="34" charset="0"/>
              </a:rPr>
              <a:t>azılım geliştirme süreçlerinde kullanılan, hız odaklı, </a:t>
            </a:r>
          </a:p>
          <a:p>
            <a:r>
              <a:rPr lang="tr-TR" sz="2800" b="0" i="0" dirty="0">
                <a:solidFill>
                  <a:srgbClr val="4D5156"/>
                </a:solidFill>
                <a:effectLst/>
                <a:latin typeface="Arial Narrow" panose="020B0606020202030204" pitchFamily="34" charset="0"/>
              </a:rPr>
              <a:t>dağıtık çalışan bir sürüm kontrol ve kaynak kod yönetim sistemidir.</a:t>
            </a:r>
          </a:p>
          <a:p>
            <a:r>
              <a:rPr lang="tr-TR" sz="2800" b="0" i="0" dirty="0">
                <a:solidFill>
                  <a:srgbClr val="4D5156"/>
                </a:solidFill>
                <a:effectLst/>
                <a:latin typeface="Arial Narrow" panose="020B0606020202030204" pitchFamily="34" charset="0"/>
              </a:rPr>
              <a:t> İlk sürümü Linux </a:t>
            </a:r>
            <a:r>
              <a:rPr lang="tr-TR" sz="2800" b="0" i="0" dirty="0" err="1">
                <a:solidFill>
                  <a:srgbClr val="4D5156"/>
                </a:solidFill>
                <a:effectLst/>
                <a:latin typeface="Arial Narrow" panose="020B0606020202030204" pitchFamily="34" charset="0"/>
              </a:rPr>
              <a:t>çekirdeği'nin</a:t>
            </a:r>
            <a:r>
              <a:rPr lang="tr-TR" sz="2800" b="0" i="0" dirty="0">
                <a:solidFill>
                  <a:srgbClr val="4D5156"/>
                </a:solidFill>
                <a:effectLst/>
                <a:latin typeface="Arial Narrow" panose="020B0606020202030204" pitchFamily="34" charset="0"/>
              </a:rPr>
              <a:t> geliştirilmesinde kullanılmak üzere </a:t>
            </a:r>
          </a:p>
          <a:p>
            <a:r>
              <a:rPr lang="tr-TR" sz="2800" b="0" i="0" dirty="0">
                <a:solidFill>
                  <a:srgbClr val="4D5156"/>
                </a:solidFill>
                <a:effectLst/>
                <a:latin typeface="Arial Narrow" panose="020B0606020202030204" pitchFamily="34" charset="0"/>
              </a:rPr>
              <a:t>2005 yılında bizzat </a:t>
            </a:r>
            <a:r>
              <a:rPr lang="tr-TR" sz="2800" b="0" i="0" dirty="0" err="1">
                <a:solidFill>
                  <a:srgbClr val="4D5156"/>
                </a:solidFill>
                <a:effectLst/>
                <a:latin typeface="Arial Narrow" panose="020B0606020202030204" pitchFamily="34" charset="0"/>
              </a:rPr>
              <a:t>Linus</a:t>
            </a:r>
            <a:r>
              <a:rPr lang="tr-TR" sz="2800" b="0" i="0" dirty="0">
                <a:solidFill>
                  <a:srgbClr val="4D5156"/>
                </a:solidFill>
                <a:effectLst/>
                <a:latin typeface="Arial Narrow" panose="020B0606020202030204" pitchFamily="34" charset="0"/>
              </a:rPr>
              <a:t> </a:t>
            </a:r>
            <a:r>
              <a:rPr lang="tr-TR" sz="2800" b="0" i="0" dirty="0" err="1">
                <a:solidFill>
                  <a:srgbClr val="4D5156"/>
                </a:solidFill>
                <a:effectLst/>
                <a:latin typeface="Arial Narrow" panose="020B0606020202030204" pitchFamily="34" charset="0"/>
              </a:rPr>
              <a:t>Torvalds</a:t>
            </a:r>
            <a:r>
              <a:rPr lang="tr-TR" sz="2800" b="0" i="0" dirty="0">
                <a:solidFill>
                  <a:srgbClr val="4D5156"/>
                </a:solidFill>
                <a:effectLst/>
                <a:latin typeface="Arial Narrow" panose="020B0606020202030204" pitchFamily="34" charset="0"/>
              </a:rPr>
              <a:t> tarafından tasarlanıp geliştirilmiş,</a:t>
            </a:r>
          </a:p>
          <a:p>
            <a:r>
              <a:rPr lang="tr-TR" sz="2800" b="0" i="0" dirty="0">
                <a:solidFill>
                  <a:srgbClr val="4D5156"/>
                </a:solidFill>
                <a:effectLst/>
                <a:latin typeface="Arial Narrow" panose="020B0606020202030204" pitchFamily="34" charset="0"/>
              </a:rPr>
              <a:t> 2021 yılı itibarıyla %73 pazar payına ulaşmıştır. </a:t>
            </a:r>
            <a:endParaRPr lang="tr-TR" sz="2800" dirty="0">
              <a:latin typeface="Arial Narrow" panose="020B0606020202030204" pitchFamily="34" charset="0"/>
            </a:endParaRPr>
          </a:p>
        </p:txBody>
      </p:sp>
    </p:spTree>
    <p:extLst>
      <p:ext uri="{BB962C8B-B14F-4D97-AF65-F5344CB8AC3E}">
        <p14:creationId xmlns:p14="http://schemas.microsoft.com/office/powerpoint/2010/main" val="1181376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47150885-AA2A-6AEE-FC08-0594A42C2DDC}"/>
              </a:ext>
            </a:extLst>
          </p:cNvPr>
          <p:cNvSpPr txBox="1"/>
          <p:nvPr/>
        </p:nvSpPr>
        <p:spPr>
          <a:xfrm>
            <a:off x="726142" y="2976282"/>
            <a:ext cx="7942730" cy="646331"/>
          </a:xfrm>
          <a:prstGeom prst="rect">
            <a:avLst/>
          </a:prstGeom>
          <a:noFill/>
        </p:spPr>
        <p:txBody>
          <a:bodyPr wrap="square" rtlCol="0">
            <a:spAutoFit/>
          </a:bodyPr>
          <a:lstStyle/>
          <a:p>
            <a:pPr algn="just"/>
            <a:r>
              <a:rPr lang="tr-TR" b="0" i="0" dirty="0">
                <a:solidFill>
                  <a:srgbClr val="4D5156"/>
                </a:solidFill>
                <a:effectLst/>
                <a:latin typeface="arial" panose="020B0604020202020204" pitchFamily="34" charset="0"/>
              </a:rPr>
              <a:t> sürüm kontrol sistemi olarak Git kullanan yazılım geliştirme projeleri için web tabanlı bir depolama servisidir. </a:t>
            </a:r>
            <a:endParaRPr lang="tr-TR" dirty="0"/>
          </a:p>
        </p:txBody>
      </p:sp>
      <p:sp>
        <p:nvSpPr>
          <p:cNvPr id="3" name="Metin kutusu 2">
            <a:extLst>
              <a:ext uri="{FF2B5EF4-FFF2-40B4-BE49-F238E27FC236}">
                <a16:creationId xmlns:a16="http://schemas.microsoft.com/office/drawing/2014/main" id="{867F4EE7-2696-DEC4-80D1-DB14D3B45BDC}"/>
              </a:ext>
            </a:extLst>
          </p:cNvPr>
          <p:cNvSpPr txBox="1"/>
          <p:nvPr/>
        </p:nvSpPr>
        <p:spPr>
          <a:xfrm>
            <a:off x="1344706" y="1264023"/>
            <a:ext cx="1147482" cy="369332"/>
          </a:xfrm>
          <a:prstGeom prst="rect">
            <a:avLst/>
          </a:prstGeom>
          <a:noFill/>
        </p:spPr>
        <p:txBody>
          <a:bodyPr wrap="square" rtlCol="0">
            <a:spAutoFit/>
          </a:bodyPr>
          <a:lstStyle/>
          <a:p>
            <a:r>
              <a:rPr lang="tr-TR"/>
              <a:t>GitHub</a:t>
            </a:r>
            <a:endParaRPr lang="tr-TR" dirty="0"/>
          </a:p>
        </p:txBody>
      </p:sp>
    </p:spTree>
    <p:extLst>
      <p:ext uri="{BB962C8B-B14F-4D97-AF65-F5344CB8AC3E}">
        <p14:creationId xmlns:p14="http://schemas.microsoft.com/office/powerpoint/2010/main" val="3170670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BD5E7E08-D181-3325-C4BE-5EEC842B56CB}"/>
              </a:ext>
            </a:extLst>
          </p:cNvPr>
          <p:cNvSpPr txBox="1"/>
          <p:nvPr/>
        </p:nvSpPr>
        <p:spPr>
          <a:xfrm>
            <a:off x="1667435" y="1506070"/>
            <a:ext cx="1864660" cy="584775"/>
          </a:xfrm>
          <a:prstGeom prst="rect">
            <a:avLst/>
          </a:prstGeom>
          <a:noFill/>
        </p:spPr>
        <p:txBody>
          <a:bodyPr wrap="square" rtlCol="0">
            <a:spAutoFit/>
          </a:bodyPr>
          <a:lstStyle/>
          <a:p>
            <a:r>
              <a:rPr lang="tr-TR" sz="3200" dirty="0" err="1">
                <a:latin typeface="Stencil" panose="040409050D0802020404" pitchFamily="82" charset="0"/>
              </a:rPr>
              <a:t>GitLab</a:t>
            </a:r>
            <a:r>
              <a:rPr lang="tr-TR" dirty="0"/>
              <a:t> </a:t>
            </a:r>
          </a:p>
        </p:txBody>
      </p:sp>
      <p:sp>
        <p:nvSpPr>
          <p:cNvPr id="3" name="Metin kutusu 2">
            <a:extLst>
              <a:ext uri="{FF2B5EF4-FFF2-40B4-BE49-F238E27FC236}">
                <a16:creationId xmlns:a16="http://schemas.microsoft.com/office/drawing/2014/main" id="{00DED8D8-6F6E-91A2-778B-082CE891895E}"/>
              </a:ext>
            </a:extLst>
          </p:cNvPr>
          <p:cNvSpPr txBox="1"/>
          <p:nvPr/>
        </p:nvSpPr>
        <p:spPr>
          <a:xfrm>
            <a:off x="1667435" y="2474893"/>
            <a:ext cx="6078071" cy="954107"/>
          </a:xfrm>
          <a:prstGeom prst="rect">
            <a:avLst/>
          </a:prstGeom>
          <a:noFill/>
        </p:spPr>
        <p:txBody>
          <a:bodyPr wrap="square" rtlCol="0">
            <a:spAutoFit/>
          </a:bodyPr>
          <a:lstStyle/>
          <a:p>
            <a:r>
              <a:rPr lang="tr-TR" sz="2800" b="0" i="0" dirty="0">
                <a:solidFill>
                  <a:srgbClr val="4D5156"/>
                </a:solidFill>
                <a:effectLst/>
                <a:latin typeface="Arial Narrow" panose="020B0606020202030204" pitchFamily="34" charset="0"/>
              </a:rPr>
              <a:t>Git sürüm kontrol aracını kullanan bir Kaynak Kod ve Proje Yönetim platformudur. </a:t>
            </a:r>
            <a:endParaRPr lang="tr-TR" sz="2800" dirty="0">
              <a:latin typeface="Arial Narrow" panose="020B0606020202030204" pitchFamily="34" charset="0"/>
            </a:endParaRPr>
          </a:p>
        </p:txBody>
      </p:sp>
    </p:spTree>
    <p:extLst>
      <p:ext uri="{BB962C8B-B14F-4D97-AF65-F5344CB8AC3E}">
        <p14:creationId xmlns:p14="http://schemas.microsoft.com/office/powerpoint/2010/main" val="796897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E9019217-B9DC-1CE3-D4F3-F4EDD87E0AF0}"/>
              </a:ext>
            </a:extLst>
          </p:cNvPr>
          <p:cNvSpPr txBox="1"/>
          <p:nvPr/>
        </p:nvSpPr>
        <p:spPr>
          <a:xfrm>
            <a:off x="1831517" y="1091968"/>
            <a:ext cx="8442035" cy="584775"/>
          </a:xfrm>
          <a:prstGeom prst="rect">
            <a:avLst/>
          </a:prstGeom>
          <a:noFill/>
        </p:spPr>
        <p:txBody>
          <a:bodyPr wrap="square" rtlCol="0">
            <a:spAutoFit/>
          </a:bodyPr>
          <a:lstStyle/>
          <a:p>
            <a:r>
              <a:rPr lang="tr-TR" sz="3200" dirty="0" err="1">
                <a:latin typeface="Stencil" panose="040409050D0802020404" pitchFamily="82" charset="0"/>
              </a:rPr>
              <a:t>Sifreleme</a:t>
            </a:r>
            <a:r>
              <a:rPr lang="tr-TR" sz="3200" dirty="0">
                <a:latin typeface="Stencil" panose="040409050D0802020404" pitchFamily="82" charset="0"/>
              </a:rPr>
              <a:t> Yöntemleri (Kriptografi) </a:t>
            </a:r>
          </a:p>
        </p:txBody>
      </p:sp>
      <p:sp>
        <p:nvSpPr>
          <p:cNvPr id="4" name="Metin kutusu 3">
            <a:extLst>
              <a:ext uri="{FF2B5EF4-FFF2-40B4-BE49-F238E27FC236}">
                <a16:creationId xmlns:a16="http://schemas.microsoft.com/office/drawing/2014/main" id="{6398C29F-B09C-FF5C-B89B-C1C04829CC06}"/>
              </a:ext>
            </a:extLst>
          </p:cNvPr>
          <p:cNvSpPr txBox="1"/>
          <p:nvPr/>
        </p:nvSpPr>
        <p:spPr>
          <a:xfrm>
            <a:off x="1831518" y="2034989"/>
            <a:ext cx="9520517" cy="2246769"/>
          </a:xfrm>
          <a:prstGeom prst="rect">
            <a:avLst/>
          </a:prstGeom>
          <a:noFill/>
        </p:spPr>
        <p:txBody>
          <a:bodyPr wrap="square" rtlCol="0">
            <a:spAutoFit/>
          </a:bodyPr>
          <a:lstStyle/>
          <a:p>
            <a:r>
              <a:rPr lang="tr-TR" sz="2800" b="0" i="0" dirty="0">
                <a:solidFill>
                  <a:srgbClr val="202124"/>
                </a:solidFill>
                <a:effectLst/>
                <a:latin typeface="Arial Narrow" panose="020B0606020202030204" pitchFamily="34" charset="0"/>
              </a:rPr>
              <a:t>Kriptografide şifreleme ile ilgili iki ana mekanizma vardır. Bunlar </a:t>
            </a:r>
            <a:r>
              <a:rPr lang="tr-TR" sz="2800" b="0" i="0" dirty="0">
                <a:solidFill>
                  <a:srgbClr val="040C28"/>
                </a:solidFill>
                <a:effectLst/>
                <a:latin typeface="Arial Narrow" panose="020B0606020202030204" pitchFamily="34" charset="0"/>
              </a:rPr>
              <a:t>simetrik anahtarlı sistemler (gizli anahtarlı şifreleme) ve asimetrik (açık anahtarlı sistemler)</a:t>
            </a:r>
            <a:r>
              <a:rPr lang="tr-TR" sz="2800" b="0" i="0" dirty="0">
                <a:solidFill>
                  <a:srgbClr val="202124"/>
                </a:solidFill>
                <a:effectLst/>
                <a:latin typeface="Arial Narrow" panose="020B0606020202030204" pitchFamily="34" charset="0"/>
              </a:rPr>
              <a:t> olarak ikiye ayrılır. Simetrik Anahtarlı Şifreleme (</a:t>
            </a:r>
            <a:r>
              <a:rPr lang="tr-TR" sz="2800" b="0" i="0" dirty="0" err="1">
                <a:solidFill>
                  <a:srgbClr val="202124"/>
                </a:solidFill>
                <a:effectLst/>
                <a:latin typeface="Arial Narrow" panose="020B0606020202030204" pitchFamily="34" charset="0"/>
              </a:rPr>
              <a:t>Symmetric</a:t>
            </a:r>
            <a:r>
              <a:rPr lang="tr-TR" sz="2800" b="0" i="0" dirty="0">
                <a:solidFill>
                  <a:srgbClr val="202124"/>
                </a:solidFill>
                <a:effectLst/>
                <a:latin typeface="Arial Narrow" panose="020B0606020202030204" pitchFamily="34" charset="0"/>
              </a:rPr>
              <a:t> </a:t>
            </a:r>
            <a:r>
              <a:rPr lang="tr-TR" sz="2800" b="0" i="0" dirty="0" err="1">
                <a:solidFill>
                  <a:srgbClr val="202124"/>
                </a:solidFill>
                <a:effectLst/>
                <a:latin typeface="Arial Narrow" panose="020B0606020202030204" pitchFamily="34" charset="0"/>
              </a:rPr>
              <a:t>Key</a:t>
            </a:r>
            <a:r>
              <a:rPr lang="tr-TR" sz="2800" b="0" i="0" dirty="0">
                <a:solidFill>
                  <a:srgbClr val="202124"/>
                </a:solidFill>
                <a:effectLst/>
                <a:latin typeface="Arial Narrow" panose="020B0606020202030204" pitchFamily="34" charset="0"/>
              </a:rPr>
              <a:t> </a:t>
            </a:r>
            <a:r>
              <a:rPr lang="tr-TR" sz="2800" b="0" i="0" dirty="0" err="1">
                <a:solidFill>
                  <a:srgbClr val="202124"/>
                </a:solidFill>
                <a:effectLst/>
                <a:latin typeface="Arial Narrow" panose="020B0606020202030204" pitchFamily="34" charset="0"/>
              </a:rPr>
              <a:t>Cipher</a:t>
            </a:r>
            <a:r>
              <a:rPr lang="tr-TR" sz="2800" b="0" i="0" dirty="0">
                <a:solidFill>
                  <a:srgbClr val="202124"/>
                </a:solidFill>
                <a:effectLst/>
                <a:latin typeface="Arial Narrow" panose="020B0606020202030204" pitchFamily="34" charset="0"/>
              </a:rPr>
              <a:t>): 1970'lerin başlarına kadar yaygın olan bir şifreleme tekniğidir.</a:t>
            </a:r>
            <a:endParaRPr lang="tr-TR" sz="2800" dirty="0">
              <a:latin typeface="Arial Narrow" panose="020B0606020202030204" pitchFamily="34" charset="0"/>
            </a:endParaRPr>
          </a:p>
        </p:txBody>
      </p:sp>
    </p:spTree>
    <p:extLst>
      <p:ext uri="{BB962C8B-B14F-4D97-AF65-F5344CB8AC3E}">
        <p14:creationId xmlns:p14="http://schemas.microsoft.com/office/powerpoint/2010/main" val="734714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BA326560-CCAE-81EE-B26D-7BA3254F9EE7}"/>
              </a:ext>
            </a:extLst>
          </p:cNvPr>
          <p:cNvSpPr txBox="1"/>
          <p:nvPr/>
        </p:nvSpPr>
        <p:spPr>
          <a:xfrm>
            <a:off x="1628049" y="1413320"/>
            <a:ext cx="5737410" cy="584775"/>
          </a:xfrm>
          <a:prstGeom prst="rect">
            <a:avLst/>
          </a:prstGeom>
          <a:noFill/>
        </p:spPr>
        <p:txBody>
          <a:bodyPr wrap="square" rtlCol="0">
            <a:spAutoFit/>
          </a:bodyPr>
          <a:lstStyle/>
          <a:p>
            <a:r>
              <a:rPr lang="tr-TR" sz="3200" dirty="0">
                <a:latin typeface="Stencil" panose="040409050D0802020404" pitchFamily="82" charset="0"/>
              </a:rPr>
              <a:t>Base64.Decoder-Encoder</a:t>
            </a:r>
          </a:p>
        </p:txBody>
      </p:sp>
      <p:sp>
        <p:nvSpPr>
          <p:cNvPr id="3" name="Metin kutusu 2">
            <a:extLst>
              <a:ext uri="{FF2B5EF4-FFF2-40B4-BE49-F238E27FC236}">
                <a16:creationId xmlns:a16="http://schemas.microsoft.com/office/drawing/2014/main" id="{4D58984E-FD4A-FA0C-2905-4BEDE68CFC2D}"/>
              </a:ext>
            </a:extLst>
          </p:cNvPr>
          <p:cNvSpPr txBox="1"/>
          <p:nvPr/>
        </p:nvSpPr>
        <p:spPr>
          <a:xfrm>
            <a:off x="6562165" y="3765176"/>
            <a:ext cx="184731" cy="369332"/>
          </a:xfrm>
          <a:prstGeom prst="rect">
            <a:avLst/>
          </a:prstGeom>
          <a:noFill/>
        </p:spPr>
        <p:txBody>
          <a:bodyPr wrap="none" rtlCol="0">
            <a:spAutoFit/>
          </a:bodyPr>
          <a:lstStyle/>
          <a:p>
            <a:endParaRPr lang="tr-TR" dirty="0"/>
          </a:p>
        </p:txBody>
      </p:sp>
      <p:sp>
        <p:nvSpPr>
          <p:cNvPr id="4" name="Metin kutusu 3">
            <a:extLst>
              <a:ext uri="{FF2B5EF4-FFF2-40B4-BE49-F238E27FC236}">
                <a16:creationId xmlns:a16="http://schemas.microsoft.com/office/drawing/2014/main" id="{B0D86348-0D25-A053-243F-C0089CA79BF7}"/>
              </a:ext>
            </a:extLst>
          </p:cNvPr>
          <p:cNvSpPr txBox="1"/>
          <p:nvPr/>
        </p:nvSpPr>
        <p:spPr>
          <a:xfrm>
            <a:off x="5638800" y="2976282"/>
            <a:ext cx="914400" cy="914400"/>
          </a:xfrm>
          <a:prstGeom prst="rect">
            <a:avLst/>
          </a:prstGeom>
          <a:noFill/>
        </p:spPr>
        <p:txBody>
          <a:bodyPr wrap="square" rtlCol="0">
            <a:spAutoFit/>
          </a:bodyPr>
          <a:lstStyle/>
          <a:p>
            <a:endParaRPr lang="tr-TR" dirty="0"/>
          </a:p>
        </p:txBody>
      </p:sp>
      <p:sp>
        <p:nvSpPr>
          <p:cNvPr id="7" name="Metin kutusu 6">
            <a:extLst>
              <a:ext uri="{FF2B5EF4-FFF2-40B4-BE49-F238E27FC236}">
                <a16:creationId xmlns:a16="http://schemas.microsoft.com/office/drawing/2014/main" id="{9F4DD457-3243-EA5A-6330-A91FE845751A}"/>
              </a:ext>
            </a:extLst>
          </p:cNvPr>
          <p:cNvSpPr txBox="1"/>
          <p:nvPr/>
        </p:nvSpPr>
        <p:spPr>
          <a:xfrm>
            <a:off x="1443318" y="2976282"/>
            <a:ext cx="184731" cy="369332"/>
          </a:xfrm>
          <a:prstGeom prst="rect">
            <a:avLst/>
          </a:prstGeom>
          <a:noFill/>
        </p:spPr>
        <p:txBody>
          <a:bodyPr wrap="none" rtlCol="0">
            <a:spAutoFit/>
          </a:bodyPr>
          <a:lstStyle/>
          <a:p>
            <a:endParaRPr lang="tr-TR" dirty="0"/>
          </a:p>
        </p:txBody>
      </p:sp>
      <p:sp>
        <p:nvSpPr>
          <p:cNvPr id="9" name="Metin kutusu 8">
            <a:extLst>
              <a:ext uri="{FF2B5EF4-FFF2-40B4-BE49-F238E27FC236}">
                <a16:creationId xmlns:a16="http://schemas.microsoft.com/office/drawing/2014/main" id="{92BB93D1-DF6E-4D6D-E92E-0A1EF92DBE4D}"/>
              </a:ext>
            </a:extLst>
          </p:cNvPr>
          <p:cNvSpPr txBox="1"/>
          <p:nvPr/>
        </p:nvSpPr>
        <p:spPr>
          <a:xfrm>
            <a:off x="1628049" y="2519082"/>
            <a:ext cx="9533010" cy="3539430"/>
          </a:xfrm>
          <a:prstGeom prst="rect">
            <a:avLst/>
          </a:prstGeom>
          <a:noFill/>
        </p:spPr>
        <p:txBody>
          <a:bodyPr wrap="square" rtlCol="0">
            <a:spAutoFit/>
          </a:bodyPr>
          <a:lstStyle/>
          <a:p>
            <a:r>
              <a:rPr lang="tr-TR" altLang="tr-TR" sz="2800" dirty="0">
                <a:solidFill>
                  <a:srgbClr val="374151"/>
                </a:solidFill>
                <a:latin typeface="Arial Narrow" panose="020B0606020202030204" pitchFamily="34" charset="0"/>
              </a:rPr>
              <a:t>Base64, veriyi ASCII karakterleri arasında temsil etmek için kullanılan bir kodlama yöntemidir. Java programlama dilinde, bu kodlamayı çözmek ve kodlamak için kullanılan sınıflar </a:t>
            </a:r>
            <a:r>
              <a:rPr lang="tr-TR" altLang="tr-TR" sz="2800" b="1" dirty="0">
                <a:latin typeface="Arial Narrow" panose="020B0606020202030204" pitchFamily="34" charset="0"/>
              </a:rPr>
              <a:t>Base64.Decoder</a:t>
            </a:r>
            <a:r>
              <a:rPr lang="tr-TR" altLang="tr-TR" sz="2800" dirty="0">
                <a:solidFill>
                  <a:srgbClr val="374151"/>
                </a:solidFill>
                <a:latin typeface="Arial Narrow" panose="020B0606020202030204" pitchFamily="34" charset="0"/>
              </a:rPr>
              <a:t> ve </a:t>
            </a:r>
            <a:r>
              <a:rPr lang="tr-TR" altLang="tr-TR" sz="2800" b="1" dirty="0">
                <a:latin typeface="Arial Narrow" panose="020B0606020202030204" pitchFamily="34" charset="0"/>
              </a:rPr>
              <a:t>Base64.Encoder</a:t>
            </a:r>
            <a:r>
              <a:rPr lang="tr-TR" altLang="tr-TR" sz="2800" dirty="0">
                <a:solidFill>
                  <a:srgbClr val="374151"/>
                </a:solidFill>
                <a:latin typeface="Arial Narrow" panose="020B0606020202030204" pitchFamily="34" charset="0"/>
              </a:rPr>
              <a:t> olarak adlandırılır. Bu sınıflar, metni Base64 formatına dönüştürme ve Base64 formatındaki metni çözme işlemlerini gerçekleştirir. Örnek olarak, Java'da </a:t>
            </a:r>
            <a:r>
              <a:rPr lang="tr-TR" altLang="tr-TR" sz="2800" b="1" dirty="0">
                <a:latin typeface="Arial Narrow" panose="020B0606020202030204" pitchFamily="34" charset="0"/>
              </a:rPr>
              <a:t>Base64.getEncoder()</a:t>
            </a:r>
            <a:r>
              <a:rPr lang="tr-TR" altLang="tr-TR" sz="2800" dirty="0">
                <a:solidFill>
                  <a:srgbClr val="374151"/>
                </a:solidFill>
                <a:latin typeface="Arial Narrow" panose="020B0606020202030204" pitchFamily="34" charset="0"/>
              </a:rPr>
              <a:t> metodu bir metni Base64 formatına kodlamak için kullanılırken, </a:t>
            </a:r>
            <a:r>
              <a:rPr lang="tr-TR" altLang="tr-TR" sz="2800" b="1" dirty="0">
                <a:latin typeface="Arial Narrow" panose="020B0606020202030204" pitchFamily="34" charset="0"/>
              </a:rPr>
              <a:t>Base64.getDecoder()</a:t>
            </a:r>
            <a:r>
              <a:rPr lang="tr-TR" altLang="tr-TR" sz="2800" dirty="0">
                <a:solidFill>
                  <a:srgbClr val="374151"/>
                </a:solidFill>
                <a:latin typeface="Arial Narrow" panose="020B0606020202030204" pitchFamily="34" charset="0"/>
              </a:rPr>
              <a:t> metodu Base64 kodunu çözmek için kullanılır.</a:t>
            </a:r>
            <a:r>
              <a:rPr lang="tr-TR" altLang="tr-TR" sz="2800" dirty="0">
                <a:latin typeface="Arial Narrow" panose="020B0606020202030204" pitchFamily="34" charset="0"/>
              </a:rPr>
              <a:t> </a:t>
            </a:r>
            <a:endParaRPr lang="tr-TR" sz="2800" dirty="0">
              <a:latin typeface="Arial Narrow" panose="020B0606020202030204" pitchFamily="34" charset="0"/>
            </a:endParaRPr>
          </a:p>
        </p:txBody>
      </p:sp>
      <p:sp>
        <p:nvSpPr>
          <p:cNvPr id="10" name="Rectangle 3">
            <a:extLst>
              <a:ext uri="{FF2B5EF4-FFF2-40B4-BE49-F238E27FC236}">
                <a16:creationId xmlns:a16="http://schemas.microsoft.com/office/drawing/2014/main" id="{3E70547D-1904-3A48-3760-A51D57FF4992}"/>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tr-TR" altLang="tr-TR" sz="1800" b="0" i="0" u="none" strike="noStrike" cap="none" normalizeH="0" baseline="0" dirty="0">
                <a:ln>
                  <a:noFill/>
                </a:ln>
                <a:solidFill>
                  <a:schemeClr val="tx1"/>
                </a:solidFill>
                <a:effectLst/>
                <a:latin typeface="Arial" panose="020B0604020202020204" pitchFamily="34" charset="0"/>
              </a:rPr>
            </a:b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6317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57C621D0-DD9D-9A3B-6B02-BA090CC7F6DB}"/>
              </a:ext>
            </a:extLst>
          </p:cNvPr>
          <p:cNvSpPr txBox="1"/>
          <p:nvPr/>
        </p:nvSpPr>
        <p:spPr>
          <a:xfrm>
            <a:off x="1882587" y="1353671"/>
            <a:ext cx="1353671" cy="584775"/>
          </a:xfrm>
          <a:prstGeom prst="rect">
            <a:avLst/>
          </a:prstGeom>
          <a:noFill/>
        </p:spPr>
        <p:txBody>
          <a:bodyPr wrap="square" rtlCol="0">
            <a:spAutoFit/>
          </a:bodyPr>
          <a:lstStyle/>
          <a:p>
            <a:r>
              <a:rPr lang="tr-TR" sz="3200" dirty="0">
                <a:latin typeface="Stencil" panose="040409050D0802020404" pitchFamily="82" charset="0"/>
              </a:rPr>
              <a:t>MD5</a:t>
            </a:r>
          </a:p>
        </p:txBody>
      </p:sp>
      <p:sp>
        <p:nvSpPr>
          <p:cNvPr id="3" name="Metin kutusu 2">
            <a:extLst>
              <a:ext uri="{FF2B5EF4-FFF2-40B4-BE49-F238E27FC236}">
                <a16:creationId xmlns:a16="http://schemas.microsoft.com/office/drawing/2014/main" id="{5291D879-C61F-DF62-8F37-2F26F3A02429}"/>
              </a:ext>
            </a:extLst>
          </p:cNvPr>
          <p:cNvSpPr txBox="1"/>
          <p:nvPr/>
        </p:nvSpPr>
        <p:spPr>
          <a:xfrm>
            <a:off x="1882587" y="2420470"/>
            <a:ext cx="9233648" cy="1815882"/>
          </a:xfrm>
          <a:prstGeom prst="rect">
            <a:avLst/>
          </a:prstGeom>
          <a:noFill/>
        </p:spPr>
        <p:txBody>
          <a:bodyPr wrap="square" rtlCol="0">
            <a:spAutoFit/>
          </a:bodyPr>
          <a:lstStyle/>
          <a:p>
            <a:r>
              <a:rPr lang="tr-TR" sz="2800" dirty="0">
                <a:solidFill>
                  <a:srgbClr val="4D5156"/>
                </a:solidFill>
                <a:latin typeface="Arial Narrow" panose="020B0606020202030204" pitchFamily="34" charset="0"/>
              </a:rPr>
              <a:t>Y</a:t>
            </a:r>
            <a:r>
              <a:rPr lang="tr-TR" sz="2800" b="0" i="0" dirty="0">
                <a:solidFill>
                  <a:srgbClr val="4D5156"/>
                </a:solidFill>
                <a:effectLst/>
                <a:latin typeface="Arial Narrow" panose="020B0606020202030204" pitchFamily="34" charset="0"/>
              </a:rPr>
              <a:t>aygın olarak kullanılan bir kriptografik özet fonksiyonudur. Girilen verinin boyutundan bağımsız olarak, 128-bit özet değeri üretir. MD5 ilk olarak kriptografik özet fonksiyonu olarak tasarlanmış olmasına rağmen geniş çaplı güvenlik açıkları tespit edilmiştir. </a:t>
            </a:r>
            <a:endParaRPr lang="tr-TR" sz="2800" dirty="0">
              <a:latin typeface="Arial Narrow" panose="020B0606020202030204" pitchFamily="34" charset="0"/>
            </a:endParaRPr>
          </a:p>
        </p:txBody>
      </p:sp>
    </p:spTree>
    <p:extLst>
      <p:ext uri="{BB962C8B-B14F-4D97-AF65-F5344CB8AC3E}">
        <p14:creationId xmlns:p14="http://schemas.microsoft.com/office/powerpoint/2010/main" val="250447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E4916904-44AE-C3C7-0742-6CA3908E4703}"/>
              </a:ext>
            </a:extLst>
          </p:cNvPr>
          <p:cNvSpPr txBox="1"/>
          <p:nvPr/>
        </p:nvSpPr>
        <p:spPr>
          <a:xfrm>
            <a:off x="1497107" y="1783976"/>
            <a:ext cx="1389529" cy="584775"/>
          </a:xfrm>
          <a:prstGeom prst="rect">
            <a:avLst/>
          </a:prstGeom>
          <a:noFill/>
        </p:spPr>
        <p:txBody>
          <a:bodyPr wrap="square" rtlCol="0">
            <a:spAutoFit/>
          </a:bodyPr>
          <a:lstStyle/>
          <a:p>
            <a:r>
              <a:rPr lang="tr-TR" sz="3200" dirty="0">
                <a:latin typeface="Stencil" panose="040409050D0802020404" pitchFamily="82" charset="0"/>
              </a:rPr>
              <a:t>SHA</a:t>
            </a:r>
          </a:p>
        </p:txBody>
      </p:sp>
      <p:sp>
        <p:nvSpPr>
          <p:cNvPr id="3" name="Metin kutusu 2">
            <a:extLst>
              <a:ext uri="{FF2B5EF4-FFF2-40B4-BE49-F238E27FC236}">
                <a16:creationId xmlns:a16="http://schemas.microsoft.com/office/drawing/2014/main" id="{A224664F-A673-99FA-C71A-5A50FEF52E96}"/>
              </a:ext>
            </a:extLst>
          </p:cNvPr>
          <p:cNvSpPr txBox="1"/>
          <p:nvPr/>
        </p:nvSpPr>
        <p:spPr>
          <a:xfrm>
            <a:off x="1497107" y="2904564"/>
            <a:ext cx="10766612" cy="3108543"/>
          </a:xfrm>
          <a:prstGeom prst="rect">
            <a:avLst/>
          </a:prstGeom>
          <a:noFill/>
        </p:spPr>
        <p:txBody>
          <a:bodyPr wrap="square" rtlCol="0">
            <a:spAutoFit/>
          </a:bodyPr>
          <a:lstStyle/>
          <a:p>
            <a:r>
              <a:rPr lang="tr-TR" sz="2800" b="0" i="0" dirty="0">
                <a:solidFill>
                  <a:srgbClr val="222222"/>
                </a:solidFill>
                <a:effectLst/>
                <a:latin typeface="Arial Narrow" panose="020B0606020202030204" pitchFamily="34" charset="0"/>
              </a:rPr>
              <a:t>SHA Yazılım 2014 yılında kurulmuş, Hukuk ve Yazılım alanlarında uzman kadrosunun oluşturduğu sinerjiyi yenilikçi, etkin ve çözüm odaklı projeler üretmeye kanalize etmiş İzmir’de faaliyet gösteren bir bilişim firmasıdır. SHA Yazılım Sektöründe öncü firma olma hedefi ile her geçen gün büyüyen SHA Yazılım; insana ve çevreye değer katan, yeşil bilişimi destekleyen, sürdürülebilir çözümler arayışını devam ettiren, toplumsal refahı artırmak için katma değer üreten bir yaklaşımla çalışmalarını sürdürmektedir."</a:t>
            </a:r>
            <a:endParaRPr lang="tr-TR" sz="2800" dirty="0">
              <a:latin typeface="Arial Narrow" panose="020B0606020202030204" pitchFamily="34" charset="0"/>
            </a:endParaRPr>
          </a:p>
        </p:txBody>
      </p:sp>
    </p:spTree>
    <p:extLst>
      <p:ext uri="{BB962C8B-B14F-4D97-AF65-F5344CB8AC3E}">
        <p14:creationId xmlns:p14="http://schemas.microsoft.com/office/powerpoint/2010/main" val="588213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13FA12D5-1E69-B858-BCBB-B354E09EE42C}"/>
              </a:ext>
            </a:extLst>
          </p:cNvPr>
          <p:cNvSpPr txBox="1"/>
          <p:nvPr/>
        </p:nvSpPr>
        <p:spPr>
          <a:xfrm>
            <a:off x="1712258" y="1497105"/>
            <a:ext cx="3872753" cy="584775"/>
          </a:xfrm>
          <a:prstGeom prst="rect">
            <a:avLst/>
          </a:prstGeom>
          <a:noFill/>
        </p:spPr>
        <p:txBody>
          <a:bodyPr wrap="square" rtlCol="0">
            <a:spAutoFit/>
          </a:bodyPr>
          <a:lstStyle/>
          <a:p>
            <a:r>
              <a:rPr lang="tr-TR" sz="3200" dirty="0" err="1">
                <a:latin typeface="Stencil" panose="040409050D0802020404" pitchFamily="82" charset="0"/>
              </a:rPr>
              <a:t>Brcyted</a:t>
            </a:r>
            <a:r>
              <a:rPr lang="tr-TR" sz="3200" dirty="0">
                <a:latin typeface="Stencil" panose="040409050D0802020404" pitchFamily="82" charset="0"/>
              </a:rPr>
              <a:t> nedir </a:t>
            </a:r>
          </a:p>
        </p:txBody>
      </p:sp>
      <p:sp>
        <p:nvSpPr>
          <p:cNvPr id="3" name="Metin kutusu 2">
            <a:extLst>
              <a:ext uri="{FF2B5EF4-FFF2-40B4-BE49-F238E27FC236}">
                <a16:creationId xmlns:a16="http://schemas.microsoft.com/office/drawing/2014/main" id="{F97E1EB3-72C5-FE70-084D-E29DEA2FEEE0}"/>
              </a:ext>
            </a:extLst>
          </p:cNvPr>
          <p:cNvSpPr txBox="1"/>
          <p:nvPr/>
        </p:nvSpPr>
        <p:spPr>
          <a:xfrm>
            <a:off x="1712258" y="2653553"/>
            <a:ext cx="7978588" cy="3539430"/>
          </a:xfrm>
          <a:prstGeom prst="rect">
            <a:avLst/>
          </a:prstGeom>
          <a:noFill/>
        </p:spPr>
        <p:txBody>
          <a:bodyPr wrap="square" rtlCol="0">
            <a:spAutoFit/>
          </a:bodyPr>
          <a:lstStyle/>
          <a:p>
            <a:r>
              <a:rPr lang="tr-TR" sz="3200" b="0" i="0" dirty="0" err="1">
                <a:solidFill>
                  <a:srgbClr val="374151"/>
                </a:solidFill>
                <a:effectLst/>
                <a:latin typeface="Arial Narrow" panose="020B0606020202030204" pitchFamily="34" charset="0"/>
              </a:rPr>
              <a:t>Brcyted</a:t>
            </a:r>
            <a:r>
              <a:rPr lang="tr-TR" sz="3200" b="0" i="0" dirty="0">
                <a:solidFill>
                  <a:srgbClr val="374151"/>
                </a:solidFill>
                <a:effectLst/>
                <a:latin typeface="Arial Narrow" panose="020B0606020202030204" pitchFamily="34" charset="0"/>
              </a:rPr>
              <a:t> güvenli bir şifreleme yöntemidir.</a:t>
            </a:r>
          </a:p>
          <a:p>
            <a:r>
              <a:rPr lang="tr-TR" sz="3200" b="0" i="0" dirty="0">
                <a:solidFill>
                  <a:srgbClr val="374151"/>
                </a:solidFill>
                <a:effectLst/>
                <a:latin typeface="Arial Narrow" panose="020B0606020202030204" pitchFamily="34" charset="0"/>
              </a:rPr>
              <a:t> Şifreleme süreci ve anahtar oluşturma işlemi arasında bir denge yaparak,</a:t>
            </a:r>
          </a:p>
          <a:p>
            <a:r>
              <a:rPr lang="tr-TR" sz="3200" b="0" i="0" dirty="0">
                <a:solidFill>
                  <a:srgbClr val="374151"/>
                </a:solidFill>
                <a:effectLst/>
                <a:latin typeface="Arial Narrow" panose="020B0606020202030204" pitchFamily="34" charset="0"/>
              </a:rPr>
              <a:t> hatalı şifre çözmeye karşı koruma sağlar. </a:t>
            </a:r>
          </a:p>
          <a:p>
            <a:r>
              <a:rPr lang="tr-TR" sz="3200" b="0" i="0" dirty="0">
                <a:solidFill>
                  <a:srgbClr val="374151"/>
                </a:solidFill>
                <a:effectLst/>
                <a:latin typeface="Arial Narrow" panose="020B0606020202030204" pitchFamily="34" charset="0"/>
              </a:rPr>
              <a:t>Ancak, </a:t>
            </a:r>
            <a:r>
              <a:rPr lang="tr-TR" sz="3200" b="0" i="0" dirty="0" err="1">
                <a:solidFill>
                  <a:srgbClr val="374151"/>
                </a:solidFill>
                <a:effectLst/>
                <a:latin typeface="Arial Narrow" panose="020B0606020202030204" pitchFamily="34" charset="0"/>
              </a:rPr>
              <a:t>Brcyted'in</a:t>
            </a:r>
            <a:r>
              <a:rPr lang="tr-TR" sz="3200" b="0" i="0" dirty="0">
                <a:solidFill>
                  <a:srgbClr val="374151"/>
                </a:solidFill>
                <a:effectLst/>
                <a:latin typeface="Arial Narrow" panose="020B0606020202030204" pitchFamily="34" charset="0"/>
              </a:rPr>
              <a:t> kendine özgü sıkıntısı da bu yöntemin anahtar oluşturma işleminin karmaşıklığıdır.</a:t>
            </a:r>
            <a:endParaRPr lang="tr-TR" sz="3200" dirty="0">
              <a:latin typeface="Arial Narrow" panose="020B0606020202030204" pitchFamily="34" charset="0"/>
            </a:endParaRPr>
          </a:p>
        </p:txBody>
      </p:sp>
    </p:spTree>
    <p:extLst>
      <p:ext uri="{BB962C8B-B14F-4D97-AF65-F5344CB8AC3E}">
        <p14:creationId xmlns:p14="http://schemas.microsoft.com/office/powerpoint/2010/main" val="15089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3866AC80-3BFB-7237-CEEF-8592B1BEB12C}"/>
              </a:ext>
            </a:extLst>
          </p:cNvPr>
          <p:cNvSpPr txBox="1"/>
          <p:nvPr/>
        </p:nvSpPr>
        <p:spPr>
          <a:xfrm>
            <a:off x="1676400" y="1721223"/>
            <a:ext cx="995082" cy="584775"/>
          </a:xfrm>
          <a:prstGeom prst="rect">
            <a:avLst/>
          </a:prstGeom>
          <a:noFill/>
        </p:spPr>
        <p:txBody>
          <a:bodyPr wrap="square" rtlCol="0">
            <a:spAutoFit/>
          </a:bodyPr>
          <a:lstStyle/>
          <a:p>
            <a:r>
              <a:rPr lang="tr-TR" sz="3200" dirty="0" err="1">
                <a:latin typeface="Stencil" panose="040409050D0802020404" pitchFamily="82" charset="0"/>
              </a:rPr>
              <a:t>Mvc</a:t>
            </a:r>
            <a:endParaRPr lang="tr-TR" sz="3200" dirty="0">
              <a:latin typeface="Stencil" panose="040409050D0802020404" pitchFamily="82" charset="0"/>
            </a:endParaRPr>
          </a:p>
        </p:txBody>
      </p:sp>
      <p:sp>
        <p:nvSpPr>
          <p:cNvPr id="3" name="Metin kutusu 2">
            <a:extLst>
              <a:ext uri="{FF2B5EF4-FFF2-40B4-BE49-F238E27FC236}">
                <a16:creationId xmlns:a16="http://schemas.microsoft.com/office/drawing/2014/main" id="{9891F808-FF74-6635-5225-87EA5E77D670}"/>
              </a:ext>
            </a:extLst>
          </p:cNvPr>
          <p:cNvSpPr txBox="1"/>
          <p:nvPr/>
        </p:nvSpPr>
        <p:spPr>
          <a:xfrm>
            <a:off x="1676400" y="2850776"/>
            <a:ext cx="6355975" cy="2246769"/>
          </a:xfrm>
          <a:prstGeom prst="rect">
            <a:avLst/>
          </a:prstGeom>
          <a:noFill/>
        </p:spPr>
        <p:txBody>
          <a:bodyPr wrap="square" rtlCol="0">
            <a:spAutoFit/>
          </a:bodyPr>
          <a:lstStyle/>
          <a:p>
            <a:r>
              <a:rPr lang="tr-TR" sz="2800" b="0" i="0" dirty="0">
                <a:solidFill>
                  <a:srgbClr val="4D5156"/>
                </a:solidFill>
                <a:effectLst/>
                <a:latin typeface="Arial Narrow" panose="020B0606020202030204" pitchFamily="34" charset="0"/>
              </a:rPr>
              <a:t>Model-</a:t>
            </a:r>
            <a:r>
              <a:rPr lang="tr-TR" sz="2800" b="0" i="0" dirty="0" err="1">
                <a:solidFill>
                  <a:srgbClr val="4D5156"/>
                </a:solidFill>
                <a:effectLst/>
                <a:latin typeface="Arial Narrow" panose="020B0606020202030204" pitchFamily="34" charset="0"/>
              </a:rPr>
              <a:t>View</a:t>
            </a:r>
            <a:r>
              <a:rPr lang="tr-TR" sz="2800" b="0" i="0" dirty="0">
                <a:solidFill>
                  <a:srgbClr val="4D5156"/>
                </a:solidFill>
                <a:effectLst/>
                <a:latin typeface="Arial Narrow" panose="020B0606020202030204" pitchFamily="34" charset="0"/>
              </a:rPr>
              <a:t>-Controller, yazılım mühendisliğinde kullanılan bir "mimari desen" veya bir "tasarım </a:t>
            </a:r>
            <a:r>
              <a:rPr lang="tr-TR" sz="2800" b="0" i="0" dirty="0" err="1">
                <a:solidFill>
                  <a:srgbClr val="4D5156"/>
                </a:solidFill>
                <a:effectLst/>
                <a:latin typeface="Arial Narrow" panose="020B0606020202030204" pitchFamily="34" charset="0"/>
              </a:rPr>
              <a:t>deseni"dir</a:t>
            </a:r>
            <a:r>
              <a:rPr lang="tr-TR" sz="2800" b="0" i="0" dirty="0">
                <a:solidFill>
                  <a:srgbClr val="4D5156"/>
                </a:solidFill>
                <a:effectLst/>
                <a:latin typeface="Arial Narrow" panose="020B0606020202030204" pitchFamily="34" charset="0"/>
              </a:rPr>
              <a:t>. Kullanıcıya yüklü miktarda verinin sunulduğu karmaşık uygulamalarda veri ve gösterimin soyutlanması esasına dayanır. </a:t>
            </a:r>
            <a:endParaRPr lang="tr-TR" sz="2800" dirty="0">
              <a:latin typeface="Arial Narrow" panose="020B0606020202030204" pitchFamily="34" charset="0"/>
            </a:endParaRPr>
          </a:p>
        </p:txBody>
      </p:sp>
    </p:spTree>
    <p:extLst>
      <p:ext uri="{BB962C8B-B14F-4D97-AF65-F5344CB8AC3E}">
        <p14:creationId xmlns:p14="http://schemas.microsoft.com/office/powerpoint/2010/main" val="1756327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8BE5C964-D8FD-722B-8E46-9FB9D7231B82}"/>
              </a:ext>
            </a:extLst>
          </p:cNvPr>
          <p:cNvSpPr txBox="1"/>
          <p:nvPr/>
        </p:nvSpPr>
        <p:spPr>
          <a:xfrm>
            <a:off x="1559859" y="2716305"/>
            <a:ext cx="8130987" cy="954107"/>
          </a:xfrm>
          <a:prstGeom prst="rect">
            <a:avLst/>
          </a:prstGeom>
          <a:noFill/>
        </p:spPr>
        <p:txBody>
          <a:bodyPr wrap="square" rtlCol="0">
            <a:spAutoFit/>
          </a:bodyPr>
          <a:lstStyle/>
          <a:p>
            <a:pPr algn="just"/>
            <a:r>
              <a:rPr lang="tr-TR" sz="2800" dirty="0">
                <a:solidFill>
                  <a:srgbClr val="040C28"/>
                </a:solidFill>
                <a:latin typeface="Arial Narrow" panose="020B0606020202030204" pitchFamily="34" charset="0"/>
              </a:rPr>
              <a:t>K</a:t>
            </a:r>
            <a:r>
              <a:rPr lang="tr-TR" sz="2800" b="0" i="0" dirty="0">
                <a:solidFill>
                  <a:srgbClr val="040C28"/>
                </a:solidFill>
                <a:effectLst/>
                <a:latin typeface="Arial Narrow" panose="020B0606020202030204" pitchFamily="34" charset="0"/>
              </a:rPr>
              <a:t>odun diğer yazılımcılar tarafından da kolay okunup, anlaşılması, üzerinde rahatlıkla geliştirme yapabilmeleri</a:t>
            </a:r>
            <a:endParaRPr lang="tr-TR" sz="2800" dirty="0">
              <a:latin typeface="Arial Narrow" panose="020B0606020202030204" pitchFamily="34" charset="0"/>
            </a:endParaRPr>
          </a:p>
        </p:txBody>
      </p:sp>
      <p:sp>
        <p:nvSpPr>
          <p:cNvPr id="3" name="Metin kutusu 2">
            <a:extLst>
              <a:ext uri="{FF2B5EF4-FFF2-40B4-BE49-F238E27FC236}">
                <a16:creationId xmlns:a16="http://schemas.microsoft.com/office/drawing/2014/main" id="{4B0AF0F3-3624-6773-99C1-3E32C2E88BA5}"/>
              </a:ext>
            </a:extLst>
          </p:cNvPr>
          <p:cNvSpPr txBox="1"/>
          <p:nvPr/>
        </p:nvSpPr>
        <p:spPr>
          <a:xfrm>
            <a:off x="1559859" y="1335741"/>
            <a:ext cx="3899647" cy="584775"/>
          </a:xfrm>
          <a:prstGeom prst="rect">
            <a:avLst/>
          </a:prstGeom>
          <a:noFill/>
        </p:spPr>
        <p:txBody>
          <a:bodyPr wrap="square" rtlCol="0">
            <a:spAutoFit/>
          </a:bodyPr>
          <a:lstStyle/>
          <a:p>
            <a:r>
              <a:rPr lang="tr-TR" sz="3200" dirty="0" err="1">
                <a:latin typeface="Stencil" panose="040409050D0802020404" pitchFamily="82" charset="0"/>
              </a:rPr>
              <a:t>Clean</a:t>
            </a:r>
            <a:r>
              <a:rPr lang="tr-TR" sz="3200" dirty="0">
                <a:latin typeface="Stencil" panose="040409050D0802020404" pitchFamily="82" charset="0"/>
              </a:rPr>
              <a:t> </a:t>
            </a:r>
            <a:r>
              <a:rPr lang="tr-TR" sz="3200" dirty="0" err="1">
                <a:latin typeface="Stencil" panose="040409050D0802020404" pitchFamily="82" charset="0"/>
              </a:rPr>
              <a:t>Code</a:t>
            </a:r>
            <a:r>
              <a:rPr lang="tr-TR" sz="3200" dirty="0">
                <a:latin typeface="Stencil" panose="040409050D0802020404" pitchFamily="82" charset="0"/>
              </a:rPr>
              <a:t> nedir</a:t>
            </a:r>
          </a:p>
        </p:txBody>
      </p:sp>
    </p:spTree>
    <p:extLst>
      <p:ext uri="{BB962C8B-B14F-4D97-AF65-F5344CB8AC3E}">
        <p14:creationId xmlns:p14="http://schemas.microsoft.com/office/powerpoint/2010/main" val="177269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7BBD3DBA-E7A2-6659-3804-99B02B35F7D3}"/>
              </a:ext>
            </a:extLst>
          </p:cNvPr>
          <p:cNvSpPr txBox="1"/>
          <p:nvPr/>
        </p:nvSpPr>
        <p:spPr>
          <a:xfrm>
            <a:off x="1819835" y="1425388"/>
            <a:ext cx="3200400" cy="584775"/>
          </a:xfrm>
          <a:prstGeom prst="rect">
            <a:avLst/>
          </a:prstGeom>
          <a:noFill/>
        </p:spPr>
        <p:txBody>
          <a:bodyPr wrap="square" rtlCol="0">
            <a:spAutoFit/>
          </a:bodyPr>
          <a:lstStyle/>
          <a:p>
            <a:r>
              <a:rPr lang="tr-TR" sz="3200" dirty="0" err="1">
                <a:latin typeface="Stencil" panose="040409050D0802020404" pitchFamily="82" charset="0"/>
              </a:rPr>
              <a:t>Dummy</a:t>
            </a:r>
            <a:r>
              <a:rPr lang="tr-TR" sz="3200" dirty="0">
                <a:latin typeface="Stencil" panose="040409050D0802020404" pitchFamily="82" charset="0"/>
              </a:rPr>
              <a:t> </a:t>
            </a:r>
            <a:r>
              <a:rPr lang="tr-TR" sz="3200" dirty="0" err="1">
                <a:latin typeface="Stencil" panose="040409050D0802020404" pitchFamily="82" charset="0"/>
              </a:rPr>
              <a:t>Code</a:t>
            </a:r>
            <a:endParaRPr lang="tr-TR" sz="3200" dirty="0">
              <a:latin typeface="Stencil" panose="040409050D0802020404" pitchFamily="82" charset="0"/>
            </a:endParaRPr>
          </a:p>
        </p:txBody>
      </p:sp>
      <p:sp>
        <p:nvSpPr>
          <p:cNvPr id="4" name="Metin kutusu 3">
            <a:extLst>
              <a:ext uri="{FF2B5EF4-FFF2-40B4-BE49-F238E27FC236}">
                <a16:creationId xmlns:a16="http://schemas.microsoft.com/office/drawing/2014/main" id="{F48C9AB1-5EDD-41C4-E17E-7CBC43D2B739}"/>
              </a:ext>
            </a:extLst>
          </p:cNvPr>
          <p:cNvSpPr txBox="1"/>
          <p:nvPr/>
        </p:nvSpPr>
        <p:spPr>
          <a:xfrm>
            <a:off x="1819835" y="2438400"/>
            <a:ext cx="8919884" cy="3108543"/>
          </a:xfrm>
          <a:prstGeom prst="rect">
            <a:avLst/>
          </a:prstGeom>
          <a:noFill/>
        </p:spPr>
        <p:txBody>
          <a:bodyPr wrap="square" rtlCol="0">
            <a:spAutoFit/>
          </a:bodyPr>
          <a:lstStyle/>
          <a:p>
            <a:r>
              <a:rPr lang="tr-TR" sz="2800" b="0" i="0" dirty="0" err="1">
                <a:solidFill>
                  <a:srgbClr val="374151"/>
                </a:solidFill>
                <a:effectLst/>
                <a:latin typeface="Arial Narrow" panose="020B0606020202030204" pitchFamily="34" charset="0"/>
              </a:rPr>
              <a:t>Dummy</a:t>
            </a:r>
            <a:r>
              <a:rPr lang="tr-TR" sz="2800" b="0" i="0" dirty="0">
                <a:solidFill>
                  <a:srgbClr val="374151"/>
                </a:solidFill>
                <a:effectLst/>
                <a:latin typeface="Arial Narrow" panose="020B0606020202030204" pitchFamily="34" charset="0"/>
              </a:rPr>
              <a:t> </a:t>
            </a:r>
            <a:r>
              <a:rPr lang="tr-TR" sz="2800" b="0" i="0" dirty="0" err="1">
                <a:solidFill>
                  <a:srgbClr val="374151"/>
                </a:solidFill>
                <a:effectLst/>
                <a:latin typeface="Arial Narrow" panose="020B0606020202030204" pitchFamily="34" charset="0"/>
              </a:rPr>
              <a:t>code</a:t>
            </a:r>
            <a:r>
              <a:rPr lang="tr-TR" sz="2800" b="0" i="0" dirty="0">
                <a:solidFill>
                  <a:srgbClr val="374151"/>
                </a:solidFill>
                <a:effectLst/>
                <a:latin typeface="Arial Narrow" panose="020B0606020202030204" pitchFamily="34" charset="0"/>
              </a:rPr>
              <a:t>, genellikle bir programlama bağlamında kullanılan, işlevsel bir değeri olmayan, ancak programın genel yapısını veya algoritmanın mantığını temsil eden geçici kod parçacıklarını ifade eder. Bu tür kodlar, genellikle algoritmanın veya programın tasarımını açıklamak, anlamak veya paylaşmak amacıyla yazılır. Gerçek işlevselliği olmayan </a:t>
            </a:r>
            <a:r>
              <a:rPr lang="tr-TR" sz="2800" b="0" i="0" dirty="0" err="1">
                <a:solidFill>
                  <a:srgbClr val="374151"/>
                </a:solidFill>
                <a:effectLst/>
                <a:latin typeface="Arial Narrow" panose="020B0606020202030204" pitchFamily="34" charset="0"/>
              </a:rPr>
              <a:t>dummy</a:t>
            </a:r>
            <a:r>
              <a:rPr lang="tr-TR" sz="2800" b="0" i="0" dirty="0">
                <a:solidFill>
                  <a:srgbClr val="374151"/>
                </a:solidFill>
                <a:effectLst/>
                <a:latin typeface="Arial Narrow" panose="020B0606020202030204" pitchFamily="34" charset="0"/>
              </a:rPr>
              <a:t> </a:t>
            </a:r>
            <a:r>
              <a:rPr lang="tr-TR" sz="2800" b="0" i="0" dirty="0" err="1">
                <a:solidFill>
                  <a:srgbClr val="374151"/>
                </a:solidFill>
                <a:effectLst/>
                <a:latin typeface="Arial Narrow" panose="020B0606020202030204" pitchFamily="34" charset="0"/>
              </a:rPr>
              <a:t>code</a:t>
            </a:r>
            <a:r>
              <a:rPr lang="tr-TR" sz="2800" b="0" i="0" dirty="0">
                <a:solidFill>
                  <a:srgbClr val="374151"/>
                </a:solidFill>
                <a:effectLst/>
                <a:latin typeface="Arial Narrow" panose="020B0606020202030204" pitchFamily="34" charset="0"/>
              </a:rPr>
              <a:t>, sadece sözdizimi kurallarına uyan geçici bir gösterimdir</a:t>
            </a:r>
            <a:endParaRPr lang="tr-TR" sz="2800" dirty="0">
              <a:latin typeface="Arial Narrow" panose="020B0606020202030204" pitchFamily="34" charset="0"/>
            </a:endParaRPr>
          </a:p>
        </p:txBody>
      </p:sp>
    </p:spTree>
    <p:extLst>
      <p:ext uri="{BB962C8B-B14F-4D97-AF65-F5344CB8AC3E}">
        <p14:creationId xmlns:p14="http://schemas.microsoft.com/office/powerpoint/2010/main" val="3456403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77229CC6-69CA-3982-1B3B-E2C3A918D9E3}"/>
              </a:ext>
            </a:extLst>
          </p:cNvPr>
          <p:cNvSpPr txBox="1"/>
          <p:nvPr/>
        </p:nvSpPr>
        <p:spPr>
          <a:xfrm>
            <a:off x="1748115" y="1228165"/>
            <a:ext cx="4087907" cy="584775"/>
          </a:xfrm>
          <a:prstGeom prst="rect">
            <a:avLst/>
          </a:prstGeom>
          <a:noFill/>
        </p:spPr>
        <p:txBody>
          <a:bodyPr wrap="square" rtlCol="0">
            <a:spAutoFit/>
          </a:bodyPr>
          <a:lstStyle/>
          <a:p>
            <a:r>
              <a:rPr lang="tr-TR" sz="3200" dirty="0" err="1">
                <a:latin typeface="Stencil" panose="040409050D0802020404" pitchFamily="82" charset="0"/>
              </a:rPr>
              <a:t>Spaggetti</a:t>
            </a:r>
            <a:r>
              <a:rPr lang="tr-TR" sz="3200" dirty="0">
                <a:latin typeface="Stencil" panose="040409050D0802020404" pitchFamily="82" charset="0"/>
              </a:rPr>
              <a:t> </a:t>
            </a:r>
            <a:r>
              <a:rPr lang="tr-TR" sz="3200" dirty="0" err="1">
                <a:latin typeface="Stencil" panose="040409050D0802020404" pitchFamily="82" charset="0"/>
              </a:rPr>
              <a:t>Code</a:t>
            </a:r>
            <a:endParaRPr lang="tr-TR" sz="3200" dirty="0">
              <a:latin typeface="Stencil" panose="040409050D0802020404" pitchFamily="82" charset="0"/>
            </a:endParaRPr>
          </a:p>
        </p:txBody>
      </p:sp>
      <p:sp>
        <p:nvSpPr>
          <p:cNvPr id="4" name="Metin kutusu 3">
            <a:extLst>
              <a:ext uri="{FF2B5EF4-FFF2-40B4-BE49-F238E27FC236}">
                <a16:creationId xmlns:a16="http://schemas.microsoft.com/office/drawing/2014/main" id="{D2176292-2B92-C917-B6AD-FE11BD6AC635}"/>
              </a:ext>
            </a:extLst>
          </p:cNvPr>
          <p:cNvSpPr txBox="1"/>
          <p:nvPr/>
        </p:nvSpPr>
        <p:spPr>
          <a:xfrm>
            <a:off x="1748115" y="2456329"/>
            <a:ext cx="7620000" cy="2246769"/>
          </a:xfrm>
          <a:prstGeom prst="rect">
            <a:avLst/>
          </a:prstGeom>
          <a:noFill/>
        </p:spPr>
        <p:txBody>
          <a:bodyPr wrap="square" rtlCol="0">
            <a:spAutoFit/>
          </a:bodyPr>
          <a:lstStyle/>
          <a:p>
            <a:r>
              <a:rPr lang="tr-TR" sz="2800" b="0" i="0" dirty="0">
                <a:solidFill>
                  <a:srgbClr val="4D5156"/>
                </a:solidFill>
                <a:effectLst/>
                <a:latin typeface="Arial Narrow" panose="020B0606020202030204" pitchFamily="34" charset="0"/>
              </a:rPr>
              <a:t>Spagetti kodu, yapılandırılmamış ve bakımı zor kaynak kodu için aşağılayıcı bir ifadedir. Spagetti kodu, değişken proje gereksinimleri, programlama stili kurallarının eksikliği ve yetersiz yetenek veya deneyime sahip yazılım mühendisleri gibi çeşitli faktörlerden </a:t>
            </a:r>
            <a:r>
              <a:rPr lang="tr-TR" sz="2800" b="0" i="0" dirty="0" err="1">
                <a:solidFill>
                  <a:srgbClr val="4D5156"/>
                </a:solidFill>
                <a:effectLst/>
                <a:latin typeface="Arial Narrow" panose="020B0606020202030204" pitchFamily="34" charset="0"/>
              </a:rPr>
              <a:t>kaynaklanabili</a:t>
            </a:r>
            <a:endParaRPr lang="tr-TR" sz="2800" dirty="0">
              <a:latin typeface="Arial Narrow" panose="020B0606020202030204" pitchFamily="34" charset="0"/>
            </a:endParaRPr>
          </a:p>
        </p:txBody>
      </p:sp>
    </p:spTree>
    <p:extLst>
      <p:ext uri="{BB962C8B-B14F-4D97-AF65-F5344CB8AC3E}">
        <p14:creationId xmlns:p14="http://schemas.microsoft.com/office/powerpoint/2010/main" val="3293532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B4438F48-2259-0AA3-52E6-75949CC65950}"/>
              </a:ext>
            </a:extLst>
          </p:cNvPr>
          <p:cNvSpPr txBox="1"/>
          <p:nvPr/>
        </p:nvSpPr>
        <p:spPr>
          <a:xfrm>
            <a:off x="1945341" y="1075764"/>
            <a:ext cx="2026024" cy="584775"/>
          </a:xfrm>
          <a:prstGeom prst="rect">
            <a:avLst/>
          </a:prstGeom>
          <a:noFill/>
        </p:spPr>
        <p:txBody>
          <a:bodyPr wrap="square" rtlCol="0">
            <a:spAutoFit/>
          </a:bodyPr>
          <a:lstStyle/>
          <a:p>
            <a:r>
              <a:rPr lang="tr-TR" sz="3200" dirty="0">
                <a:latin typeface="Stencil" panose="040409050D0802020404" pitchFamily="82" charset="0"/>
              </a:rPr>
              <a:t>SOLID</a:t>
            </a:r>
          </a:p>
        </p:txBody>
      </p:sp>
      <p:sp>
        <p:nvSpPr>
          <p:cNvPr id="5" name="Metin kutusu 4">
            <a:extLst>
              <a:ext uri="{FF2B5EF4-FFF2-40B4-BE49-F238E27FC236}">
                <a16:creationId xmlns:a16="http://schemas.microsoft.com/office/drawing/2014/main" id="{EE6CAE75-B592-EED9-896C-37810D87CA16}"/>
              </a:ext>
            </a:extLst>
          </p:cNvPr>
          <p:cNvSpPr txBox="1"/>
          <p:nvPr/>
        </p:nvSpPr>
        <p:spPr>
          <a:xfrm>
            <a:off x="1945341" y="2305615"/>
            <a:ext cx="7951694" cy="1384995"/>
          </a:xfrm>
          <a:prstGeom prst="rect">
            <a:avLst/>
          </a:prstGeom>
          <a:noFill/>
        </p:spPr>
        <p:txBody>
          <a:bodyPr wrap="square" rtlCol="0">
            <a:spAutoFit/>
          </a:bodyPr>
          <a:lstStyle/>
          <a:p>
            <a:r>
              <a:rPr lang="tr-TR" sz="2800" b="0" i="0" dirty="0">
                <a:solidFill>
                  <a:srgbClr val="4D5156"/>
                </a:solidFill>
                <a:effectLst/>
                <a:latin typeface="Arial Narrow" panose="020B0606020202030204" pitchFamily="34" charset="0"/>
              </a:rPr>
              <a:t>Yazılım mühendisliğinde S.O.L.I.D. </a:t>
            </a:r>
            <a:r>
              <a:rPr lang="tr-TR" sz="2800" b="0" i="0" dirty="0" err="1">
                <a:solidFill>
                  <a:srgbClr val="4D5156"/>
                </a:solidFill>
                <a:effectLst/>
                <a:latin typeface="Arial Narrow" panose="020B0606020202030204" pitchFamily="34" charset="0"/>
              </a:rPr>
              <a:t>nesnesel</a:t>
            </a:r>
            <a:r>
              <a:rPr lang="tr-TR" sz="2800" b="0" i="0" dirty="0">
                <a:solidFill>
                  <a:srgbClr val="4D5156"/>
                </a:solidFill>
                <a:effectLst/>
                <a:latin typeface="Arial Narrow" panose="020B0606020202030204" pitchFamily="34" charset="0"/>
              </a:rPr>
              <a:t> tasarımları daha anlaşılır, esnek ve sürdürülebilir kılmayı amaçlayan, beş tasarım ilkesinin anımsatıcı bir kısaltmasıdır</a:t>
            </a:r>
            <a:endParaRPr lang="tr-TR" sz="2800" dirty="0">
              <a:latin typeface="Arial Narrow" panose="020B0606020202030204" pitchFamily="34" charset="0"/>
            </a:endParaRPr>
          </a:p>
        </p:txBody>
      </p:sp>
    </p:spTree>
    <p:extLst>
      <p:ext uri="{BB962C8B-B14F-4D97-AF65-F5344CB8AC3E}">
        <p14:creationId xmlns:p14="http://schemas.microsoft.com/office/powerpoint/2010/main" val="707829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B7AF5C94-111F-D9EF-4663-D0407B492DF6}"/>
              </a:ext>
            </a:extLst>
          </p:cNvPr>
          <p:cNvSpPr txBox="1"/>
          <p:nvPr/>
        </p:nvSpPr>
        <p:spPr>
          <a:xfrm>
            <a:off x="1712260" y="2241176"/>
            <a:ext cx="7243482" cy="1384995"/>
          </a:xfrm>
          <a:prstGeom prst="rect">
            <a:avLst/>
          </a:prstGeom>
          <a:noFill/>
        </p:spPr>
        <p:txBody>
          <a:bodyPr wrap="square" rtlCol="0">
            <a:spAutoFit/>
          </a:bodyPr>
          <a:lstStyle/>
          <a:p>
            <a:r>
              <a:rPr lang="tr-TR" sz="2800" b="0" i="0" dirty="0">
                <a:solidFill>
                  <a:srgbClr val="040C28"/>
                </a:solidFill>
                <a:effectLst/>
                <a:latin typeface="Arial Narrow" panose="020B0606020202030204" pitchFamily="34" charset="0"/>
              </a:rPr>
              <a:t>Yazılım geliştirirken hatalı yapılan tasarımları önlememize ve ideal bir yazılım oluşturmamıza yardımcı olmak amacıyla hazırlanmış bir rehberdir</a:t>
            </a:r>
            <a:r>
              <a:rPr lang="tr-TR" sz="2800" b="0" i="0" dirty="0">
                <a:solidFill>
                  <a:srgbClr val="4D5156"/>
                </a:solidFill>
                <a:effectLst/>
                <a:latin typeface="Arial Narrow" panose="020B0606020202030204" pitchFamily="34" charset="0"/>
              </a:rPr>
              <a:t>.</a:t>
            </a:r>
            <a:endParaRPr lang="tr-TR" sz="2800" dirty="0">
              <a:latin typeface="Arial Narrow" panose="020B0606020202030204" pitchFamily="34" charset="0"/>
            </a:endParaRPr>
          </a:p>
        </p:txBody>
      </p:sp>
      <p:sp>
        <p:nvSpPr>
          <p:cNvPr id="3" name="Metin kutusu 2">
            <a:extLst>
              <a:ext uri="{FF2B5EF4-FFF2-40B4-BE49-F238E27FC236}">
                <a16:creationId xmlns:a16="http://schemas.microsoft.com/office/drawing/2014/main" id="{F0AFD014-D2A0-6CF7-D994-7350527B6E3D}"/>
              </a:ext>
            </a:extLst>
          </p:cNvPr>
          <p:cNvSpPr txBox="1"/>
          <p:nvPr/>
        </p:nvSpPr>
        <p:spPr>
          <a:xfrm>
            <a:off x="1712260" y="1093693"/>
            <a:ext cx="5558119" cy="584775"/>
          </a:xfrm>
          <a:prstGeom prst="rect">
            <a:avLst/>
          </a:prstGeom>
          <a:noFill/>
        </p:spPr>
        <p:txBody>
          <a:bodyPr wrap="square" rtlCol="0">
            <a:spAutoFit/>
          </a:bodyPr>
          <a:lstStyle/>
          <a:p>
            <a:r>
              <a:rPr lang="tr-TR" sz="3200" dirty="0">
                <a:latin typeface="Stencil" panose="040409050D0802020404" pitchFamily="82" charset="0"/>
              </a:rPr>
              <a:t>Software </a:t>
            </a:r>
            <a:r>
              <a:rPr lang="tr-TR" sz="3200" dirty="0" err="1">
                <a:latin typeface="Stencil" panose="040409050D0802020404" pitchFamily="82" charset="0"/>
              </a:rPr>
              <a:t>Principle</a:t>
            </a:r>
            <a:endParaRPr lang="tr-TR" sz="3200" dirty="0">
              <a:latin typeface="Stencil" panose="040409050D0802020404" pitchFamily="82" charset="0"/>
            </a:endParaRPr>
          </a:p>
        </p:txBody>
      </p:sp>
    </p:spTree>
    <p:extLst>
      <p:ext uri="{BB962C8B-B14F-4D97-AF65-F5344CB8AC3E}">
        <p14:creationId xmlns:p14="http://schemas.microsoft.com/office/powerpoint/2010/main" val="4074590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701E4FB2-78E4-49E7-8953-F52041A7BB8D}"/>
              </a:ext>
            </a:extLst>
          </p:cNvPr>
          <p:cNvSpPr txBox="1"/>
          <p:nvPr/>
        </p:nvSpPr>
        <p:spPr>
          <a:xfrm>
            <a:off x="1757082" y="1013012"/>
            <a:ext cx="4132729" cy="584775"/>
          </a:xfrm>
          <a:prstGeom prst="rect">
            <a:avLst/>
          </a:prstGeom>
          <a:noFill/>
        </p:spPr>
        <p:txBody>
          <a:bodyPr wrap="square" rtlCol="0">
            <a:spAutoFit/>
          </a:bodyPr>
          <a:lstStyle/>
          <a:p>
            <a:r>
              <a:rPr lang="tr-TR" sz="3200" dirty="0">
                <a:latin typeface="Stencil" panose="040409050D0802020404" pitchFamily="82" charset="0"/>
              </a:rPr>
              <a:t>Design </a:t>
            </a:r>
            <a:r>
              <a:rPr lang="tr-TR" sz="3200" dirty="0" err="1">
                <a:latin typeface="Stencil" panose="040409050D0802020404" pitchFamily="82" charset="0"/>
              </a:rPr>
              <a:t>Pattern</a:t>
            </a:r>
            <a:r>
              <a:rPr lang="tr-TR" sz="3200" dirty="0">
                <a:latin typeface="Stencil" panose="040409050D0802020404" pitchFamily="82" charset="0"/>
              </a:rPr>
              <a:t> </a:t>
            </a:r>
          </a:p>
        </p:txBody>
      </p:sp>
      <p:sp>
        <p:nvSpPr>
          <p:cNvPr id="3" name="Metin kutusu 2">
            <a:extLst>
              <a:ext uri="{FF2B5EF4-FFF2-40B4-BE49-F238E27FC236}">
                <a16:creationId xmlns:a16="http://schemas.microsoft.com/office/drawing/2014/main" id="{57B9CBA9-C7BD-6C91-C7EA-6CFCFC927370}"/>
              </a:ext>
            </a:extLst>
          </p:cNvPr>
          <p:cNvSpPr txBox="1"/>
          <p:nvPr/>
        </p:nvSpPr>
        <p:spPr>
          <a:xfrm>
            <a:off x="1757082" y="2294965"/>
            <a:ext cx="6942209" cy="1384995"/>
          </a:xfrm>
          <a:prstGeom prst="rect">
            <a:avLst/>
          </a:prstGeom>
          <a:noFill/>
        </p:spPr>
        <p:txBody>
          <a:bodyPr wrap="square" rtlCol="0">
            <a:spAutoFit/>
          </a:bodyPr>
          <a:lstStyle/>
          <a:p>
            <a:r>
              <a:rPr lang="tr-TR" sz="2800" dirty="0">
                <a:solidFill>
                  <a:srgbClr val="040C28"/>
                </a:solidFill>
                <a:latin typeface="Arial Narrow" panose="020B0606020202030204" pitchFamily="34" charset="0"/>
              </a:rPr>
              <a:t>Y</a:t>
            </a:r>
            <a:r>
              <a:rPr lang="tr-TR" sz="2800" b="0" i="0" dirty="0">
                <a:solidFill>
                  <a:srgbClr val="040C28"/>
                </a:solidFill>
                <a:effectLst/>
                <a:latin typeface="Arial Narrow" panose="020B0606020202030204" pitchFamily="34" charset="0"/>
              </a:rPr>
              <a:t>azılım geliştirmede yaygın olarak karşılaşılan zorluklar için yeniden kullanılabilir nesne yönelimli yazılımlardır</a:t>
            </a:r>
            <a:endParaRPr lang="tr-TR" sz="2800" dirty="0">
              <a:latin typeface="Arial Narrow" panose="020B0606020202030204" pitchFamily="34" charset="0"/>
            </a:endParaRPr>
          </a:p>
        </p:txBody>
      </p:sp>
    </p:spTree>
    <p:extLst>
      <p:ext uri="{BB962C8B-B14F-4D97-AF65-F5344CB8AC3E}">
        <p14:creationId xmlns:p14="http://schemas.microsoft.com/office/powerpoint/2010/main" val="3980275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A591E900-C3A4-6733-6DF7-A078CF477258}"/>
              </a:ext>
            </a:extLst>
          </p:cNvPr>
          <p:cNvSpPr txBox="1"/>
          <p:nvPr/>
        </p:nvSpPr>
        <p:spPr>
          <a:xfrm>
            <a:off x="1819835" y="1075765"/>
            <a:ext cx="1667435" cy="584775"/>
          </a:xfrm>
          <a:prstGeom prst="rect">
            <a:avLst/>
          </a:prstGeom>
          <a:noFill/>
        </p:spPr>
        <p:txBody>
          <a:bodyPr wrap="square" rtlCol="0">
            <a:spAutoFit/>
          </a:bodyPr>
          <a:lstStyle/>
          <a:p>
            <a:r>
              <a:rPr lang="tr-TR" sz="3200" dirty="0">
                <a:latin typeface="Stencil" panose="040409050D0802020404" pitchFamily="82" charset="0"/>
              </a:rPr>
              <a:t>OOP</a:t>
            </a:r>
          </a:p>
        </p:txBody>
      </p:sp>
      <p:sp>
        <p:nvSpPr>
          <p:cNvPr id="3" name="Metin kutusu 2">
            <a:extLst>
              <a:ext uri="{FF2B5EF4-FFF2-40B4-BE49-F238E27FC236}">
                <a16:creationId xmlns:a16="http://schemas.microsoft.com/office/drawing/2014/main" id="{33914B1A-1D37-2DC2-ADB7-03B74598ACDA}"/>
              </a:ext>
            </a:extLst>
          </p:cNvPr>
          <p:cNvSpPr txBox="1"/>
          <p:nvPr/>
        </p:nvSpPr>
        <p:spPr>
          <a:xfrm>
            <a:off x="1819835" y="2088776"/>
            <a:ext cx="6131859" cy="954107"/>
          </a:xfrm>
          <a:prstGeom prst="rect">
            <a:avLst/>
          </a:prstGeom>
          <a:noFill/>
        </p:spPr>
        <p:txBody>
          <a:bodyPr wrap="square" rtlCol="0">
            <a:spAutoFit/>
          </a:bodyPr>
          <a:lstStyle/>
          <a:p>
            <a:r>
              <a:rPr lang="tr-TR" sz="2800" dirty="0">
                <a:solidFill>
                  <a:srgbClr val="040C28"/>
                </a:solidFill>
                <a:latin typeface="Arial Narrow" panose="020B0606020202030204" pitchFamily="34" charset="0"/>
              </a:rPr>
              <a:t>S</a:t>
            </a:r>
            <a:r>
              <a:rPr lang="tr-TR" sz="2800" b="0" i="0" dirty="0">
                <a:solidFill>
                  <a:srgbClr val="040C28"/>
                </a:solidFill>
                <a:effectLst/>
                <a:latin typeface="Arial Narrow" panose="020B0606020202030204" pitchFamily="34" charset="0"/>
              </a:rPr>
              <a:t>ınıflar ve nesneler kavramına dayanan bir programlama yaklaşımıdır</a:t>
            </a:r>
            <a:r>
              <a:rPr lang="tr-TR" sz="2800" b="0" i="0" dirty="0">
                <a:solidFill>
                  <a:srgbClr val="4D5156"/>
                </a:solidFill>
                <a:effectLst/>
                <a:latin typeface="Arial Narrow" panose="020B0606020202030204" pitchFamily="34" charset="0"/>
              </a:rPr>
              <a:t>.</a:t>
            </a:r>
            <a:endParaRPr lang="tr-TR" sz="2800" dirty="0">
              <a:latin typeface="Arial Narrow" panose="020B0606020202030204" pitchFamily="34" charset="0"/>
            </a:endParaRPr>
          </a:p>
        </p:txBody>
      </p:sp>
    </p:spTree>
    <p:extLst>
      <p:ext uri="{BB962C8B-B14F-4D97-AF65-F5344CB8AC3E}">
        <p14:creationId xmlns:p14="http://schemas.microsoft.com/office/powerpoint/2010/main" val="4224303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DEBC0837-5626-3867-E89A-1A93B420945B}"/>
              </a:ext>
            </a:extLst>
          </p:cNvPr>
          <p:cNvSpPr txBox="1"/>
          <p:nvPr/>
        </p:nvSpPr>
        <p:spPr>
          <a:xfrm>
            <a:off x="1792940" y="941294"/>
            <a:ext cx="3370731" cy="584775"/>
          </a:xfrm>
          <a:prstGeom prst="rect">
            <a:avLst/>
          </a:prstGeom>
          <a:noFill/>
        </p:spPr>
        <p:txBody>
          <a:bodyPr wrap="square" rtlCol="0">
            <a:spAutoFit/>
          </a:bodyPr>
          <a:lstStyle/>
          <a:p>
            <a:r>
              <a:rPr lang="tr-TR" sz="3200" dirty="0">
                <a:latin typeface="Stencil" panose="040409050D0802020404" pitchFamily="82" charset="0"/>
              </a:rPr>
              <a:t>API </a:t>
            </a:r>
            <a:r>
              <a:rPr lang="tr-TR" sz="3200" dirty="0" err="1">
                <a:latin typeface="Stencil" panose="040409050D0802020404" pitchFamily="82" charset="0"/>
              </a:rPr>
              <a:t>Document</a:t>
            </a:r>
            <a:endParaRPr lang="tr-TR" sz="3200" dirty="0">
              <a:latin typeface="Stencil" panose="040409050D0802020404" pitchFamily="82" charset="0"/>
            </a:endParaRPr>
          </a:p>
        </p:txBody>
      </p:sp>
      <p:sp>
        <p:nvSpPr>
          <p:cNvPr id="4" name="Metin kutusu 3">
            <a:extLst>
              <a:ext uri="{FF2B5EF4-FFF2-40B4-BE49-F238E27FC236}">
                <a16:creationId xmlns:a16="http://schemas.microsoft.com/office/drawing/2014/main" id="{A5D6F366-08DF-8B36-7B21-F117F0C6786D}"/>
              </a:ext>
            </a:extLst>
          </p:cNvPr>
          <p:cNvSpPr txBox="1"/>
          <p:nvPr/>
        </p:nvSpPr>
        <p:spPr>
          <a:xfrm>
            <a:off x="1792940" y="2259106"/>
            <a:ext cx="8086164" cy="954107"/>
          </a:xfrm>
          <a:prstGeom prst="rect">
            <a:avLst/>
          </a:prstGeom>
          <a:noFill/>
        </p:spPr>
        <p:txBody>
          <a:bodyPr wrap="square" rtlCol="0">
            <a:spAutoFit/>
          </a:bodyPr>
          <a:lstStyle/>
          <a:p>
            <a:r>
              <a:rPr lang="tr-TR" sz="2800" dirty="0">
                <a:solidFill>
                  <a:srgbClr val="040C28"/>
                </a:solidFill>
                <a:latin typeface="Arial Narrow" panose="020B0606020202030204" pitchFamily="34" charset="0"/>
              </a:rPr>
              <a:t>S</a:t>
            </a:r>
            <a:r>
              <a:rPr lang="tr-TR" sz="2800" b="0" i="0" dirty="0">
                <a:solidFill>
                  <a:srgbClr val="040C28"/>
                </a:solidFill>
                <a:effectLst/>
                <a:latin typeface="Arial Narrow" panose="020B0606020202030204" pitchFamily="34" charset="0"/>
              </a:rPr>
              <a:t>ahip olduğu yeteneklere izin verilen sınırlandırmalar dahilinde dışarıdan erişilebilmesini sağlayan bir arayüzdür</a:t>
            </a:r>
            <a:r>
              <a:rPr lang="tr-TR" sz="2800" b="0" i="0" dirty="0">
                <a:solidFill>
                  <a:srgbClr val="4D5156"/>
                </a:solidFill>
                <a:effectLst/>
                <a:latin typeface="Arial Narrow" panose="020B0606020202030204" pitchFamily="34" charset="0"/>
              </a:rPr>
              <a:t>.</a:t>
            </a:r>
            <a:endParaRPr lang="tr-TR" sz="2800" dirty="0">
              <a:latin typeface="Arial Narrow" panose="020B0606020202030204" pitchFamily="34" charset="0"/>
            </a:endParaRPr>
          </a:p>
        </p:txBody>
      </p:sp>
    </p:spTree>
    <p:extLst>
      <p:ext uri="{BB962C8B-B14F-4D97-AF65-F5344CB8AC3E}">
        <p14:creationId xmlns:p14="http://schemas.microsoft.com/office/powerpoint/2010/main" val="1929519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19BA9BE7-5493-BBDF-EF04-AB6110B45A13}"/>
              </a:ext>
            </a:extLst>
          </p:cNvPr>
          <p:cNvSpPr txBox="1"/>
          <p:nvPr/>
        </p:nvSpPr>
        <p:spPr>
          <a:xfrm>
            <a:off x="1703294" y="1264022"/>
            <a:ext cx="4491318" cy="584775"/>
          </a:xfrm>
          <a:prstGeom prst="rect">
            <a:avLst/>
          </a:prstGeom>
          <a:noFill/>
        </p:spPr>
        <p:txBody>
          <a:bodyPr wrap="square" rtlCol="0">
            <a:spAutoFit/>
          </a:bodyPr>
          <a:lstStyle/>
          <a:p>
            <a:r>
              <a:rPr lang="tr-TR" sz="3200" dirty="0">
                <a:latin typeface="Stencil" panose="040409050D0802020404" pitchFamily="82" charset="0"/>
              </a:rPr>
              <a:t>OPEN API,(</a:t>
            </a:r>
            <a:r>
              <a:rPr lang="tr-TR" sz="3200" dirty="0" err="1">
                <a:latin typeface="Stencil" panose="040409050D0802020404" pitchFamily="82" charset="0"/>
              </a:rPr>
              <a:t>Swagger</a:t>
            </a:r>
            <a:r>
              <a:rPr lang="tr-TR" sz="3200" dirty="0">
                <a:latin typeface="Stencil" panose="040409050D0802020404" pitchFamily="82" charset="0"/>
              </a:rPr>
              <a:t>)</a:t>
            </a:r>
          </a:p>
        </p:txBody>
      </p:sp>
      <p:sp>
        <p:nvSpPr>
          <p:cNvPr id="3" name="Metin kutusu 2">
            <a:extLst>
              <a:ext uri="{FF2B5EF4-FFF2-40B4-BE49-F238E27FC236}">
                <a16:creationId xmlns:a16="http://schemas.microsoft.com/office/drawing/2014/main" id="{67CAAF25-B3F8-166D-225B-B0669877FFD9}"/>
              </a:ext>
            </a:extLst>
          </p:cNvPr>
          <p:cNvSpPr txBox="1"/>
          <p:nvPr/>
        </p:nvSpPr>
        <p:spPr>
          <a:xfrm>
            <a:off x="1703294" y="2521059"/>
            <a:ext cx="8247529" cy="1815882"/>
          </a:xfrm>
          <a:prstGeom prst="rect">
            <a:avLst/>
          </a:prstGeom>
          <a:noFill/>
        </p:spPr>
        <p:txBody>
          <a:bodyPr wrap="square" rtlCol="0">
            <a:spAutoFit/>
          </a:bodyPr>
          <a:lstStyle/>
          <a:p>
            <a:r>
              <a:rPr lang="tr-TR" sz="2800" b="0" i="0" dirty="0">
                <a:solidFill>
                  <a:srgbClr val="4D5156"/>
                </a:solidFill>
                <a:effectLst/>
                <a:latin typeface="Arial Narrow" panose="020B0606020202030204" pitchFamily="34" charset="0"/>
              </a:rPr>
              <a:t>Daha önce </a:t>
            </a:r>
            <a:r>
              <a:rPr lang="tr-TR" sz="2800" b="0" i="0" dirty="0" err="1">
                <a:solidFill>
                  <a:srgbClr val="4D5156"/>
                </a:solidFill>
                <a:effectLst/>
                <a:latin typeface="Arial Narrow" panose="020B0606020202030204" pitchFamily="34" charset="0"/>
              </a:rPr>
              <a:t>Swagger</a:t>
            </a:r>
            <a:r>
              <a:rPr lang="tr-TR" sz="2800" b="0" i="0" dirty="0">
                <a:solidFill>
                  <a:srgbClr val="4D5156"/>
                </a:solidFill>
                <a:effectLst/>
                <a:latin typeface="Arial Narrow" panose="020B0606020202030204" pitchFamily="34" charset="0"/>
              </a:rPr>
              <a:t> Spesifikasyonu olarak bilinen </a:t>
            </a:r>
            <a:r>
              <a:rPr lang="tr-TR" sz="2800" b="0" i="0" dirty="0" err="1">
                <a:solidFill>
                  <a:srgbClr val="4D5156"/>
                </a:solidFill>
                <a:effectLst/>
                <a:latin typeface="Arial Narrow" panose="020B0606020202030204" pitchFamily="34" charset="0"/>
              </a:rPr>
              <a:t>OpenAPI</a:t>
            </a:r>
            <a:r>
              <a:rPr lang="tr-TR" sz="2800" b="0" i="0" dirty="0">
                <a:solidFill>
                  <a:srgbClr val="4D5156"/>
                </a:solidFill>
                <a:effectLst/>
                <a:latin typeface="Arial Narrow" panose="020B0606020202030204" pitchFamily="34" charset="0"/>
              </a:rPr>
              <a:t> Spesifikasyonu, web hizmetlerini tanımlamak, üretmek, tüketmek ve görselleştirmek için makine tarafından okunabilen bir arayüz tanımlama dilinin spesifikasyonudur. </a:t>
            </a:r>
            <a:endParaRPr lang="tr-TR" sz="2800" dirty="0">
              <a:latin typeface="Arial Narrow" panose="020B0606020202030204" pitchFamily="34" charset="0"/>
            </a:endParaRPr>
          </a:p>
        </p:txBody>
      </p:sp>
    </p:spTree>
    <p:extLst>
      <p:ext uri="{BB962C8B-B14F-4D97-AF65-F5344CB8AC3E}">
        <p14:creationId xmlns:p14="http://schemas.microsoft.com/office/powerpoint/2010/main" val="2262968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6172A326-D83F-81D0-CEE9-82D905030D90}"/>
              </a:ext>
            </a:extLst>
          </p:cNvPr>
          <p:cNvSpPr txBox="1"/>
          <p:nvPr/>
        </p:nvSpPr>
        <p:spPr>
          <a:xfrm>
            <a:off x="1918447" y="1201270"/>
            <a:ext cx="3827929" cy="584775"/>
          </a:xfrm>
          <a:prstGeom prst="rect">
            <a:avLst/>
          </a:prstGeom>
          <a:noFill/>
        </p:spPr>
        <p:txBody>
          <a:bodyPr wrap="square" rtlCol="0">
            <a:spAutoFit/>
          </a:bodyPr>
          <a:lstStyle/>
          <a:p>
            <a:r>
              <a:rPr lang="tr-TR" sz="3200" dirty="0" err="1">
                <a:latin typeface="Stencil" panose="040409050D0802020404" pitchFamily="82" charset="0"/>
              </a:rPr>
              <a:t>Readability</a:t>
            </a:r>
            <a:endParaRPr lang="tr-TR" sz="3200" dirty="0">
              <a:latin typeface="Stencil" panose="040409050D0802020404" pitchFamily="82" charset="0"/>
            </a:endParaRPr>
          </a:p>
        </p:txBody>
      </p:sp>
      <p:sp>
        <p:nvSpPr>
          <p:cNvPr id="3" name="Metin kutusu 2">
            <a:extLst>
              <a:ext uri="{FF2B5EF4-FFF2-40B4-BE49-F238E27FC236}">
                <a16:creationId xmlns:a16="http://schemas.microsoft.com/office/drawing/2014/main" id="{53FF869E-2289-BA87-52B3-1C3FC82F7C31}"/>
              </a:ext>
            </a:extLst>
          </p:cNvPr>
          <p:cNvSpPr txBox="1"/>
          <p:nvPr/>
        </p:nvSpPr>
        <p:spPr>
          <a:xfrm>
            <a:off x="1918447" y="2519082"/>
            <a:ext cx="8426822" cy="1384995"/>
          </a:xfrm>
          <a:prstGeom prst="rect">
            <a:avLst/>
          </a:prstGeom>
          <a:noFill/>
        </p:spPr>
        <p:txBody>
          <a:bodyPr wrap="square" rtlCol="0">
            <a:spAutoFit/>
          </a:bodyPr>
          <a:lstStyle/>
          <a:p>
            <a:r>
              <a:rPr lang="tr-TR" sz="2800" b="0" i="0" dirty="0">
                <a:solidFill>
                  <a:srgbClr val="4D5156"/>
                </a:solidFill>
                <a:effectLst/>
                <a:latin typeface="Arial Narrow" panose="020B0606020202030204" pitchFamily="34" charset="0"/>
              </a:rPr>
              <a:t>Okunabilirlik, okuyucunun yazılı bir metni anlama kolaylığıdır. Kavram hem doğal dilde hem de programlama dillerinde farklı şekillerde de olsa mevcuttur. </a:t>
            </a:r>
            <a:endParaRPr lang="tr-TR" sz="2800" dirty="0">
              <a:latin typeface="Arial Narrow" panose="020B0606020202030204" pitchFamily="34" charset="0"/>
            </a:endParaRPr>
          </a:p>
        </p:txBody>
      </p:sp>
    </p:spTree>
    <p:extLst>
      <p:ext uri="{BB962C8B-B14F-4D97-AF65-F5344CB8AC3E}">
        <p14:creationId xmlns:p14="http://schemas.microsoft.com/office/powerpoint/2010/main" val="151162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87945CD6-C695-190C-31F4-D0AB45360854}"/>
              </a:ext>
            </a:extLst>
          </p:cNvPr>
          <p:cNvSpPr txBox="1"/>
          <p:nvPr/>
        </p:nvSpPr>
        <p:spPr>
          <a:xfrm>
            <a:off x="1506967" y="2133594"/>
            <a:ext cx="3784002" cy="584775"/>
          </a:xfrm>
          <a:prstGeom prst="rect">
            <a:avLst/>
          </a:prstGeom>
          <a:noFill/>
        </p:spPr>
        <p:txBody>
          <a:bodyPr wrap="square" rtlCol="0">
            <a:spAutoFit/>
          </a:bodyPr>
          <a:lstStyle/>
          <a:p>
            <a:r>
              <a:rPr lang="tr-TR" sz="3200" dirty="0">
                <a:latin typeface="Stencil" panose="040409050D0802020404" pitchFamily="82" charset="0"/>
              </a:rPr>
              <a:t>Java nedir</a:t>
            </a:r>
          </a:p>
        </p:txBody>
      </p:sp>
      <p:sp>
        <p:nvSpPr>
          <p:cNvPr id="8" name="Metin kutusu 7">
            <a:extLst>
              <a:ext uri="{FF2B5EF4-FFF2-40B4-BE49-F238E27FC236}">
                <a16:creationId xmlns:a16="http://schemas.microsoft.com/office/drawing/2014/main" id="{EF3191C7-777D-8824-5D34-F978A36273B0}"/>
              </a:ext>
            </a:extLst>
          </p:cNvPr>
          <p:cNvSpPr txBox="1"/>
          <p:nvPr/>
        </p:nvSpPr>
        <p:spPr>
          <a:xfrm>
            <a:off x="1506967" y="3349240"/>
            <a:ext cx="7583245" cy="2246769"/>
          </a:xfrm>
          <a:prstGeom prst="rect">
            <a:avLst/>
          </a:prstGeom>
          <a:noFill/>
        </p:spPr>
        <p:txBody>
          <a:bodyPr wrap="square">
            <a:spAutoFit/>
          </a:bodyPr>
          <a:lstStyle/>
          <a:p>
            <a:r>
              <a:rPr lang="tr-TR" sz="2800" b="0" i="0" dirty="0">
                <a:solidFill>
                  <a:srgbClr val="4D5156"/>
                </a:solidFill>
                <a:effectLst/>
                <a:latin typeface="Arial Narrow" panose="020B0606020202030204" pitchFamily="34" charset="0"/>
              </a:rPr>
              <a:t>Java, Sun </a:t>
            </a:r>
            <a:r>
              <a:rPr lang="tr-TR" sz="2800" b="0" i="0" dirty="0" err="1">
                <a:solidFill>
                  <a:srgbClr val="4D5156"/>
                </a:solidFill>
                <a:effectLst/>
                <a:latin typeface="Arial Narrow" panose="020B0606020202030204" pitchFamily="34" charset="0"/>
              </a:rPr>
              <a:t>Microsystems</a:t>
            </a:r>
            <a:r>
              <a:rPr lang="tr-TR" sz="2800" b="0" i="0" dirty="0">
                <a:solidFill>
                  <a:srgbClr val="4D5156"/>
                </a:solidFill>
                <a:effectLst/>
                <a:latin typeface="Arial Narrow" panose="020B0606020202030204" pitchFamily="34" charset="0"/>
              </a:rPr>
              <a:t> mühendislerinden James </a:t>
            </a:r>
            <a:r>
              <a:rPr lang="tr-TR" sz="2800" b="0" i="0" dirty="0" err="1">
                <a:solidFill>
                  <a:srgbClr val="4D5156"/>
                </a:solidFill>
                <a:effectLst/>
                <a:latin typeface="Arial Narrow" panose="020B0606020202030204" pitchFamily="34" charset="0"/>
              </a:rPr>
              <a:t>Gosling</a:t>
            </a:r>
            <a:r>
              <a:rPr lang="tr-TR" sz="2800" b="0" i="0" dirty="0">
                <a:solidFill>
                  <a:srgbClr val="4D5156"/>
                </a:solidFill>
                <a:effectLst/>
                <a:latin typeface="Arial Narrow" panose="020B0606020202030204" pitchFamily="34" charset="0"/>
              </a:rPr>
              <a:t> tarafından geliştirilmeye başlanmış açık kaynak kodlu, nesneye yönelik, platform bağımsız, yüksek verimli, çok işlevli, yüksek seviye, hem yorumlanan hem de derlenen bir dildir</a:t>
            </a:r>
            <a:endParaRPr lang="tr-TR" sz="2800" dirty="0">
              <a:latin typeface="Arial Narrow" panose="020B0606020202030204" pitchFamily="34" charset="0"/>
            </a:endParaRPr>
          </a:p>
        </p:txBody>
      </p:sp>
    </p:spTree>
    <p:extLst>
      <p:ext uri="{BB962C8B-B14F-4D97-AF65-F5344CB8AC3E}">
        <p14:creationId xmlns:p14="http://schemas.microsoft.com/office/powerpoint/2010/main" val="16420219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62A2B0D8-6D70-5BDC-991B-57B50838674C}"/>
              </a:ext>
            </a:extLst>
          </p:cNvPr>
          <p:cNvSpPr txBox="1"/>
          <p:nvPr/>
        </p:nvSpPr>
        <p:spPr>
          <a:xfrm>
            <a:off x="1783975" y="1344706"/>
            <a:ext cx="3926542" cy="584775"/>
          </a:xfrm>
          <a:prstGeom prst="rect">
            <a:avLst/>
          </a:prstGeom>
          <a:noFill/>
        </p:spPr>
        <p:txBody>
          <a:bodyPr wrap="square" rtlCol="0">
            <a:spAutoFit/>
          </a:bodyPr>
          <a:lstStyle/>
          <a:p>
            <a:r>
              <a:rPr lang="tr-TR" sz="3200" dirty="0" err="1">
                <a:latin typeface="Stencil" panose="040409050D0802020404" pitchFamily="82" charset="0"/>
              </a:rPr>
              <a:t>Writebility</a:t>
            </a:r>
            <a:endParaRPr lang="tr-TR" sz="3200" dirty="0">
              <a:latin typeface="Stencil" panose="040409050D0802020404" pitchFamily="82" charset="0"/>
            </a:endParaRPr>
          </a:p>
        </p:txBody>
      </p:sp>
      <p:sp>
        <p:nvSpPr>
          <p:cNvPr id="6" name="Metin kutusu 5">
            <a:extLst>
              <a:ext uri="{FF2B5EF4-FFF2-40B4-BE49-F238E27FC236}">
                <a16:creationId xmlns:a16="http://schemas.microsoft.com/office/drawing/2014/main" id="{E553C9FE-C5D5-C80C-7A45-19550B25B323}"/>
              </a:ext>
            </a:extLst>
          </p:cNvPr>
          <p:cNvSpPr txBox="1"/>
          <p:nvPr/>
        </p:nvSpPr>
        <p:spPr>
          <a:xfrm>
            <a:off x="1783975" y="2618165"/>
            <a:ext cx="8615082" cy="1815882"/>
          </a:xfrm>
          <a:prstGeom prst="rect">
            <a:avLst/>
          </a:prstGeom>
          <a:noFill/>
        </p:spPr>
        <p:txBody>
          <a:bodyPr wrap="square">
            <a:spAutoFit/>
          </a:bodyPr>
          <a:lstStyle/>
          <a:p>
            <a:r>
              <a:rPr lang="tr-TR" sz="2800" b="0" i="0" dirty="0" err="1">
                <a:solidFill>
                  <a:srgbClr val="374151"/>
                </a:solidFill>
                <a:effectLst/>
                <a:latin typeface="Arial Narrow" panose="020B0606020202030204" pitchFamily="34" charset="0"/>
              </a:rPr>
              <a:t>Writability</a:t>
            </a:r>
            <a:r>
              <a:rPr lang="tr-TR" sz="2800" b="0" i="0" dirty="0">
                <a:solidFill>
                  <a:srgbClr val="374151"/>
                </a:solidFill>
                <a:effectLst/>
                <a:latin typeface="Arial Narrow" panose="020B0606020202030204" pitchFamily="34" charset="0"/>
              </a:rPr>
              <a:t>" (</a:t>
            </a:r>
            <a:r>
              <a:rPr lang="tr-TR" sz="2800" b="0" i="0" dirty="0" err="1">
                <a:solidFill>
                  <a:srgbClr val="374151"/>
                </a:solidFill>
                <a:effectLst/>
                <a:latin typeface="Arial Narrow" panose="020B0606020202030204" pitchFamily="34" charset="0"/>
              </a:rPr>
              <a:t>yazılabilirlik</a:t>
            </a:r>
            <a:r>
              <a:rPr lang="tr-TR" sz="2800" b="0" i="0" dirty="0">
                <a:solidFill>
                  <a:srgbClr val="374151"/>
                </a:solidFill>
                <a:effectLst/>
                <a:latin typeface="Arial Narrow" panose="020B0606020202030204" pitchFamily="34" charset="0"/>
              </a:rPr>
              <a:t>), bir programlama dilinin veya bir programın ne kadar kolay yazılabildiğini ifade eden bir kavramdır. </a:t>
            </a:r>
            <a:r>
              <a:rPr lang="tr-TR" sz="2800" b="0" i="0" dirty="0" err="1">
                <a:solidFill>
                  <a:srgbClr val="374151"/>
                </a:solidFill>
                <a:effectLst/>
                <a:latin typeface="Arial Narrow" panose="020B0606020202030204" pitchFamily="34" charset="0"/>
              </a:rPr>
              <a:t>Yazılabilirlik</a:t>
            </a:r>
            <a:r>
              <a:rPr lang="tr-TR" sz="2800" b="0" i="0" dirty="0">
                <a:solidFill>
                  <a:srgbClr val="374151"/>
                </a:solidFill>
                <a:effectLst/>
                <a:latin typeface="Arial Narrow" panose="020B0606020202030204" pitchFamily="34" charset="0"/>
              </a:rPr>
              <a:t>, geliştiricilerin bir dilde kod yazma sürecinin ne kadar kolay veya karmaşık olduğunu belirler.</a:t>
            </a:r>
            <a:endParaRPr lang="tr-TR" sz="2800" dirty="0">
              <a:latin typeface="Arial Narrow" panose="020B0606020202030204" pitchFamily="34" charset="0"/>
            </a:endParaRPr>
          </a:p>
        </p:txBody>
      </p:sp>
    </p:spTree>
    <p:extLst>
      <p:ext uri="{BB962C8B-B14F-4D97-AF65-F5344CB8AC3E}">
        <p14:creationId xmlns:p14="http://schemas.microsoft.com/office/powerpoint/2010/main" val="2006367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5B83F489-5D8B-9E32-0C22-EA5BB8BB1145}"/>
              </a:ext>
            </a:extLst>
          </p:cNvPr>
          <p:cNvSpPr txBox="1"/>
          <p:nvPr/>
        </p:nvSpPr>
        <p:spPr>
          <a:xfrm>
            <a:off x="1936376" y="1231757"/>
            <a:ext cx="1775012" cy="584775"/>
          </a:xfrm>
          <a:prstGeom prst="rect">
            <a:avLst/>
          </a:prstGeom>
          <a:noFill/>
        </p:spPr>
        <p:txBody>
          <a:bodyPr wrap="square" rtlCol="0">
            <a:spAutoFit/>
          </a:bodyPr>
          <a:lstStyle/>
          <a:p>
            <a:r>
              <a:rPr lang="tr-TR" sz="3200" dirty="0">
                <a:latin typeface="Stencil" panose="040409050D0802020404" pitchFamily="82" charset="0"/>
              </a:rPr>
              <a:t>D.R.Y</a:t>
            </a:r>
          </a:p>
        </p:txBody>
      </p:sp>
      <p:sp>
        <p:nvSpPr>
          <p:cNvPr id="4" name="Metin kutusu 3">
            <a:extLst>
              <a:ext uri="{FF2B5EF4-FFF2-40B4-BE49-F238E27FC236}">
                <a16:creationId xmlns:a16="http://schemas.microsoft.com/office/drawing/2014/main" id="{ED51F49D-88E7-7A6C-5668-356D2C7BF958}"/>
              </a:ext>
            </a:extLst>
          </p:cNvPr>
          <p:cNvSpPr txBox="1"/>
          <p:nvPr/>
        </p:nvSpPr>
        <p:spPr>
          <a:xfrm>
            <a:off x="1936376" y="2259105"/>
            <a:ext cx="7413812" cy="1384995"/>
          </a:xfrm>
          <a:prstGeom prst="rect">
            <a:avLst/>
          </a:prstGeom>
          <a:noFill/>
        </p:spPr>
        <p:txBody>
          <a:bodyPr wrap="square" rtlCol="0">
            <a:spAutoFit/>
          </a:bodyPr>
          <a:lstStyle/>
          <a:p>
            <a:r>
              <a:rPr lang="tr-TR" sz="2800" b="0" i="0" dirty="0">
                <a:solidFill>
                  <a:srgbClr val="374151"/>
                </a:solidFill>
                <a:effectLst/>
                <a:latin typeface="Arial Narrow" panose="020B0606020202030204" pitchFamily="34" charset="0"/>
              </a:rPr>
              <a:t>Bu prensibe göre, aynı veya benzer mantığı içeren kod bloklarının tekrarlanmaması, yani kodun mümkünse tekrar kullanılmaması önerilir.</a:t>
            </a:r>
            <a:endParaRPr lang="tr-TR" sz="2800" dirty="0">
              <a:latin typeface="Arial Narrow" panose="020B0606020202030204" pitchFamily="34" charset="0"/>
            </a:endParaRPr>
          </a:p>
        </p:txBody>
      </p:sp>
    </p:spTree>
    <p:extLst>
      <p:ext uri="{BB962C8B-B14F-4D97-AF65-F5344CB8AC3E}">
        <p14:creationId xmlns:p14="http://schemas.microsoft.com/office/powerpoint/2010/main" val="26091756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4B7927DF-1A4F-BA45-D266-9A17612233DC}"/>
              </a:ext>
            </a:extLst>
          </p:cNvPr>
          <p:cNvSpPr txBox="1"/>
          <p:nvPr/>
        </p:nvSpPr>
        <p:spPr>
          <a:xfrm>
            <a:off x="1855694" y="1183341"/>
            <a:ext cx="2393576" cy="584775"/>
          </a:xfrm>
          <a:prstGeom prst="rect">
            <a:avLst/>
          </a:prstGeom>
          <a:noFill/>
        </p:spPr>
        <p:txBody>
          <a:bodyPr wrap="square" rtlCol="0">
            <a:spAutoFit/>
          </a:bodyPr>
          <a:lstStyle/>
          <a:p>
            <a:r>
              <a:rPr lang="tr-TR" sz="3200" dirty="0">
                <a:latin typeface="Stencil" panose="040409050D0802020404" pitchFamily="82" charset="0"/>
              </a:rPr>
              <a:t>K.I.S.S</a:t>
            </a:r>
          </a:p>
        </p:txBody>
      </p:sp>
      <p:sp>
        <p:nvSpPr>
          <p:cNvPr id="3" name="Metin kutusu 2">
            <a:extLst>
              <a:ext uri="{FF2B5EF4-FFF2-40B4-BE49-F238E27FC236}">
                <a16:creationId xmlns:a16="http://schemas.microsoft.com/office/drawing/2014/main" id="{AA379E7E-34A6-7036-D7E3-6D9BE3BE42A7}"/>
              </a:ext>
            </a:extLst>
          </p:cNvPr>
          <p:cNvSpPr txBox="1"/>
          <p:nvPr/>
        </p:nvSpPr>
        <p:spPr>
          <a:xfrm>
            <a:off x="6024282" y="3944471"/>
            <a:ext cx="71718" cy="369332"/>
          </a:xfrm>
          <a:prstGeom prst="rect">
            <a:avLst/>
          </a:prstGeom>
          <a:noFill/>
        </p:spPr>
        <p:txBody>
          <a:bodyPr wrap="square" rtlCol="0">
            <a:spAutoFit/>
          </a:bodyPr>
          <a:lstStyle/>
          <a:p>
            <a:endParaRPr lang="tr-TR" dirty="0"/>
          </a:p>
        </p:txBody>
      </p:sp>
      <p:sp>
        <p:nvSpPr>
          <p:cNvPr id="4" name="Metin kutusu 3">
            <a:extLst>
              <a:ext uri="{FF2B5EF4-FFF2-40B4-BE49-F238E27FC236}">
                <a16:creationId xmlns:a16="http://schemas.microsoft.com/office/drawing/2014/main" id="{B68C128F-61CB-ADBA-2D31-598621F08873}"/>
              </a:ext>
            </a:extLst>
          </p:cNvPr>
          <p:cNvSpPr txBox="1"/>
          <p:nvPr/>
        </p:nvSpPr>
        <p:spPr>
          <a:xfrm>
            <a:off x="1855694" y="2626657"/>
            <a:ext cx="6813176" cy="954107"/>
          </a:xfrm>
          <a:prstGeom prst="rect">
            <a:avLst/>
          </a:prstGeom>
          <a:noFill/>
        </p:spPr>
        <p:txBody>
          <a:bodyPr wrap="square" rtlCol="0">
            <a:spAutoFit/>
          </a:bodyPr>
          <a:lstStyle/>
          <a:p>
            <a:r>
              <a:rPr lang="tr-TR" sz="2800" b="0" i="0" dirty="0">
                <a:solidFill>
                  <a:srgbClr val="374151"/>
                </a:solidFill>
                <a:effectLst/>
                <a:latin typeface="Arial Narrow" panose="020B0606020202030204" pitchFamily="34" charset="0"/>
              </a:rPr>
              <a:t> Bu prensibe göre, bir çözümü veya tasarımı olabildiğince basit ve anlaşılır</a:t>
            </a:r>
            <a:endParaRPr lang="tr-TR" sz="2800" dirty="0">
              <a:latin typeface="Arial Narrow" panose="020B0606020202030204" pitchFamily="34" charset="0"/>
            </a:endParaRPr>
          </a:p>
        </p:txBody>
      </p:sp>
    </p:spTree>
    <p:extLst>
      <p:ext uri="{BB962C8B-B14F-4D97-AF65-F5344CB8AC3E}">
        <p14:creationId xmlns:p14="http://schemas.microsoft.com/office/powerpoint/2010/main" val="3825128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20EFED3C-FEC9-2BC7-092F-42A90E5BB66C}"/>
              </a:ext>
            </a:extLst>
          </p:cNvPr>
          <p:cNvSpPr txBox="1"/>
          <p:nvPr/>
        </p:nvSpPr>
        <p:spPr>
          <a:xfrm>
            <a:off x="1893319" y="1308846"/>
            <a:ext cx="1846729" cy="523220"/>
          </a:xfrm>
          <a:prstGeom prst="rect">
            <a:avLst/>
          </a:prstGeom>
          <a:noFill/>
        </p:spPr>
        <p:txBody>
          <a:bodyPr wrap="square" rtlCol="0">
            <a:spAutoFit/>
          </a:bodyPr>
          <a:lstStyle/>
          <a:p>
            <a:r>
              <a:rPr lang="tr-TR" sz="2800" dirty="0">
                <a:latin typeface="Stencil" panose="040409050D0802020404" pitchFamily="82" charset="0"/>
              </a:rPr>
              <a:t>Y.A.G.N.I</a:t>
            </a:r>
          </a:p>
        </p:txBody>
      </p:sp>
      <p:sp>
        <p:nvSpPr>
          <p:cNvPr id="3" name="Metin kutusu 2">
            <a:extLst>
              <a:ext uri="{FF2B5EF4-FFF2-40B4-BE49-F238E27FC236}">
                <a16:creationId xmlns:a16="http://schemas.microsoft.com/office/drawing/2014/main" id="{B691C5C1-4630-E728-5163-981B3B60A028}"/>
              </a:ext>
            </a:extLst>
          </p:cNvPr>
          <p:cNvSpPr txBox="1"/>
          <p:nvPr/>
        </p:nvSpPr>
        <p:spPr>
          <a:xfrm>
            <a:off x="6589059" y="3334871"/>
            <a:ext cx="184731" cy="369332"/>
          </a:xfrm>
          <a:prstGeom prst="rect">
            <a:avLst/>
          </a:prstGeom>
          <a:noFill/>
        </p:spPr>
        <p:txBody>
          <a:bodyPr wrap="none" rtlCol="0">
            <a:spAutoFit/>
          </a:bodyPr>
          <a:lstStyle/>
          <a:p>
            <a:endParaRPr lang="tr-TR" dirty="0"/>
          </a:p>
        </p:txBody>
      </p:sp>
      <p:sp>
        <p:nvSpPr>
          <p:cNvPr id="4" name="Metin kutusu 3">
            <a:extLst>
              <a:ext uri="{FF2B5EF4-FFF2-40B4-BE49-F238E27FC236}">
                <a16:creationId xmlns:a16="http://schemas.microsoft.com/office/drawing/2014/main" id="{98E8007E-C9B6-5788-4DDF-79688370BA6C}"/>
              </a:ext>
            </a:extLst>
          </p:cNvPr>
          <p:cNvSpPr txBox="1"/>
          <p:nvPr/>
        </p:nvSpPr>
        <p:spPr>
          <a:xfrm>
            <a:off x="1893319" y="2348753"/>
            <a:ext cx="7107246" cy="2677656"/>
          </a:xfrm>
          <a:prstGeom prst="rect">
            <a:avLst/>
          </a:prstGeom>
          <a:noFill/>
        </p:spPr>
        <p:txBody>
          <a:bodyPr wrap="square" rtlCol="0">
            <a:spAutoFit/>
          </a:bodyPr>
          <a:lstStyle/>
          <a:p>
            <a:r>
              <a:rPr lang="tr-TR" sz="2800" dirty="0">
                <a:solidFill>
                  <a:srgbClr val="4D5156"/>
                </a:solidFill>
                <a:latin typeface="arial" panose="020B0604020202020204" pitchFamily="34" charset="0"/>
              </a:rPr>
              <a:t>B</a:t>
            </a:r>
            <a:r>
              <a:rPr lang="tr-TR" sz="2800" b="0" i="0">
                <a:solidFill>
                  <a:srgbClr val="4D5156"/>
                </a:solidFill>
                <a:effectLst/>
                <a:latin typeface="arial" panose="020B0604020202020204" pitchFamily="34" charset="0"/>
              </a:rPr>
              <a:t>ir </a:t>
            </a:r>
            <a:r>
              <a:rPr lang="tr-TR" sz="2800" b="0" i="0" dirty="0">
                <a:solidFill>
                  <a:srgbClr val="4D5156"/>
                </a:solidFill>
                <a:effectLst/>
                <a:latin typeface="arial" panose="020B0604020202020204" pitchFamily="34" charset="0"/>
              </a:rPr>
              <a:t>programcının gerekli görülene kadar işlevsellik eklememesi gerektiğini belirten aşırı programlamadan kaynaklanan bir ilkedir. İfadenin diğer biçimleri arasında "Ona ihtiyacın olmayacak" ve "Ona ihtiyacın olmayacak" yer alır.</a:t>
            </a:r>
            <a:endParaRPr lang="tr-TR" sz="2800" dirty="0">
              <a:latin typeface="Arial Narrow" panose="020B0606020202030204" pitchFamily="34" charset="0"/>
            </a:endParaRPr>
          </a:p>
        </p:txBody>
      </p:sp>
    </p:spTree>
    <p:extLst>
      <p:ext uri="{BB962C8B-B14F-4D97-AF65-F5344CB8AC3E}">
        <p14:creationId xmlns:p14="http://schemas.microsoft.com/office/powerpoint/2010/main" val="23316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B2387205-E565-C09E-C48A-FAE33595DE42}"/>
              </a:ext>
            </a:extLst>
          </p:cNvPr>
          <p:cNvSpPr txBox="1"/>
          <p:nvPr/>
        </p:nvSpPr>
        <p:spPr>
          <a:xfrm>
            <a:off x="1676400" y="3007659"/>
            <a:ext cx="6096000" cy="3108543"/>
          </a:xfrm>
          <a:prstGeom prst="rect">
            <a:avLst/>
          </a:prstGeom>
          <a:noFill/>
        </p:spPr>
        <p:txBody>
          <a:bodyPr wrap="square">
            <a:spAutoFit/>
          </a:bodyPr>
          <a:lstStyle/>
          <a:p>
            <a:r>
              <a:rPr lang="tr-TR" sz="2800" b="0" i="0" dirty="0" err="1">
                <a:solidFill>
                  <a:srgbClr val="040C28"/>
                </a:solidFill>
                <a:effectLst/>
                <a:latin typeface="Arial Narrow" panose="020B0606020202030204" pitchFamily="34" charset="0"/>
              </a:rPr>
              <a:t>DevOps</a:t>
            </a:r>
            <a:r>
              <a:rPr lang="tr-TR" sz="2800" b="0" i="0" dirty="0">
                <a:solidFill>
                  <a:srgbClr val="202124"/>
                </a:solidFill>
                <a:effectLst/>
                <a:latin typeface="Arial Narrow" panose="020B0606020202030204" pitchFamily="34" charset="0"/>
              </a:rPr>
              <a:t>, kurumların ürünleri geleneksel yazılım geliştirme ve altyapı yönetim süreçlerini kullanan kurumlara göre daha hızlı geliştirmesini ve iyileştirmesini sağlayarak, uygulama ve hizmetleri yüksek hızda sunma becerisini artıran kültürel felsefelerin, yöntemlerin ve araçların birleşimidir.</a:t>
            </a:r>
            <a:endParaRPr lang="tr-TR" sz="2800" dirty="0">
              <a:latin typeface="Arial Narrow" panose="020B0606020202030204" pitchFamily="34" charset="0"/>
            </a:endParaRPr>
          </a:p>
        </p:txBody>
      </p:sp>
      <p:sp>
        <p:nvSpPr>
          <p:cNvPr id="5" name="Metin kutusu 4">
            <a:extLst>
              <a:ext uri="{FF2B5EF4-FFF2-40B4-BE49-F238E27FC236}">
                <a16:creationId xmlns:a16="http://schemas.microsoft.com/office/drawing/2014/main" id="{88E58756-9B73-5D78-C5FC-C7E47D2FB497}"/>
              </a:ext>
            </a:extLst>
          </p:cNvPr>
          <p:cNvSpPr txBox="1"/>
          <p:nvPr/>
        </p:nvSpPr>
        <p:spPr>
          <a:xfrm>
            <a:off x="1676400" y="1877216"/>
            <a:ext cx="7377954" cy="584775"/>
          </a:xfrm>
          <a:prstGeom prst="rect">
            <a:avLst/>
          </a:prstGeom>
          <a:noFill/>
        </p:spPr>
        <p:txBody>
          <a:bodyPr wrap="square">
            <a:spAutoFit/>
          </a:bodyPr>
          <a:lstStyle/>
          <a:p>
            <a:r>
              <a:rPr lang="tr-TR" sz="3200" dirty="0" err="1">
                <a:latin typeface="Stencil" panose="040409050D0802020404" pitchFamily="82" charset="0"/>
              </a:rPr>
              <a:t>Devops</a:t>
            </a:r>
            <a:r>
              <a:rPr lang="tr-TR" sz="3200" dirty="0">
                <a:latin typeface="Stencil" panose="040409050D0802020404" pitchFamily="82" charset="0"/>
              </a:rPr>
              <a:t> nedir ? Felsefesi nedir ?</a:t>
            </a:r>
          </a:p>
        </p:txBody>
      </p:sp>
    </p:spTree>
    <p:extLst>
      <p:ext uri="{BB962C8B-B14F-4D97-AF65-F5344CB8AC3E}">
        <p14:creationId xmlns:p14="http://schemas.microsoft.com/office/powerpoint/2010/main" val="122694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F2277D1F-F72D-1499-1FC0-1FC4CC2A9F9E}"/>
              </a:ext>
            </a:extLst>
          </p:cNvPr>
          <p:cNvSpPr txBox="1"/>
          <p:nvPr/>
        </p:nvSpPr>
        <p:spPr>
          <a:xfrm>
            <a:off x="1568823" y="1855694"/>
            <a:ext cx="3146612" cy="584775"/>
          </a:xfrm>
          <a:prstGeom prst="rect">
            <a:avLst/>
          </a:prstGeom>
          <a:noFill/>
        </p:spPr>
        <p:txBody>
          <a:bodyPr wrap="square" rtlCol="0">
            <a:spAutoFit/>
          </a:bodyPr>
          <a:lstStyle/>
          <a:p>
            <a:r>
              <a:rPr lang="tr-TR" sz="3200" dirty="0" err="1">
                <a:latin typeface="Stencil" panose="040409050D0802020404" pitchFamily="82" charset="0"/>
              </a:rPr>
              <a:t>Redis</a:t>
            </a:r>
            <a:r>
              <a:rPr lang="tr-TR" sz="3200" dirty="0">
                <a:latin typeface="Stencil" panose="040409050D0802020404" pitchFamily="82" charset="0"/>
              </a:rPr>
              <a:t> nedir ?</a:t>
            </a:r>
          </a:p>
        </p:txBody>
      </p:sp>
      <p:sp>
        <p:nvSpPr>
          <p:cNvPr id="4" name="Metin kutusu 3">
            <a:extLst>
              <a:ext uri="{FF2B5EF4-FFF2-40B4-BE49-F238E27FC236}">
                <a16:creationId xmlns:a16="http://schemas.microsoft.com/office/drawing/2014/main" id="{B670F44D-441D-62AC-DF90-E01287BF886F}"/>
              </a:ext>
            </a:extLst>
          </p:cNvPr>
          <p:cNvSpPr txBox="1"/>
          <p:nvPr/>
        </p:nvSpPr>
        <p:spPr>
          <a:xfrm>
            <a:off x="1568823" y="3012141"/>
            <a:ext cx="5513294" cy="1384995"/>
          </a:xfrm>
          <a:prstGeom prst="rect">
            <a:avLst/>
          </a:prstGeom>
          <a:noFill/>
        </p:spPr>
        <p:txBody>
          <a:bodyPr wrap="square" rtlCol="0">
            <a:spAutoFit/>
          </a:bodyPr>
          <a:lstStyle/>
          <a:p>
            <a:r>
              <a:rPr lang="tr-TR" sz="2800" b="0" i="0" dirty="0" err="1">
                <a:solidFill>
                  <a:srgbClr val="4D5156"/>
                </a:solidFill>
                <a:effectLst/>
                <a:latin typeface="Arial Narrow" panose="020B0606020202030204" pitchFamily="34" charset="0"/>
              </a:rPr>
              <a:t>Redis</a:t>
            </a:r>
            <a:r>
              <a:rPr lang="tr-TR" sz="2800" b="0" i="0" dirty="0">
                <a:solidFill>
                  <a:srgbClr val="4D5156"/>
                </a:solidFill>
                <a:effectLst/>
                <a:latin typeface="Arial Narrow" panose="020B0606020202030204" pitchFamily="34" charset="0"/>
              </a:rPr>
              <a:t>, bir veri yapısı sunucusudur. Açık kaynak, bellek kullanımlı, anahtar-değer deposudur. </a:t>
            </a:r>
            <a:endParaRPr lang="tr-TR" sz="2800" dirty="0">
              <a:latin typeface="Arial Narrow" panose="020B0606020202030204" pitchFamily="34" charset="0"/>
            </a:endParaRPr>
          </a:p>
        </p:txBody>
      </p:sp>
    </p:spTree>
    <p:extLst>
      <p:ext uri="{BB962C8B-B14F-4D97-AF65-F5344CB8AC3E}">
        <p14:creationId xmlns:p14="http://schemas.microsoft.com/office/powerpoint/2010/main" val="157410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9B236592-227D-A627-07CC-7E3103A43AB9}"/>
              </a:ext>
            </a:extLst>
          </p:cNvPr>
          <p:cNvSpPr txBox="1"/>
          <p:nvPr/>
        </p:nvSpPr>
        <p:spPr>
          <a:xfrm>
            <a:off x="5638800" y="2976282"/>
            <a:ext cx="914400" cy="914400"/>
          </a:xfrm>
          <a:prstGeom prst="rect">
            <a:avLst/>
          </a:prstGeom>
          <a:noFill/>
        </p:spPr>
        <p:txBody>
          <a:bodyPr wrap="square" rtlCol="0">
            <a:spAutoFit/>
          </a:bodyPr>
          <a:lstStyle/>
          <a:p>
            <a:endParaRPr lang="tr-TR" dirty="0"/>
          </a:p>
        </p:txBody>
      </p:sp>
      <p:sp>
        <p:nvSpPr>
          <p:cNvPr id="3" name="Metin kutusu 2">
            <a:extLst>
              <a:ext uri="{FF2B5EF4-FFF2-40B4-BE49-F238E27FC236}">
                <a16:creationId xmlns:a16="http://schemas.microsoft.com/office/drawing/2014/main" id="{15D99724-4226-3903-FF51-4C6B61BF1942}"/>
              </a:ext>
            </a:extLst>
          </p:cNvPr>
          <p:cNvSpPr txBox="1"/>
          <p:nvPr/>
        </p:nvSpPr>
        <p:spPr>
          <a:xfrm>
            <a:off x="1685362" y="3137646"/>
            <a:ext cx="7754471" cy="2677656"/>
          </a:xfrm>
          <a:prstGeom prst="rect">
            <a:avLst/>
          </a:prstGeom>
          <a:noFill/>
        </p:spPr>
        <p:txBody>
          <a:bodyPr wrap="square" rtlCol="0">
            <a:spAutoFit/>
          </a:bodyPr>
          <a:lstStyle/>
          <a:p>
            <a:r>
              <a:rPr lang="tr-TR" sz="2800" b="0" i="0" dirty="0" err="1">
                <a:solidFill>
                  <a:srgbClr val="4D5156"/>
                </a:solidFill>
                <a:effectLst/>
                <a:latin typeface="Arial Narrow" panose="020B0606020202030204" pitchFamily="34" charset="0"/>
              </a:rPr>
              <a:t>Maven</a:t>
            </a:r>
            <a:r>
              <a:rPr lang="tr-TR" sz="2800" b="0" i="0" dirty="0">
                <a:solidFill>
                  <a:srgbClr val="4D5156"/>
                </a:solidFill>
                <a:effectLst/>
                <a:latin typeface="Arial Narrow" panose="020B0606020202030204" pitchFamily="34" charset="0"/>
              </a:rPr>
              <a:t>, öncelikle Java projeleri için kullanılan bir derleme otomasyon aracıdır. </a:t>
            </a:r>
            <a:r>
              <a:rPr lang="tr-TR" sz="2800" b="0" i="0" dirty="0" err="1">
                <a:solidFill>
                  <a:srgbClr val="4D5156"/>
                </a:solidFill>
                <a:effectLst/>
                <a:latin typeface="Arial Narrow" panose="020B0606020202030204" pitchFamily="34" charset="0"/>
              </a:rPr>
              <a:t>Maven</a:t>
            </a:r>
            <a:r>
              <a:rPr lang="tr-TR" sz="2800" b="0" i="0" dirty="0">
                <a:solidFill>
                  <a:srgbClr val="4D5156"/>
                </a:solidFill>
                <a:effectLst/>
                <a:latin typeface="Arial Narrow" panose="020B0606020202030204" pitchFamily="34" charset="0"/>
              </a:rPr>
              <a:t>, C#, Ruby, </a:t>
            </a:r>
            <a:r>
              <a:rPr lang="tr-TR" sz="2800" b="0" i="0" dirty="0" err="1">
                <a:solidFill>
                  <a:srgbClr val="4D5156"/>
                </a:solidFill>
                <a:effectLst/>
                <a:latin typeface="Arial Narrow" panose="020B0606020202030204" pitchFamily="34" charset="0"/>
              </a:rPr>
              <a:t>Scala</a:t>
            </a:r>
            <a:r>
              <a:rPr lang="tr-TR" sz="2800" b="0" i="0" dirty="0">
                <a:solidFill>
                  <a:srgbClr val="4D5156"/>
                </a:solidFill>
                <a:effectLst/>
                <a:latin typeface="Arial Narrow" panose="020B0606020202030204" pitchFamily="34" charset="0"/>
              </a:rPr>
              <a:t> ve diğer dillerde yazılmış projeler oluşturmak ve yönetmek için de kullanılabilir. </a:t>
            </a:r>
            <a:r>
              <a:rPr lang="tr-TR" sz="2800" b="0" i="0" dirty="0" err="1">
                <a:solidFill>
                  <a:srgbClr val="4D5156"/>
                </a:solidFill>
                <a:effectLst/>
                <a:latin typeface="Arial Narrow" panose="020B0606020202030204" pitchFamily="34" charset="0"/>
              </a:rPr>
              <a:t>Maven</a:t>
            </a:r>
            <a:r>
              <a:rPr lang="tr-TR" sz="2800" b="0" i="0" dirty="0">
                <a:solidFill>
                  <a:srgbClr val="4D5156"/>
                </a:solidFill>
                <a:effectLst/>
                <a:latin typeface="Arial Narrow" panose="020B0606020202030204" pitchFamily="34" charset="0"/>
              </a:rPr>
              <a:t> projesi, daha önce Jakarta Projesi'nin bir parçası olduğu Apache Software Foundation tarafından barındırılmaktadır.</a:t>
            </a:r>
            <a:endParaRPr lang="tr-TR" sz="2800" dirty="0">
              <a:latin typeface="Arial Narrow" panose="020B0606020202030204" pitchFamily="34" charset="0"/>
            </a:endParaRPr>
          </a:p>
        </p:txBody>
      </p:sp>
      <p:sp>
        <p:nvSpPr>
          <p:cNvPr id="4" name="Metin kutusu 3">
            <a:extLst>
              <a:ext uri="{FF2B5EF4-FFF2-40B4-BE49-F238E27FC236}">
                <a16:creationId xmlns:a16="http://schemas.microsoft.com/office/drawing/2014/main" id="{A65C578F-C658-2321-C8F4-BD93919FCDFF}"/>
              </a:ext>
            </a:extLst>
          </p:cNvPr>
          <p:cNvSpPr txBox="1"/>
          <p:nvPr/>
        </p:nvSpPr>
        <p:spPr>
          <a:xfrm>
            <a:off x="1685362" y="1622611"/>
            <a:ext cx="3523131" cy="584775"/>
          </a:xfrm>
          <a:prstGeom prst="rect">
            <a:avLst/>
          </a:prstGeom>
          <a:noFill/>
        </p:spPr>
        <p:txBody>
          <a:bodyPr wrap="square" rtlCol="0">
            <a:spAutoFit/>
          </a:bodyPr>
          <a:lstStyle/>
          <a:p>
            <a:r>
              <a:rPr lang="tr-TR" sz="3200" dirty="0" err="1">
                <a:latin typeface="Stencil" panose="040409050D0802020404" pitchFamily="82" charset="0"/>
              </a:rPr>
              <a:t>Maven</a:t>
            </a:r>
            <a:r>
              <a:rPr lang="tr-TR" sz="3200" dirty="0">
                <a:latin typeface="Stencil" panose="040409050D0802020404" pitchFamily="82" charset="0"/>
              </a:rPr>
              <a:t> nedir ? </a:t>
            </a:r>
          </a:p>
        </p:txBody>
      </p:sp>
      <p:sp>
        <p:nvSpPr>
          <p:cNvPr id="5" name="Metin kutusu 4">
            <a:extLst>
              <a:ext uri="{FF2B5EF4-FFF2-40B4-BE49-F238E27FC236}">
                <a16:creationId xmlns:a16="http://schemas.microsoft.com/office/drawing/2014/main" id="{54B44220-6344-A220-42C9-3D65BB139CE7}"/>
              </a:ext>
            </a:extLst>
          </p:cNvPr>
          <p:cNvSpPr txBox="1"/>
          <p:nvPr/>
        </p:nvSpPr>
        <p:spPr>
          <a:xfrm>
            <a:off x="4751293" y="1363524"/>
            <a:ext cx="1775013" cy="2133600"/>
          </a:xfrm>
          <a:prstGeom prst="rect">
            <a:avLst/>
          </a:prstGeom>
          <a:noFill/>
        </p:spPr>
        <p:txBody>
          <a:bodyPr wrap="square" rtlCol="0">
            <a:spAutoFit/>
          </a:bodyPr>
          <a:lstStyle/>
          <a:p>
            <a:endParaRPr lang="tr-TR" dirty="0"/>
          </a:p>
        </p:txBody>
      </p:sp>
    </p:spTree>
    <p:extLst>
      <p:ext uri="{BB962C8B-B14F-4D97-AF65-F5344CB8AC3E}">
        <p14:creationId xmlns:p14="http://schemas.microsoft.com/office/powerpoint/2010/main" val="276529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F36C3AF0-5ED5-F4CA-3E7F-44AC750CE1BB}"/>
              </a:ext>
            </a:extLst>
          </p:cNvPr>
          <p:cNvSpPr txBox="1"/>
          <p:nvPr/>
        </p:nvSpPr>
        <p:spPr>
          <a:xfrm>
            <a:off x="1712260" y="3086326"/>
            <a:ext cx="7888941" cy="1384995"/>
          </a:xfrm>
          <a:prstGeom prst="rect">
            <a:avLst/>
          </a:prstGeom>
          <a:noFill/>
        </p:spPr>
        <p:txBody>
          <a:bodyPr wrap="square" rtlCol="0">
            <a:spAutoFit/>
          </a:bodyPr>
          <a:lstStyle/>
          <a:p>
            <a:r>
              <a:rPr lang="tr-TR" sz="2800" b="0" i="0" dirty="0">
                <a:solidFill>
                  <a:srgbClr val="4A4A4A"/>
                </a:solidFill>
                <a:effectLst/>
                <a:latin typeface="Arial Narrow" panose="020B0606020202030204" pitchFamily="34" charset="0"/>
              </a:rPr>
              <a:t>Web sitelerinizi barındırdığınız sunucular çeşitli yazılımlar ile yönetilir. İşletim sisteminden farklı olarak bu yazılımlar sunucu yönetimi için önemlidir.</a:t>
            </a:r>
            <a:endParaRPr lang="tr-TR" sz="2800" dirty="0">
              <a:latin typeface="Arial Narrow" panose="020B0606020202030204" pitchFamily="34" charset="0"/>
            </a:endParaRPr>
          </a:p>
        </p:txBody>
      </p:sp>
      <p:sp>
        <p:nvSpPr>
          <p:cNvPr id="3" name="Metin kutusu 2">
            <a:extLst>
              <a:ext uri="{FF2B5EF4-FFF2-40B4-BE49-F238E27FC236}">
                <a16:creationId xmlns:a16="http://schemas.microsoft.com/office/drawing/2014/main" id="{5412704A-4E94-4914-0B21-2A937A5DBDE2}"/>
              </a:ext>
            </a:extLst>
          </p:cNvPr>
          <p:cNvSpPr txBox="1"/>
          <p:nvPr/>
        </p:nvSpPr>
        <p:spPr>
          <a:xfrm>
            <a:off x="1712260" y="1801905"/>
            <a:ext cx="2895599" cy="584775"/>
          </a:xfrm>
          <a:prstGeom prst="rect">
            <a:avLst/>
          </a:prstGeom>
          <a:noFill/>
        </p:spPr>
        <p:txBody>
          <a:bodyPr wrap="square" rtlCol="0">
            <a:spAutoFit/>
          </a:bodyPr>
          <a:lstStyle/>
          <a:p>
            <a:pPr algn="just"/>
            <a:r>
              <a:rPr lang="tr-TR" sz="3200" dirty="0" err="1">
                <a:latin typeface="Stencil" panose="040409050D0802020404" pitchFamily="82" charset="0"/>
              </a:rPr>
              <a:t>Webserver</a:t>
            </a:r>
            <a:endParaRPr lang="tr-TR" sz="3200" dirty="0">
              <a:latin typeface="Stencil" panose="040409050D0802020404" pitchFamily="82" charset="0"/>
            </a:endParaRPr>
          </a:p>
        </p:txBody>
      </p:sp>
    </p:spTree>
    <p:extLst>
      <p:ext uri="{BB962C8B-B14F-4D97-AF65-F5344CB8AC3E}">
        <p14:creationId xmlns:p14="http://schemas.microsoft.com/office/powerpoint/2010/main" val="2208841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96F66F7-4B2E-E7D2-B287-5B5F456DBF39}"/>
              </a:ext>
            </a:extLst>
          </p:cNvPr>
          <p:cNvSpPr txBox="1"/>
          <p:nvPr/>
        </p:nvSpPr>
        <p:spPr>
          <a:xfrm>
            <a:off x="1631577" y="1805498"/>
            <a:ext cx="6096000" cy="584775"/>
          </a:xfrm>
          <a:prstGeom prst="rect">
            <a:avLst/>
          </a:prstGeom>
          <a:noFill/>
        </p:spPr>
        <p:txBody>
          <a:bodyPr wrap="square">
            <a:spAutoFit/>
          </a:bodyPr>
          <a:lstStyle/>
          <a:p>
            <a:r>
              <a:rPr lang="tr-TR" sz="3200" dirty="0" err="1">
                <a:latin typeface="Stencil" panose="040409050D0802020404" pitchFamily="82" charset="0"/>
              </a:rPr>
              <a:t>application</a:t>
            </a:r>
            <a:r>
              <a:rPr lang="tr-TR" sz="3200" dirty="0">
                <a:latin typeface="Stencil" panose="040409050D0802020404" pitchFamily="82" charset="0"/>
              </a:rPr>
              <a:t> server nedir </a:t>
            </a:r>
          </a:p>
        </p:txBody>
      </p:sp>
      <p:sp>
        <p:nvSpPr>
          <p:cNvPr id="5" name="Metin kutusu 4">
            <a:extLst>
              <a:ext uri="{FF2B5EF4-FFF2-40B4-BE49-F238E27FC236}">
                <a16:creationId xmlns:a16="http://schemas.microsoft.com/office/drawing/2014/main" id="{E2F923DE-5550-0265-4744-922660EE62CD}"/>
              </a:ext>
            </a:extLst>
          </p:cNvPr>
          <p:cNvSpPr txBox="1"/>
          <p:nvPr/>
        </p:nvSpPr>
        <p:spPr>
          <a:xfrm>
            <a:off x="1631577" y="3097306"/>
            <a:ext cx="9108141" cy="1569660"/>
          </a:xfrm>
          <a:prstGeom prst="rect">
            <a:avLst/>
          </a:prstGeom>
          <a:noFill/>
        </p:spPr>
        <p:txBody>
          <a:bodyPr wrap="square">
            <a:spAutoFit/>
          </a:bodyPr>
          <a:lstStyle/>
          <a:p>
            <a:r>
              <a:rPr lang="tr-TR" sz="3200" b="0" i="0" dirty="0">
                <a:solidFill>
                  <a:srgbClr val="4D5156"/>
                </a:solidFill>
                <a:effectLst/>
                <a:latin typeface="Arial Narrow" panose="020B0606020202030204" pitchFamily="34" charset="0"/>
              </a:rPr>
              <a:t>Uygulama sunucusu, bir iletişim protokolü aracılığıyla bir iş uygulamasını sağlayan uygulamaları veya yazılımı barındıran bir sunucudur. </a:t>
            </a:r>
            <a:r>
              <a:rPr lang="tr-TR" sz="3200" dirty="0">
                <a:latin typeface="Arial Narrow" panose="020B0606020202030204" pitchFamily="34" charset="0"/>
              </a:rPr>
              <a:t> </a:t>
            </a:r>
          </a:p>
        </p:txBody>
      </p:sp>
    </p:spTree>
    <p:extLst>
      <p:ext uri="{BB962C8B-B14F-4D97-AF65-F5344CB8AC3E}">
        <p14:creationId xmlns:p14="http://schemas.microsoft.com/office/powerpoint/2010/main" val="3074395829"/>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225</TotalTime>
  <Words>1337</Words>
  <Application>Microsoft Office PowerPoint</Application>
  <PresentationFormat>Geniş ekran</PresentationFormat>
  <Paragraphs>95</Paragraphs>
  <Slides>43</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43</vt:i4>
      </vt:variant>
    </vt:vector>
  </HeadingPairs>
  <TitlesOfParts>
    <vt:vector size="52" baseType="lpstr">
      <vt:lpstr>Arial</vt:lpstr>
      <vt:lpstr>Arial</vt:lpstr>
      <vt:lpstr>Arial Narrow</vt:lpstr>
      <vt:lpstr>Century Gothic</vt:lpstr>
      <vt:lpstr>Franklin Gothic Medium Cond</vt:lpstr>
      <vt:lpstr>Google Sans</vt:lpstr>
      <vt:lpstr>Stencil</vt:lpstr>
      <vt:lpstr>Wingdings 3</vt:lpstr>
      <vt:lpstr>Duman</vt:lpstr>
      <vt:lpstr>Araştırma Ödevleri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Araştırma Ödevleri</dc:title>
  <dc:creator>Fatma ÇİÇEK</dc:creator>
  <cp:lastModifiedBy>Fatma ÇİÇEK</cp:lastModifiedBy>
  <cp:revision>3</cp:revision>
  <dcterms:created xsi:type="dcterms:W3CDTF">2023-12-21T15:08:45Z</dcterms:created>
  <dcterms:modified xsi:type="dcterms:W3CDTF">2023-12-21T18:54:30Z</dcterms:modified>
</cp:coreProperties>
</file>