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8"/>
  </p:notesMasterIdLst>
  <p:sldIdLst>
    <p:sldId id="256" r:id="rId2"/>
    <p:sldId id="257" r:id="rId3"/>
    <p:sldId id="269" r:id="rId4"/>
    <p:sldId id="259" r:id="rId5"/>
    <p:sldId id="261" r:id="rId6"/>
    <p:sldId id="263" r:id="rId7"/>
    <p:sldId id="265" r:id="rId8"/>
    <p:sldId id="264" r:id="rId9"/>
    <p:sldId id="271" r:id="rId10"/>
    <p:sldId id="274" r:id="rId11"/>
    <p:sldId id="272" r:id="rId12"/>
    <p:sldId id="273" r:id="rId13"/>
    <p:sldId id="275" r:id="rId14"/>
    <p:sldId id="276" r:id="rId15"/>
    <p:sldId id="266"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vier, Lu [USA]" initials="SL[" lastIdx="4" clrIdx="0">
    <p:extLst>
      <p:ext uri="{19B8F6BF-5375-455C-9EA6-DF929625EA0E}">
        <p15:presenceInfo xmlns:p15="http://schemas.microsoft.com/office/powerpoint/2012/main" userId="S::582377@bah.com::715e922f-669e-4fcd-8773-2a43780eb4f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76D421-440E-C05D-D6CE-4D25448D3795}" v="11" dt="2020-09-29T14:36:07.858"/>
    <p1510:client id="{3F9EDFD0-4321-416D-B3ED-427564597BA6}" v="364" dt="2020-09-20T00:43:43.690"/>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3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E2FFA5-8E2F-E341-816B-E89EE6646F7C}" type="datetimeFigureOut">
              <a:rPr lang="en-US" smtClean="0"/>
              <a:t>9/29/2020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A9D4BF-8F44-3347-A863-0DBB1287BF22}" type="slidenum">
              <a:rPr lang="en-US" smtClean="0"/>
              <a:t>‹#›</a:t>
            </a:fld>
            <a:endParaRPr lang="en-US"/>
          </a:p>
        </p:txBody>
      </p:sp>
    </p:spTree>
    <p:extLst>
      <p:ext uri="{BB962C8B-B14F-4D97-AF65-F5344CB8AC3E}">
        <p14:creationId xmlns:p14="http://schemas.microsoft.com/office/powerpoint/2010/main" val="3847213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9/29/2020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9/29/2020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9/29/2020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9/29/2020</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9/29/2020</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9/29/2020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9/29/2020</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9/29/2020</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998A2-3586-9A46-80F2-2E92DD34A583}"/>
              </a:ext>
            </a:extLst>
          </p:cNvPr>
          <p:cNvSpPr>
            <a:spLocks noGrp="1"/>
          </p:cNvSpPr>
          <p:nvPr>
            <p:ph type="ctrTitle"/>
          </p:nvPr>
        </p:nvSpPr>
        <p:spPr/>
        <p:txBody>
          <a:bodyPr/>
          <a:lstStyle/>
          <a:p>
            <a:r>
              <a:rPr lang="en-US"/>
              <a:t>Hack The Bay</a:t>
            </a:r>
          </a:p>
        </p:txBody>
      </p:sp>
      <p:sp>
        <p:nvSpPr>
          <p:cNvPr id="3" name="Subtitle 2">
            <a:extLst>
              <a:ext uri="{FF2B5EF4-FFF2-40B4-BE49-F238E27FC236}">
                <a16:creationId xmlns:a16="http://schemas.microsoft.com/office/drawing/2014/main" id="{BC61BFDC-730C-DA44-93A5-1870405B0B96}"/>
              </a:ext>
            </a:extLst>
          </p:cNvPr>
          <p:cNvSpPr>
            <a:spLocks noGrp="1"/>
          </p:cNvSpPr>
          <p:nvPr>
            <p:ph type="subTitle" idx="1"/>
          </p:nvPr>
        </p:nvSpPr>
        <p:spPr/>
        <p:txBody>
          <a:bodyPr/>
          <a:lstStyle/>
          <a:p>
            <a:r>
              <a:rPr lang="en-US"/>
              <a:t>Challenge 2: Data Gaps </a:t>
            </a:r>
          </a:p>
        </p:txBody>
      </p:sp>
    </p:spTree>
    <p:extLst>
      <p:ext uri="{BB962C8B-B14F-4D97-AF65-F5344CB8AC3E}">
        <p14:creationId xmlns:p14="http://schemas.microsoft.com/office/powerpoint/2010/main" val="1647948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998A2-3586-9A46-80F2-2E92DD34A583}"/>
              </a:ext>
            </a:extLst>
          </p:cNvPr>
          <p:cNvSpPr>
            <a:spLocks noGrp="1"/>
          </p:cNvSpPr>
          <p:nvPr>
            <p:ph type="ctrTitle"/>
          </p:nvPr>
        </p:nvSpPr>
        <p:spPr/>
        <p:txBody>
          <a:bodyPr>
            <a:normAutofit fontScale="90000"/>
          </a:bodyPr>
          <a:lstStyle/>
          <a:p>
            <a:r>
              <a:rPr lang="en-US"/>
              <a:t>Does CMC data reflect the goals outlined in the 2017 Prioritization report?</a:t>
            </a:r>
          </a:p>
        </p:txBody>
      </p:sp>
    </p:spTree>
    <p:extLst>
      <p:ext uri="{BB962C8B-B14F-4D97-AF65-F5344CB8AC3E}">
        <p14:creationId xmlns:p14="http://schemas.microsoft.com/office/powerpoint/2010/main" val="2731237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B655AC-094B-314E-A248-99911EE79EDD}"/>
              </a:ext>
            </a:extLst>
          </p:cNvPr>
          <p:cNvSpPr txBox="1"/>
          <p:nvPr/>
        </p:nvSpPr>
        <p:spPr>
          <a:xfrm>
            <a:off x="251791" y="490328"/>
            <a:ext cx="11741426" cy="553998"/>
          </a:xfrm>
          <a:prstGeom prst="rect">
            <a:avLst/>
          </a:prstGeom>
          <a:solidFill>
            <a:schemeClr val="accent1"/>
          </a:solidFill>
        </p:spPr>
        <p:txBody>
          <a:bodyPr wrap="square" rtlCol="0">
            <a:spAutoFit/>
          </a:bodyPr>
          <a:lstStyle/>
          <a:p>
            <a:r>
              <a:rPr lang="en-US" sz="3000" b="1">
                <a:solidFill>
                  <a:schemeClr val="bg1"/>
                </a:solidFill>
              </a:rPr>
              <a:t>CMC 2017 Prioritization report  </a:t>
            </a:r>
          </a:p>
        </p:txBody>
      </p:sp>
      <p:sp>
        <p:nvSpPr>
          <p:cNvPr id="6" name="TextBox 5">
            <a:extLst>
              <a:ext uri="{FF2B5EF4-FFF2-40B4-BE49-F238E27FC236}">
                <a16:creationId xmlns:a16="http://schemas.microsoft.com/office/drawing/2014/main" id="{6BB48E97-FD05-F546-8217-280A394195FC}"/>
              </a:ext>
            </a:extLst>
          </p:cNvPr>
          <p:cNvSpPr txBox="1"/>
          <p:nvPr/>
        </p:nvSpPr>
        <p:spPr>
          <a:xfrm>
            <a:off x="282166" y="1179862"/>
            <a:ext cx="11620531" cy="1200329"/>
          </a:xfrm>
          <a:prstGeom prst="rect">
            <a:avLst/>
          </a:prstGeom>
          <a:noFill/>
        </p:spPr>
        <p:txBody>
          <a:bodyPr wrap="square" rtlCol="0">
            <a:spAutoFit/>
          </a:bodyPr>
          <a:lstStyle/>
          <a:p>
            <a:r>
              <a:rPr lang="en-US" dirty="0"/>
              <a:t>The Chesapeake Bay Monitoring Cooperative published a report in 2017 outlining how volunteer and nontraditional monitoring can help fill data gaps in the Chesapeake Bay watershed. The report not only identifies basic monitoring objectives in each state but outlines  preliminary plans of action for how local monitoring groups could support state agency environmental measurement efforts. </a:t>
            </a:r>
          </a:p>
        </p:txBody>
      </p:sp>
      <p:pic>
        <p:nvPicPr>
          <p:cNvPr id="4" name="Picture 3" descr="A screenshot of a cell phone&#10;&#10;Description automatically generated">
            <a:extLst>
              <a:ext uri="{FF2B5EF4-FFF2-40B4-BE49-F238E27FC236}">
                <a16:creationId xmlns:a16="http://schemas.microsoft.com/office/drawing/2014/main" id="{D2C781EA-7192-C74E-B36D-9CC472F91935}"/>
              </a:ext>
            </a:extLst>
          </p:cNvPr>
          <p:cNvPicPr>
            <a:picLocks noChangeAspect="1"/>
          </p:cNvPicPr>
          <p:nvPr/>
        </p:nvPicPr>
        <p:blipFill>
          <a:blip r:embed="rId2"/>
          <a:stretch>
            <a:fillRect/>
          </a:stretch>
        </p:blipFill>
        <p:spPr>
          <a:xfrm>
            <a:off x="2810107" y="2278036"/>
            <a:ext cx="6742810" cy="4449337"/>
          </a:xfrm>
          <a:prstGeom prst="rect">
            <a:avLst/>
          </a:prstGeom>
        </p:spPr>
      </p:pic>
      <p:sp>
        <p:nvSpPr>
          <p:cNvPr id="3" name="TextBox 2">
            <a:extLst>
              <a:ext uri="{FF2B5EF4-FFF2-40B4-BE49-F238E27FC236}">
                <a16:creationId xmlns:a16="http://schemas.microsoft.com/office/drawing/2014/main" id="{84066E4A-E4C9-8B4B-B68C-B5EC91DE1037}"/>
              </a:ext>
            </a:extLst>
          </p:cNvPr>
          <p:cNvSpPr txBox="1"/>
          <p:nvPr/>
        </p:nvSpPr>
        <p:spPr>
          <a:xfrm>
            <a:off x="3471333" y="6596390"/>
            <a:ext cx="8720667" cy="261610"/>
          </a:xfrm>
          <a:prstGeom prst="rect">
            <a:avLst/>
          </a:prstGeom>
          <a:noFill/>
        </p:spPr>
        <p:txBody>
          <a:bodyPr wrap="square" rtlCol="0">
            <a:spAutoFit/>
          </a:bodyPr>
          <a:lstStyle/>
          <a:p>
            <a:pPr algn="r"/>
            <a:r>
              <a:rPr lang="en-US" sz="1100" dirty="0"/>
              <a:t>CMC Prioritization Report, March 2017 - https://www.chesapeakemonitoringcoop.org/wp-content/uploads/2018/08/Prioritization-Report_Final.pdf</a:t>
            </a:r>
          </a:p>
        </p:txBody>
      </p:sp>
    </p:spTree>
    <p:extLst>
      <p:ext uri="{BB962C8B-B14F-4D97-AF65-F5344CB8AC3E}">
        <p14:creationId xmlns:p14="http://schemas.microsoft.com/office/powerpoint/2010/main" val="2302071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B655AC-094B-314E-A248-99911EE79EDD}"/>
              </a:ext>
            </a:extLst>
          </p:cNvPr>
          <p:cNvSpPr txBox="1"/>
          <p:nvPr/>
        </p:nvSpPr>
        <p:spPr>
          <a:xfrm>
            <a:off x="251791" y="490328"/>
            <a:ext cx="11741426" cy="553998"/>
          </a:xfrm>
          <a:prstGeom prst="rect">
            <a:avLst/>
          </a:prstGeom>
          <a:solidFill>
            <a:schemeClr val="accent1"/>
          </a:solidFill>
        </p:spPr>
        <p:txBody>
          <a:bodyPr wrap="square" rtlCol="0">
            <a:spAutoFit/>
          </a:bodyPr>
          <a:lstStyle/>
          <a:p>
            <a:r>
              <a:rPr lang="en-US" sz="3000" b="1">
                <a:solidFill>
                  <a:schemeClr val="bg1"/>
                </a:solidFill>
              </a:rPr>
              <a:t>Example: District of Columbia (2017 – 2019) </a:t>
            </a:r>
          </a:p>
        </p:txBody>
      </p:sp>
      <p:sp>
        <p:nvSpPr>
          <p:cNvPr id="3" name="TextBox 2">
            <a:extLst>
              <a:ext uri="{FF2B5EF4-FFF2-40B4-BE49-F238E27FC236}">
                <a16:creationId xmlns:a16="http://schemas.microsoft.com/office/drawing/2014/main" id="{63335325-7982-A343-8042-ED0FC1D9D7EA}"/>
              </a:ext>
            </a:extLst>
          </p:cNvPr>
          <p:cNvSpPr txBox="1"/>
          <p:nvPr/>
        </p:nvSpPr>
        <p:spPr>
          <a:xfrm>
            <a:off x="423746" y="1494264"/>
            <a:ext cx="6586654" cy="3139321"/>
          </a:xfrm>
          <a:prstGeom prst="rect">
            <a:avLst/>
          </a:prstGeom>
          <a:noFill/>
        </p:spPr>
        <p:txBody>
          <a:bodyPr wrap="square" rtlCol="0">
            <a:spAutoFit/>
          </a:bodyPr>
          <a:lstStyle/>
          <a:p>
            <a:r>
              <a:rPr lang="en-US" dirty="0"/>
              <a:t>Department of Energy and Environment (DOEE) is interested in baseline data, such as </a:t>
            </a:r>
            <a:r>
              <a:rPr lang="en-US" b="1" dirty="0"/>
              <a:t>dissolved oxygen, water temperature, conductivity, pH, and benthic macroinvertebrates</a:t>
            </a:r>
            <a:r>
              <a:rPr lang="en-US" dirty="0"/>
              <a:t>. They identified five small watersheds to collect more measurements. </a:t>
            </a:r>
          </a:p>
          <a:p>
            <a:endParaRPr lang="en-US" dirty="0"/>
          </a:p>
          <a:p>
            <a:pPr marL="342900" indent="-342900">
              <a:buAutoNum type="arabicPeriod"/>
            </a:pPr>
            <a:r>
              <a:rPr lang="en-US" dirty="0"/>
              <a:t>Pope Branch </a:t>
            </a:r>
          </a:p>
          <a:p>
            <a:pPr marL="342900" indent="-342900">
              <a:buAutoNum type="arabicPeriod"/>
            </a:pPr>
            <a:r>
              <a:rPr lang="en-US" dirty="0"/>
              <a:t>Nash Run</a:t>
            </a:r>
          </a:p>
          <a:p>
            <a:pPr marL="342900" indent="-342900">
              <a:buAutoNum type="arabicPeriod"/>
            </a:pPr>
            <a:r>
              <a:rPr lang="en-US" dirty="0"/>
              <a:t>Hickey Run </a:t>
            </a:r>
          </a:p>
          <a:p>
            <a:pPr marL="342900" indent="-342900">
              <a:buAutoNum type="arabicPeriod"/>
            </a:pPr>
            <a:r>
              <a:rPr lang="en-US" dirty="0"/>
              <a:t>Watts Branch </a:t>
            </a:r>
          </a:p>
          <a:p>
            <a:pPr marL="342900" indent="-342900">
              <a:buAutoNum type="arabicPeriod"/>
            </a:pPr>
            <a:r>
              <a:rPr lang="en-US" dirty="0"/>
              <a:t>Ft. Dupont </a:t>
            </a:r>
          </a:p>
          <a:p>
            <a:endParaRPr lang="en-US" dirty="0"/>
          </a:p>
        </p:txBody>
      </p:sp>
      <p:pic>
        <p:nvPicPr>
          <p:cNvPr id="8" name="Picture 7" descr="A close up of a map&#10;&#10;Description automatically generated">
            <a:extLst>
              <a:ext uri="{FF2B5EF4-FFF2-40B4-BE49-F238E27FC236}">
                <a16:creationId xmlns:a16="http://schemas.microsoft.com/office/drawing/2014/main" id="{A7A7C368-2FC2-374A-A45C-2A6BB8EFB87D}"/>
              </a:ext>
            </a:extLst>
          </p:cNvPr>
          <p:cNvPicPr>
            <a:picLocks noChangeAspect="1"/>
          </p:cNvPicPr>
          <p:nvPr/>
        </p:nvPicPr>
        <p:blipFill>
          <a:blip r:embed="rId2"/>
          <a:stretch>
            <a:fillRect/>
          </a:stretch>
        </p:blipFill>
        <p:spPr>
          <a:xfrm>
            <a:off x="6939915" y="1547214"/>
            <a:ext cx="4529191" cy="4764375"/>
          </a:xfrm>
          <a:prstGeom prst="rect">
            <a:avLst/>
          </a:prstGeom>
        </p:spPr>
      </p:pic>
    </p:spTree>
    <p:extLst>
      <p:ext uri="{BB962C8B-B14F-4D97-AF65-F5344CB8AC3E}">
        <p14:creationId xmlns:p14="http://schemas.microsoft.com/office/powerpoint/2010/main" val="613310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B655AC-094B-314E-A248-99911EE79EDD}"/>
              </a:ext>
            </a:extLst>
          </p:cNvPr>
          <p:cNvSpPr txBox="1"/>
          <p:nvPr/>
        </p:nvSpPr>
        <p:spPr>
          <a:xfrm>
            <a:off x="251791" y="490328"/>
            <a:ext cx="11741426" cy="553998"/>
          </a:xfrm>
          <a:prstGeom prst="rect">
            <a:avLst/>
          </a:prstGeom>
          <a:solidFill>
            <a:schemeClr val="accent1"/>
          </a:solidFill>
        </p:spPr>
        <p:txBody>
          <a:bodyPr wrap="square" rtlCol="0">
            <a:spAutoFit/>
          </a:bodyPr>
          <a:lstStyle/>
          <a:p>
            <a:r>
              <a:rPr lang="en-US" sz="3000" b="1">
                <a:solidFill>
                  <a:schemeClr val="bg1"/>
                </a:solidFill>
              </a:rPr>
              <a:t>Example: District of Columbia (2017 – 2019) </a:t>
            </a:r>
          </a:p>
        </p:txBody>
      </p:sp>
      <p:sp>
        <p:nvSpPr>
          <p:cNvPr id="6" name="TextBox 5">
            <a:extLst>
              <a:ext uri="{FF2B5EF4-FFF2-40B4-BE49-F238E27FC236}">
                <a16:creationId xmlns:a16="http://schemas.microsoft.com/office/drawing/2014/main" id="{0B362DD6-1F04-DA46-AB03-08ABC409B8B1}"/>
              </a:ext>
            </a:extLst>
          </p:cNvPr>
          <p:cNvSpPr txBox="1"/>
          <p:nvPr/>
        </p:nvSpPr>
        <p:spPr>
          <a:xfrm>
            <a:off x="144010" y="1178994"/>
            <a:ext cx="11860147" cy="1200329"/>
          </a:xfrm>
          <a:prstGeom prst="rect">
            <a:avLst/>
          </a:prstGeom>
          <a:noFill/>
        </p:spPr>
        <p:txBody>
          <a:bodyPr wrap="square" rtlCol="0">
            <a:spAutoFit/>
          </a:bodyPr>
          <a:lstStyle/>
          <a:p>
            <a:r>
              <a:rPr lang="en-US" dirty="0"/>
              <a:t>Since the publishing of the CMC prioritization report, dissolved oxygen, water temperature, pH and water quality measurements have increased in the DMV in line with the requests from the DOEE.   Note that the team did not find any measurements for conductivity.</a:t>
            </a:r>
          </a:p>
          <a:p>
            <a:endParaRPr lang="en-US" dirty="0"/>
          </a:p>
        </p:txBody>
      </p:sp>
      <p:pic>
        <p:nvPicPr>
          <p:cNvPr id="12" name="Picture 11">
            <a:extLst>
              <a:ext uri="{FF2B5EF4-FFF2-40B4-BE49-F238E27FC236}">
                <a16:creationId xmlns:a16="http://schemas.microsoft.com/office/drawing/2014/main" id="{CE75D77E-2562-4E03-A41C-0D0EC2E0704B}"/>
              </a:ext>
            </a:extLst>
          </p:cNvPr>
          <p:cNvPicPr>
            <a:picLocks noChangeAspect="1"/>
          </p:cNvPicPr>
          <p:nvPr/>
        </p:nvPicPr>
        <p:blipFill>
          <a:blip r:embed="rId2"/>
          <a:stretch>
            <a:fillRect/>
          </a:stretch>
        </p:blipFill>
        <p:spPr>
          <a:xfrm>
            <a:off x="6838860" y="1973942"/>
            <a:ext cx="5154357" cy="4807857"/>
          </a:xfrm>
          <a:prstGeom prst="rect">
            <a:avLst/>
          </a:prstGeom>
        </p:spPr>
      </p:pic>
      <p:pic>
        <p:nvPicPr>
          <p:cNvPr id="20" name="Picture 19">
            <a:extLst>
              <a:ext uri="{FF2B5EF4-FFF2-40B4-BE49-F238E27FC236}">
                <a16:creationId xmlns:a16="http://schemas.microsoft.com/office/drawing/2014/main" id="{B97E9621-4F78-4856-B911-32D04A256231}"/>
              </a:ext>
            </a:extLst>
          </p:cNvPr>
          <p:cNvPicPr>
            <a:picLocks noChangeAspect="1"/>
          </p:cNvPicPr>
          <p:nvPr/>
        </p:nvPicPr>
        <p:blipFill>
          <a:blip r:embed="rId3"/>
          <a:stretch>
            <a:fillRect/>
          </a:stretch>
        </p:blipFill>
        <p:spPr>
          <a:xfrm>
            <a:off x="1568758" y="2690283"/>
            <a:ext cx="4505325" cy="2476500"/>
          </a:xfrm>
          <a:prstGeom prst="rect">
            <a:avLst/>
          </a:prstGeom>
        </p:spPr>
      </p:pic>
    </p:spTree>
    <p:extLst>
      <p:ext uri="{BB962C8B-B14F-4D97-AF65-F5344CB8AC3E}">
        <p14:creationId xmlns:p14="http://schemas.microsoft.com/office/powerpoint/2010/main" val="2776964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B655AC-094B-314E-A248-99911EE79EDD}"/>
              </a:ext>
            </a:extLst>
          </p:cNvPr>
          <p:cNvSpPr txBox="1"/>
          <p:nvPr/>
        </p:nvSpPr>
        <p:spPr>
          <a:xfrm>
            <a:off x="251791" y="490328"/>
            <a:ext cx="11741426" cy="553998"/>
          </a:xfrm>
          <a:prstGeom prst="rect">
            <a:avLst/>
          </a:prstGeom>
          <a:solidFill>
            <a:schemeClr val="accent1"/>
          </a:solidFill>
        </p:spPr>
        <p:txBody>
          <a:bodyPr wrap="square" rtlCol="0">
            <a:spAutoFit/>
          </a:bodyPr>
          <a:lstStyle/>
          <a:p>
            <a:r>
              <a:rPr lang="en-US" sz="3000" b="1">
                <a:solidFill>
                  <a:schemeClr val="bg1"/>
                </a:solidFill>
              </a:rPr>
              <a:t>Example: District of Columbia (2017 – 2019) </a:t>
            </a:r>
          </a:p>
        </p:txBody>
      </p:sp>
      <p:sp>
        <p:nvSpPr>
          <p:cNvPr id="6" name="TextBox 5">
            <a:extLst>
              <a:ext uri="{FF2B5EF4-FFF2-40B4-BE49-F238E27FC236}">
                <a16:creationId xmlns:a16="http://schemas.microsoft.com/office/drawing/2014/main" id="{0B362DD6-1F04-DA46-AB03-08ABC409B8B1}"/>
              </a:ext>
            </a:extLst>
          </p:cNvPr>
          <p:cNvSpPr txBox="1"/>
          <p:nvPr/>
        </p:nvSpPr>
        <p:spPr>
          <a:xfrm>
            <a:off x="356661" y="1200260"/>
            <a:ext cx="11603109" cy="646331"/>
          </a:xfrm>
          <a:prstGeom prst="rect">
            <a:avLst/>
          </a:prstGeom>
          <a:noFill/>
        </p:spPr>
        <p:txBody>
          <a:bodyPr wrap="square" rtlCol="0">
            <a:spAutoFit/>
          </a:bodyPr>
          <a:lstStyle/>
          <a:p>
            <a:r>
              <a:rPr lang="en-US" dirty="0"/>
              <a:t>In these three years, DC has also had an increase in the following variables </a:t>
            </a:r>
            <a:r>
              <a:rPr lang="en-US" b="1" dirty="0"/>
              <a:t>Air Temperature and Turbidity </a:t>
            </a:r>
            <a:r>
              <a:rPr lang="en-US" dirty="0"/>
              <a:t>which may be of help to the DOEE and other environmental measurement efforts. </a:t>
            </a:r>
          </a:p>
        </p:txBody>
      </p:sp>
      <p:pic>
        <p:nvPicPr>
          <p:cNvPr id="11" name="Picture 10">
            <a:extLst>
              <a:ext uri="{FF2B5EF4-FFF2-40B4-BE49-F238E27FC236}">
                <a16:creationId xmlns:a16="http://schemas.microsoft.com/office/drawing/2014/main" id="{255CACB7-71F8-48E2-A502-3A6F690B359F}"/>
              </a:ext>
            </a:extLst>
          </p:cNvPr>
          <p:cNvPicPr>
            <a:picLocks noChangeAspect="1"/>
          </p:cNvPicPr>
          <p:nvPr/>
        </p:nvPicPr>
        <p:blipFill>
          <a:blip r:embed="rId2"/>
          <a:stretch>
            <a:fillRect/>
          </a:stretch>
        </p:blipFill>
        <p:spPr>
          <a:xfrm>
            <a:off x="251791" y="2870675"/>
            <a:ext cx="6690631" cy="2589922"/>
          </a:xfrm>
          <a:prstGeom prst="rect">
            <a:avLst/>
          </a:prstGeom>
        </p:spPr>
      </p:pic>
      <p:pic>
        <p:nvPicPr>
          <p:cNvPr id="15" name="Picture 14">
            <a:extLst>
              <a:ext uri="{FF2B5EF4-FFF2-40B4-BE49-F238E27FC236}">
                <a16:creationId xmlns:a16="http://schemas.microsoft.com/office/drawing/2014/main" id="{30794C0A-CFAD-4BA0-B8DE-57099CE41DF9}"/>
              </a:ext>
            </a:extLst>
          </p:cNvPr>
          <p:cNvPicPr>
            <a:picLocks noChangeAspect="1"/>
          </p:cNvPicPr>
          <p:nvPr/>
        </p:nvPicPr>
        <p:blipFill>
          <a:blip r:embed="rId3"/>
          <a:stretch>
            <a:fillRect/>
          </a:stretch>
        </p:blipFill>
        <p:spPr>
          <a:xfrm>
            <a:off x="7246998" y="1563978"/>
            <a:ext cx="4879688" cy="5203315"/>
          </a:xfrm>
          <a:prstGeom prst="rect">
            <a:avLst/>
          </a:prstGeom>
        </p:spPr>
      </p:pic>
    </p:spTree>
    <p:extLst>
      <p:ext uri="{BB962C8B-B14F-4D97-AF65-F5344CB8AC3E}">
        <p14:creationId xmlns:p14="http://schemas.microsoft.com/office/powerpoint/2010/main" val="2232256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998A2-3586-9A46-80F2-2E92DD34A583}"/>
              </a:ext>
            </a:extLst>
          </p:cNvPr>
          <p:cNvSpPr>
            <a:spLocks noGrp="1"/>
          </p:cNvSpPr>
          <p:nvPr>
            <p:ph type="ctrTitle"/>
          </p:nvPr>
        </p:nvSpPr>
        <p:spPr/>
        <p:txBody>
          <a:bodyPr/>
          <a:lstStyle/>
          <a:p>
            <a:r>
              <a:rPr lang="en-US"/>
              <a:t>Next Steps: Prioritization</a:t>
            </a:r>
          </a:p>
        </p:txBody>
      </p:sp>
    </p:spTree>
    <p:extLst>
      <p:ext uri="{BB962C8B-B14F-4D97-AF65-F5344CB8AC3E}">
        <p14:creationId xmlns:p14="http://schemas.microsoft.com/office/powerpoint/2010/main" val="4173202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57DF-F3CF-884A-9821-5A35A384AFC5}"/>
              </a:ext>
            </a:extLst>
          </p:cNvPr>
          <p:cNvSpPr>
            <a:spLocks noGrp="1"/>
          </p:cNvSpPr>
          <p:nvPr>
            <p:ph type="title"/>
          </p:nvPr>
        </p:nvSpPr>
        <p:spPr>
          <a:xfrm>
            <a:off x="0" y="1094809"/>
            <a:ext cx="3883652" cy="4601183"/>
          </a:xfrm>
        </p:spPr>
        <p:txBody>
          <a:bodyPr>
            <a:normAutofit/>
          </a:bodyPr>
          <a:lstStyle/>
          <a:p>
            <a:r>
              <a:rPr lang="en-US" sz="3200"/>
              <a:t>Recommendations</a:t>
            </a:r>
          </a:p>
        </p:txBody>
      </p:sp>
      <p:sp>
        <p:nvSpPr>
          <p:cNvPr id="3" name="Content Placeholder 2">
            <a:extLst>
              <a:ext uri="{FF2B5EF4-FFF2-40B4-BE49-F238E27FC236}">
                <a16:creationId xmlns:a16="http://schemas.microsoft.com/office/drawing/2014/main" id="{00FF3240-3B03-CA44-ABBE-01C5437A7F7B}"/>
              </a:ext>
            </a:extLst>
          </p:cNvPr>
          <p:cNvSpPr>
            <a:spLocks noGrp="1"/>
          </p:cNvSpPr>
          <p:nvPr>
            <p:ph idx="1"/>
          </p:nvPr>
        </p:nvSpPr>
        <p:spPr/>
        <p:txBody>
          <a:bodyPr>
            <a:normAutofit/>
          </a:bodyPr>
          <a:lstStyle/>
          <a:p>
            <a:pPr marL="0" indent="0" fontAlgn="base">
              <a:buNone/>
            </a:pPr>
            <a:r>
              <a:rPr lang="en-US" b="1" dirty="0"/>
              <a:t>Replicating this simple data gaps analysis can provide quick answers to the location of data gaps in the watershed and tangible actions. Possible next steps: </a:t>
            </a:r>
          </a:p>
          <a:p>
            <a:pPr fontAlgn="base"/>
            <a:r>
              <a:rPr lang="en-US" dirty="0"/>
              <a:t>Complete a data gap analysis for all listed states the CMC 2017 Prioritization report. </a:t>
            </a:r>
          </a:p>
          <a:p>
            <a:pPr fontAlgn="base"/>
            <a:r>
              <a:rPr lang="en-US" dirty="0"/>
              <a:t>Share the successes. Where has the data met the goals defined in the report? How has data also increased in this region? Thank the monitoring groups responsible for this great work. </a:t>
            </a:r>
          </a:p>
          <a:p>
            <a:pPr fontAlgn="base"/>
            <a:r>
              <a:rPr lang="en-US" dirty="0"/>
              <a:t>Collect feedback from the agencies who requested data to learn about their experience using the data. How did they use the data? Was it at the tier that they were looking for?  </a:t>
            </a:r>
          </a:p>
          <a:p>
            <a:pPr fontAlgn="base"/>
            <a:r>
              <a:rPr lang="en-US" dirty="0"/>
              <a:t>Identify data gaps. What data is missing from these regions based on the plan of action defined in the report? </a:t>
            </a:r>
          </a:p>
          <a:p>
            <a:pPr fontAlgn="base"/>
            <a:r>
              <a:rPr lang="en-US" dirty="0"/>
              <a:t>Scale the analysis by creating a dashboard or yearly report to compare data to outcomes of the 2017 Prioritization Report.</a:t>
            </a:r>
          </a:p>
        </p:txBody>
      </p:sp>
    </p:spTree>
    <p:extLst>
      <p:ext uri="{BB962C8B-B14F-4D97-AF65-F5344CB8AC3E}">
        <p14:creationId xmlns:p14="http://schemas.microsoft.com/office/powerpoint/2010/main" val="3391724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C7A7-E355-7448-99BB-7691B075C503}"/>
              </a:ext>
            </a:extLst>
          </p:cNvPr>
          <p:cNvSpPr>
            <a:spLocks noGrp="1"/>
          </p:cNvSpPr>
          <p:nvPr>
            <p:ph type="title"/>
          </p:nvPr>
        </p:nvSpPr>
        <p:spPr/>
        <p:txBody>
          <a:bodyPr/>
          <a:lstStyle/>
          <a:p>
            <a:r>
              <a:rPr lang="en-US"/>
              <a:t>AUTHORS</a:t>
            </a:r>
          </a:p>
        </p:txBody>
      </p:sp>
      <p:pic>
        <p:nvPicPr>
          <p:cNvPr id="4" name="Picture 3">
            <a:extLst>
              <a:ext uri="{FF2B5EF4-FFF2-40B4-BE49-F238E27FC236}">
                <a16:creationId xmlns:a16="http://schemas.microsoft.com/office/drawing/2014/main" id="{E432682F-6EA4-144D-98BA-87C2F3B06B8C}"/>
              </a:ext>
            </a:extLst>
          </p:cNvPr>
          <p:cNvPicPr>
            <a:picLocks noChangeAspect="1"/>
          </p:cNvPicPr>
          <p:nvPr/>
        </p:nvPicPr>
        <p:blipFill>
          <a:blip r:embed="rId2"/>
          <a:stretch>
            <a:fillRect/>
          </a:stretch>
        </p:blipFill>
        <p:spPr>
          <a:xfrm>
            <a:off x="8457840" y="1028187"/>
            <a:ext cx="2323275" cy="2323275"/>
          </a:xfrm>
          <a:prstGeom prst="rect">
            <a:avLst/>
          </a:prstGeom>
        </p:spPr>
      </p:pic>
      <p:pic>
        <p:nvPicPr>
          <p:cNvPr id="6" name="Picture 5" descr="A person wearing glasses and smiling at the camera&#10;&#10;Description automatically generated">
            <a:extLst>
              <a:ext uri="{FF2B5EF4-FFF2-40B4-BE49-F238E27FC236}">
                <a16:creationId xmlns:a16="http://schemas.microsoft.com/office/drawing/2014/main" id="{696FFD35-8F51-0148-8BCA-35C658C2D750}"/>
              </a:ext>
            </a:extLst>
          </p:cNvPr>
          <p:cNvPicPr>
            <a:picLocks noChangeAspect="1"/>
          </p:cNvPicPr>
          <p:nvPr/>
        </p:nvPicPr>
        <p:blipFill>
          <a:blip r:embed="rId3"/>
          <a:stretch>
            <a:fillRect/>
          </a:stretch>
        </p:blipFill>
        <p:spPr>
          <a:xfrm>
            <a:off x="4095186" y="1014616"/>
            <a:ext cx="2349501" cy="2349501"/>
          </a:xfrm>
          <a:prstGeom prst="rect">
            <a:avLst/>
          </a:prstGeom>
        </p:spPr>
      </p:pic>
      <p:sp>
        <p:nvSpPr>
          <p:cNvPr id="7" name="TextBox 6">
            <a:extLst>
              <a:ext uri="{FF2B5EF4-FFF2-40B4-BE49-F238E27FC236}">
                <a16:creationId xmlns:a16="http://schemas.microsoft.com/office/drawing/2014/main" id="{78CDCA99-3727-0948-B2D3-4C71D93C7093}"/>
              </a:ext>
            </a:extLst>
          </p:cNvPr>
          <p:cNvSpPr txBox="1"/>
          <p:nvPr/>
        </p:nvSpPr>
        <p:spPr>
          <a:xfrm>
            <a:off x="4075044" y="3538330"/>
            <a:ext cx="2663687" cy="646331"/>
          </a:xfrm>
          <a:prstGeom prst="rect">
            <a:avLst/>
          </a:prstGeom>
          <a:noFill/>
        </p:spPr>
        <p:txBody>
          <a:bodyPr wrap="square" rtlCol="0">
            <a:spAutoFit/>
          </a:bodyPr>
          <a:lstStyle/>
          <a:p>
            <a:r>
              <a:rPr lang="en-US"/>
              <a:t>Richard Latham </a:t>
            </a:r>
          </a:p>
          <a:p>
            <a:r>
              <a:rPr lang="en-US"/>
              <a:t>Data Scientist Booz Allen</a:t>
            </a:r>
          </a:p>
        </p:txBody>
      </p:sp>
      <p:sp>
        <p:nvSpPr>
          <p:cNvPr id="8" name="TextBox 7">
            <a:extLst>
              <a:ext uri="{FF2B5EF4-FFF2-40B4-BE49-F238E27FC236}">
                <a16:creationId xmlns:a16="http://schemas.microsoft.com/office/drawing/2014/main" id="{A353C576-BE02-B046-A719-D3F0A84E12CE}"/>
              </a:ext>
            </a:extLst>
          </p:cNvPr>
          <p:cNvSpPr txBox="1"/>
          <p:nvPr/>
        </p:nvSpPr>
        <p:spPr>
          <a:xfrm>
            <a:off x="8342244" y="3511826"/>
            <a:ext cx="2663687" cy="646331"/>
          </a:xfrm>
          <a:prstGeom prst="rect">
            <a:avLst/>
          </a:prstGeom>
          <a:noFill/>
        </p:spPr>
        <p:txBody>
          <a:bodyPr wrap="square" lIns="91440" tIns="45720" rIns="91440" bIns="45720" rtlCol="0" anchor="t">
            <a:spAutoFit/>
          </a:bodyPr>
          <a:lstStyle/>
          <a:p>
            <a:r>
              <a:rPr lang="en-US"/>
              <a:t>Lu Sevier </a:t>
            </a:r>
          </a:p>
          <a:p>
            <a:r>
              <a:rPr lang="en-US"/>
              <a:t>Data Scientist Booz Allen</a:t>
            </a:r>
          </a:p>
        </p:txBody>
      </p:sp>
    </p:spTree>
    <p:extLst>
      <p:ext uri="{BB962C8B-B14F-4D97-AF65-F5344CB8AC3E}">
        <p14:creationId xmlns:p14="http://schemas.microsoft.com/office/powerpoint/2010/main" val="804939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722AF-4CE6-E14E-9F8E-33257D65A05C}"/>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AB3D6EA7-C66D-1B47-A98D-ED119060F3F7}"/>
              </a:ext>
            </a:extLst>
          </p:cNvPr>
          <p:cNvSpPr>
            <a:spLocks noGrp="1"/>
          </p:cNvSpPr>
          <p:nvPr>
            <p:ph idx="1"/>
          </p:nvPr>
        </p:nvSpPr>
        <p:spPr/>
        <p:txBody>
          <a:bodyPr/>
          <a:lstStyle/>
          <a:p>
            <a:r>
              <a:rPr lang="en-US" b="1"/>
              <a:t>Overview: </a:t>
            </a:r>
            <a:r>
              <a:rPr lang="en-US"/>
              <a:t>Growth of citizen science data</a:t>
            </a:r>
          </a:p>
          <a:p>
            <a:r>
              <a:rPr lang="en-US" b="1"/>
              <a:t>Solution: </a:t>
            </a:r>
            <a:r>
              <a:rPr lang="en-US"/>
              <a:t>Visualizing how CMC data compliments CBP data</a:t>
            </a:r>
          </a:p>
          <a:p>
            <a:r>
              <a:rPr lang="en-US" b="1"/>
              <a:t>Next Steps: </a:t>
            </a:r>
            <a:r>
              <a:rPr lang="en-US"/>
              <a:t>Analyzing the outcomes of the CMC prioritization report published in 2017 </a:t>
            </a:r>
          </a:p>
        </p:txBody>
      </p:sp>
    </p:spTree>
    <p:extLst>
      <p:ext uri="{BB962C8B-B14F-4D97-AF65-F5344CB8AC3E}">
        <p14:creationId xmlns:p14="http://schemas.microsoft.com/office/powerpoint/2010/main" val="1806365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B655AC-094B-314E-A248-99911EE79EDD}"/>
              </a:ext>
            </a:extLst>
          </p:cNvPr>
          <p:cNvSpPr txBox="1"/>
          <p:nvPr/>
        </p:nvSpPr>
        <p:spPr>
          <a:xfrm>
            <a:off x="251791" y="490328"/>
            <a:ext cx="11741426" cy="1015663"/>
          </a:xfrm>
          <a:prstGeom prst="rect">
            <a:avLst/>
          </a:prstGeom>
          <a:solidFill>
            <a:schemeClr val="accent1"/>
          </a:solidFill>
        </p:spPr>
        <p:txBody>
          <a:bodyPr wrap="square" rtlCol="0">
            <a:spAutoFit/>
          </a:bodyPr>
          <a:lstStyle/>
          <a:p>
            <a:r>
              <a:rPr lang="en-US" sz="3000" b="1">
                <a:solidFill>
                  <a:schemeClr val="bg1"/>
                </a:solidFill>
              </a:rPr>
              <a:t>Overview: Data collection in the Chesapeake Bay watershed has exploded in the last 10 years </a:t>
            </a:r>
          </a:p>
        </p:txBody>
      </p:sp>
      <p:sp>
        <p:nvSpPr>
          <p:cNvPr id="6" name="TextBox 5">
            <a:extLst>
              <a:ext uri="{FF2B5EF4-FFF2-40B4-BE49-F238E27FC236}">
                <a16:creationId xmlns:a16="http://schemas.microsoft.com/office/drawing/2014/main" id="{3F76BC40-CD2D-1142-8599-74A3ED5C6B33}"/>
              </a:ext>
            </a:extLst>
          </p:cNvPr>
          <p:cNvSpPr txBox="1"/>
          <p:nvPr/>
        </p:nvSpPr>
        <p:spPr>
          <a:xfrm>
            <a:off x="316524" y="1613068"/>
            <a:ext cx="5292969" cy="5632311"/>
          </a:xfrm>
          <a:prstGeom prst="rect">
            <a:avLst/>
          </a:prstGeom>
          <a:noFill/>
        </p:spPr>
        <p:txBody>
          <a:bodyPr wrap="square" lIns="91440" tIns="45720" rIns="91440" bIns="45720" rtlCol="0" anchor="t">
            <a:spAutoFit/>
          </a:bodyPr>
          <a:lstStyle/>
          <a:p>
            <a:endParaRPr lang="en-US" dirty="0"/>
          </a:p>
          <a:p>
            <a:pPr marL="285750" indent="-285750">
              <a:buFont typeface="Arial" panose="020B0604020202020204" pitchFamily="34" charset="0"/>
              <a:buChar char="•"/>
            </a:pPr>
            <a:r>
              <a:rPr lang="en-US" dirty="0"/>
              <a:t>The combination data from the Chesapeake Bay Program (CBP) and the Chesapeake Bay Monitoring Cooperative (CMC) represented</a:t>
            </a:r>
            <a:r>
              <a:rPr lang="en-US" dirty="0">
                <a:solidFill>
                  <a:schemeClr val="accent1"/>
                </a:solidFill>
              </a:rPr>
              <a:t> </a:t>
            </a:r>
            <a:r>
              <a:rPr lang="en-US" b="1" dirty="0">
                <a:solidFill>
                  <a:schemeClr val="accent1"/>
                </a:solidFill>
                <a:ea typeface="+mn-lt"/>
                <a:cs typeface="+mn-lt"/>
              </a:rPr>
              <a:t>1,796,495</a:t>
            </a:r>
            <a:r>
              <a:rPr lang="en-US" dirty="0">
                <a:solidFill>
                  <a:schemeClr val="accent1"/>
                </a:solidFill>
              </a:rPr>
              <a:t> </a:t>
            </a:r>
            <a:r>
              <a:rPr lang="en-US" dirty="0"/>
              <a:t>measurements from 2010-2020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Since 2010, CMC data has increased from 4K points a year to 63K points a year. In 2019, CMC took measurements across </a:t>
            </a:r>
            <a:r>
              <a:rPr lang="en-US" b="1" dirty="0">
                <a:solidFill>
                  <a:schemeClr val="accent1"/>
                </a:solidFill>
              </a:rPr>
              <a:t>278 distinct HUCs</a:t>
            </a:r>
            <a:r>
              <a:rPr lang="en-US" dirty="0"/>
              <a:t>,  across 6 states and the District of Columbia.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ea typeface="+mn-lt"/>
                <a:cs typeface="+mn-lt"/>
              </a:rPr>
              <a:t>Since 2010, CBP data has stayed relatively stable, changing from 147K points a year to 144K points a year. In 2019, CBP took measurements across </a:t>
            </a:r>
            <a:r>
              <a:rPr lang="en-US" b="1" dirty="0">
                <a:solidFill>
                  <a:schemeClr val="accent1"/>
                </a:solidFill>
                <a:ea typeface="+mn-lt"/>
                <a:cs typeface="+mn-lt"/>
              </a:rPr>
              <a:t>238 distinct HUCs</a:t>
            </a:r>
            <a:r>
              <a:rPr lang="en-US" dirty="0">
                <a:ea typeface="+mn-lt"/>
                <a:cs typeface="+mn-lt"/>
              </a:rPr>
              <a:t>,  across 6 states and the District of Columbia. </a:t>
            </a:r>
            <a:endParaRPr lang="en-US" dirty="0"/>
          </a:p>
          <a:p>
            <a:endParaRPr lang="en-US" dirty="0">
              <a:solidFill>
                <a:srgbClr val="000000"/>
              </a:solidFill>
            </a:endParaRPr>
          </a:p>
          <a:p>
            <a:endParaRPr lang="en-US" dirty="0">
              <a:solidFill>
                <a:srgbClr val="D5393D"/>
              </a:solidFill>
            </a:endParaRPr>
          </a:p>
          <a:p>
            <a:endParaRPr lang="en-US" dirty="0"/>
          </a:p>
        </p:txBody>
      </p:sp>
      <p:pic>
        <p:nvPicPr>
          <p:cNvPr id="10" name="Picture 9">
            <a:extLst>
              <a:ext uri="{FF2B5EF4-FFF2-40B4-BE49-F238E27FC236}">
                <a16:creationId xmlns:a16="http://schemas.microsoft.com/office/drawing/2014/main" id="{9A46F619-4DC4-49C5-B4D1-6E7C416371B8}"/>
              </a:ext>
            </a:extLst>
          </p:cNvPr>
          <p:cNvPicPr>
            <a:picLocks noChangeAspect="1"/>
          </p:cNvPicPr>
          <p:nvPr/>
        </p:nvPicPr>
        <p:blipFill>
          <a:blip r:embed="rId2"/>
          <a:stretch>
            <a:fillRect/>
          </a:stretch>
        </p:blipFill>
        <p:spPr>
          <a:xfrm>
            <a:off x="5896947" y="1543292"/>
            <a:ext cx="6043262" cy="5314708"/>
          </a:xfrm>
          <a:prstGeom prst="rect">
            <a:avLst/>
          </a:prstGeom>
        </p:spPr>
      </p:pic>
    </p:spTree>
    <p:extLst>
      <p:ext uri="{BB962C8B-B14F-4D97-AF65-F5344CB8AC3E}">
        <p14:creationId xmlns:p14="http://schemas.microsoft.com/office/powerpoint/2010/main" val="1044412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B655AC-094B-314E-A248-99911EE79EDD}"/>
              </a:ext>
            </a:extLst>
          </p:cNvPr>
          <p:cNvSpPr txBox="1"/>
          <p:nvPr/>
        </p:nvSpPr>
        <p:spPr>
          <a:xfrm>
            <a:off x="251791" y="359699"/>
            <a:ext cx="4987866" cy="4708981"/>
          </a:xfrm>
          <a:prstGeom prst="rect">
            <a:avLst/>
          </a:prstGeom>
          <a:solidFill>
            <a:schemeClr val="accent1"/>
          </a:solidFill>
        </p:spPr>
        <p:txBody>
          <a:bodyPr wrap="square" rtlCol="0">
            <a:spAutoFit/>
          </a:bodyPr>
          <a:lstStyle/>
          <a:p>
            <a:r>
              <a:rPr lang="en-US" sz="3000" b="1" dirty="0">
                <a:solidFill>
                  <a:schemeClr val="bg1"/>
                </a:solidFill>
              </a:rPr>
              <a:t>This citizen scientist call to action has increased data collection and united monitoring groups across the watershed. </a:t>
            </a:r>
          </a:p>
          <a:p>
            <a:endParaRPr lang="en-US" sz="3000" b="1" dirty="0">
              <a:solidFill>
                <a:schemeClr val="bg1"/>
              </a:solidFill>
            </a:endParaRPr>
          </a:p>
          <a:p>
            <a:r>
              <a:rPr lang="en-US" sz="3000" b="1" dirty="0">
                <a:solidFill>
                  <a:schemeClr val="bg1"/>
                </a:solidFill>
              </a:rPr>
              <a:t>In 2019, CMCs data represented </a:t>
            </a:r>
            <a:r>
              <a:rPr lang="en-US" sz="3000" b="1" dirty="0">
                <a:solidFill>
                  <a:srgbClr val="FF0000"/>
                </a:solidFill>
              </a:rPr>
              <a:t>30.5% </a:t>
            </a:r>
            <a:r>
              <a:rPr lang="en-US" sz="3000" b="1" dirty="0">
                <a:solidFill>
                  <a:schemeClr val="bg1"/>
                </a:solidFill>
              </a:rPr>
              <a:t>of all water quality data collected in a year. </a:t>
            </a:r>
          </a:p>
        </p:txBody>
      </p:sp>
      <p:pic>
        <p:nvPicPr>
          <p:cNvPr id="9" name="Picture 8" descr="A close up of a map&#10;&#10;Description automatically generated">
            <a:extLst>
              <a:ext uri="{FF2B5EF4-FFF2-40B4-BE49-F238E27FC236}">
                <a16:creationId xmlns:a16="http://schemas.microsoft.com/office/drawing/2014/main" id="{CC763373-1540-834B-ABE6-C98E73E7FE19}"/>
              </a:ext>
            </a:extLst>
          </p:cNvPr>
          <p:cNvPicPr>
            <a:picLocks noChangeAspect="1"/>
          </p:cNvPicPr>
          <p:nvPr/>
        </p:nvPicPr>
        <p:blipFill>
          <a:blip r:embed="rId2"/>
          <a:stretch>
            <a:fillRect/>
          </a:stretch>
        </p:blipFill>
        <p:spPr>
          <a:xfrm>
            <a:off x="5747659" y="196952"/>
            <a:ext cx="5909889" cy="6661048"/>
          </a:xfrm>
          <a:prstGeom prst="rect">
            <a:avLst/>
          </a:prstGeom>
        </p:spPr>
      </p:pic>
    </p:spTree>
    <p:extLst>
      <p:ext uri="{BB962C8B-B14F-4D97-AF65-F5344CB8AC3E}">
        <p14:creationId xmlns:p14="http://schemas.microsoft.com/office/powerpoint/2010/main" val="1034226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998A2-3586-9A46-80F2-2E92DD34A583}"/>
              </a:ext>
            </a:extLst>
          </p:cNvPr>
          <p:cNvSpPr>
            <a:spLocks noGrp="1"/>
          </p:cNvSpPr>
          <p:nvPr>
            <p:ph type="ctrTitle"/>
          </p:nvPr>
        </p:nvSpPr>
        <p:spPr/>
        <p:txBody>
          <a:bodyPr/>
          <a:lstStyle/>
          <a:p>
            <a:r>
              <a:rPr lang="en-US"/>
              <a:t>Visualizing how CMC compliments CBP data</a:t>
            </a:r>
          </a:p>
        </p:txBody>
      </p:sp>
    </p:spTree>
    <p:extLst>
      <p:ext uri="{BB962C8B-B14F-4D97-AF65-F5344CB8AC3E}">
        <p14:creationId xmlns:p14="http://schemas.microsoft.com/office/powerpoint/2010/main" val="2639436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B655AC-094B-314E-A248-99911EE79EDD}"/>
              </a:ext>
            </a:extLst>
          </p:cNvPr>
          <p:cNvSpPr txBox="1"/>
          <p:nvPr/>
        </p:nvSpPr>
        <p:spPr>
          <a:xfrm>
            <a:off x="251791" y="490328"/>
            <a:ext cx="11741426" cy="1015663"/>
          </a:xfrm>
          <a:prstGeom prst="rect">
            <a:avLst/>
          </a:prstGeom>
          <a:solidFill>
            <a:schemeClr val="accent1"/>
          </a:solidFill>
        </p:spPr>
        <p:txBody>
          <a:bodyPr wrap="square" rtlCol="0">
            <a:spAutoFit/>
          </a:bodyPr>
          <a:lstStyle/>
          <a:p>
            <a:r>
              <a:rPr lang="en-US" sz="3000" b="1">
                <a:solidFill>
                  <a:schemeClr val="bg1"/>
                </a:solidFill>
              </a:rPr>
              <a:t>Visualization: </a:t>
            </a:r>
            <a:r>
              <a:rPr lang="en-US" sz="3000" b="1" dirty="0">
                <a:solidFill>
                  <a:schemeClr val="bg1"/>
                </a:solidFill>
              </a:rPr>
              <a:t>CBP has a </a:t>
            </a:r>
            <a:r>
              <a:rPr lang="en-US" sz="3000" b="1">
                <a:solidFill>
                  <a:schemeClr val="bg1"/>
                </a:solidFill>
              </a:rPr>
              <a:t>large diversity</a:t>
            </a:r>
            <a:r>
              <a:rPr lang="en-US" sz="3000" b="1" dirty="0">
                <a:solidFill>
                  <a:schemeClr val="bg1"/>
                </a:solidFill>
              </a:rPr>
              <a:t> of data </a:t>
            </a:r>
            <a:r>
              <a:rPr lang="en-US" sz="3000" b="1">
                <a:solidFill>
                  <a:schemeClr val="bg1"/>
                </a:solidFill>
              </a:rPr>
              <a:t>parameters across 4</a:t>
            </a:r>
            <a:r>
              <a:rPr lang="en-US" sz="3000" b="1" dirty="0">
                <a:solidFill>
                  <a:schemeClr val="bg1"/>
                </a:solidFill>
              </a:rPr>
              <a:t> </a:t>
            </a:r>
            <a:r>
              <a:rPr lang="en-US" sz="3000" b="1">
                <a:solidFill>
                  <a:schemeClr val="bg1"/>
                </a:solidFill>
              </a:rPr>
              <a:t>years compared to CMC</a:t>
            </a:r>
            <a:endParaRPr lang="en-US" sz="3000" b="1" dirty="0">
              <a:solidFill>
                <a:schemeClr val="bg1"/>
              </a:solidFill>
            </a:endParaRPr>
          </a:p>
        </p:txBody>
      </p:sp>
      <p:sp>
        <p:nvSpPr>
          <p:cNvPr id="6" name="TextBox 5">
            <a:extLst>
              <a:ext uri="{FF2B5EF4-FFF2-40B4-BE49-F238E27FC236}">
                <a16:creationId xmlns:a16="http://schemas.microsoft.com/office/drawing/2014/main" id="{358661C0-C401-43DD-ADDC-8C154159A098}"/>
              </a:ext>
            </a:extLst>
          </p:cNvPr>
          <p:cNvSpPr txBox="1"/>
          <p:nvPr/>
        </p:nvSpPr>
        <p:spPr>
          <a:xfrm>
            <a:off x="338667" y="2700867"/>
            <a:ext cx="588623" cy="369332"/>
          </a:xfrm>
          <a:prstGeom prst="rect">
            <a:avLst/>
          </a:prstGeom>
          <a:noFill/>
        </p:spPr>
        <p:txBody>
          <a:bodyPr wrap="none" rtlCol="0">
            <a:spAutoFit/>
          </a:bodyPr>
          <a:lstStyle/>
          <a:p>
            <a:r>
              <a:rPr lang="en-US" dirty="0"/>
              <a:t>CBP</a:t>
            </a:r>
          </a:p>
        </p:txBody>
      </p:sp>
      <p:pic>
        <p:nvPicPr>
          <p:cNvPr id="8" name="Picture 7">
            <a:extLst>
              <a:ext uri="{FF2B5EF4-FFF2-40B4-BE49-F238E27FC236}">
                <a16:creationId xmlns:a16="http://schemas.microsoft.com/office/drawing/2014/main" id="{A6395430-3DA6-4624-8C5C-AACCB59B2A54}"/>
              </a:ext>
            </a:extLst>
          </p:cNvPr>
          <p:cNvPicPr>
            <a:picLocks noChangeAspect="1"/>
          </p:cNvPicPr>
          <p:nvPr/>
        </p:nvPicPr>
        <p:blipFill>
          <a:blip r:embed="rId2"/>
          <a:stretch>
            <a:fillRect/>
          </a:stretch>
        </p:blipFill>
        <p:spPr>
          <a:xfrm>
            <a:off x="2057401" y="1531368"/>
            <a:ext cx="7536402" cy="2708330"/>
          </a:xfrm>
          <a:prstGeom prst="rect">
            <a:avLst/>
          </a:prstGeom>
        </p:spPr>
      </p:pic>
      <p:sp>
        <p:nvSpPr>
          <p:cNvPr id="16" name="TextBox 15">
            <a:extLst>
              <a:ext uri="{FF2B5EF4-FFF2-40B4-BE49-F238E27FC236}">
                <a16:creationId xmlns:a16="http://schemas.microsoft.com/office/drawing/2014/main" id="{AA165EB7-8925-482F-B86F-FF65926BC7C0}"/>
              </a:ext>
            </a:extLst>
          </p:cNvPr>
          <p:cNvSpPr txBox="1"/>
          <p:nvPr/>
        </p:nvSpPr>
        <p:spPr>
          <a:xfrm>
            <a:off x="342321" y="5023812"/>
            <a:ext cx="646331" cy="369332"/>
          </a:xfrm>
          <a:prstGeom prst="rect">
            <a:avLst/>
          </a:prstGeom>
          <a:noFill/>
        </p:spPr>
        <p:txBody>
          <a:bodyPr wrap="none" rtlCol="0">
            <a:spAutoFit/>
          </a:bodyPr>
          <a:lstStyle/>
          <a:p>
            <a:r>
              <a:rPr lang="en-US" dirty="0"/>
              <a:t>CMC</a:t>
            </a:r>
          </a:p>
        </p:txBody>
      </p:sp>
      <p:pic>
        <p:nvPicPr>
          <p:cNvPr id="18" name="Picture 17">
            <a:extLst>
              <a:ext uri="{FF2B5EF4-FFF2-40B4-BE49-F238E27FC236}">
                <a16:creationId xmlns:a16="http://schemas.microsoft.com/office/drawing/2014/main" id="{7408D30B-CE4A-470C-9879-20E6D17FF604}"/>
              </a:ext>
            </a:extLst>
          </p:cNvPr>
          <p:cNvPicPr>
            <a:picLocks noChangeAspect="1"/>
          </p:cNvPicPr>
          <p:nvPr/>
        </p:nvPicPr>
        <p:blipFill>
          <a:blip r:embed="rId3"/>
          <a:stretch>
            <a:fillRect/>
          </a:stretch>
        </p:blipFill>
        <p:spPr>
          <a:xfrm>
            <a:off x="2059147" y="4157052"/>
            <a:ext cx="7534656" cy="2700948"/>
          </a:xfrm>
          <a:prstGeom prst="rect">
            <a:avLst/>
          </a:prstGeom>
        </p:spPr>
      </p:pic>
    </p:spTree>
    <p:extLst>
      <p:ext uri="{BB962C8B-B14F-4D97-AF65-F5344CB8AC3E}">
        <p14:creationId xmlns:p14="http://schemas.microsoft.com/office/powerpoint/2010/main" val="567148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B655AC-094B-314E-A248-99911EE79EDD}"/>
              </a:ext>
            </a:extLst>
          </p:cNvPr>
          <p:cNvSpPr txBox="1"/>
          <p:nvPr/>
        </p:nvSpPr>
        <p:spPr>
          <a:xfrm>
            <a:off x="251791" y="490328"/>
            <a:ext cx="11741426" cy="1015663"/>
          </a:xfrm>
          <a:prstGeom prst="rect">
            <a:avLst/>
          </a:prstGeom>
          <a:solidFill>
            <a:schemeClr val="accent1"/>
          </a:solidFill>
        </p:spPr>
        <p:txBody>
          <a:bodyPr wrap="square" rtlCol="0">
            <a:spAutoFit/>
          </a:bodyPr>
          <a:lstStyle/>
          <a:p>
            <a:r>
              <a:rPr lang="en-US" sz="3000" b="1">
                <a:solidFill>
                  <a:schemeClr val="bg1"/>
                </a:solidFill>
              </a:rPr>
              <a:t>Visualization: The diversity of data parameters of CMC has increased in the past 4 years</a:t>
            </a:r>
          </a:p>
        </p:txBody>
      </p:sp>
      <p:pic>
        <p:nvPicPr>
          <p:cNvPr id="7" name="Picture 6">
            <a:extLst>
              <a:ext uri="{FF2B5EF4-FFF2-40B4-BE49-F238E27FC236}">
                <a16:creationId xmlns:a16="http://schemas.microsoft.com/office/drawing/2014/main" id="{A90AF281-A42D-304D-955A-AAC9FFAF1AD7}"/>
              </a:ext>
            </a:extLst>
          </p:cNvPr>
          <p:cNvPicPr>
            <a:picLocks noChangeAspect="1"/>
          </p:cNvPicPr>
          <p:nvPr/>
        </p:nvPicPr>
        <p:blipFill>
          <a:blip r:embed="rId2"/>
          <a:stretch>
            <a:fillRect/>
          </a:stretch>
        </p:blipFill>
        <p:spPr>
          <a:xfrm>
            <a:off x="216977" y="1928433"/>
            <a:ext cx="11608231" cy="3967566"/>
          </a:xfrm>
          <a:prstGeom prst="rect">
            <a:avLst/>
          </a:prstGeom>
        </p:spPr>
      </p:pic>
    </p:spTree>
    <p:extLst>
      <p:ext uri="{BB962C8B-B14F-4D97-AF65-F5344CB8AC3E}">
        <p14:creationId xmlns:p14="http://schemas.microsoft.com/office/powerpoint/2010/main" val="275224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B655AC-094B-314E-A248-99911EE79EDD}"/>
              </a:ext>
            </a:extLst>
          </p:cNvPr>
          <p:cNvSpPr txBox="1"/>
          <p:nvPr/>
        </p:nvSpPr>
        <p:spPr>
          <a:xfrm>
            <a:off x="251791" y="490328"/>
            <a:ext cx="11741426" cy="1015663"/>
          </a:xfrm>
          <a:prstGeom prst="rect">
            <a:avLst/>
          </a:prstGeom>
          <a:solidFill>
            <a:schemeClr val="accent1"/>
          </a:solidFill>
        </p:spPr>
        <p:txBody>
          <a:bodyPr wrap="square" rtlCol="0">
            <a:spAutoFit/>
          </a:bodyPr>
          <a:lstStyle/>
          <a:p>
            <a:r>
              <a:rPr lang="en-US" sz="3000" b="1">
                <a:solidFill>
                  <a:schemeClr val="bg1"/>
                </a:solidFill>
              </a:rPr>
              <a:t>Visualization: CMC data continues to measure water quality in areas that the CBP does not reach </a:t>
            </a:r>
          </a:p>
        </p:txBody>
      </p:sp>
      <p:pic>
        <p:nvPicPr>
          <p:cNvPr id="4" name="Picture 3">
            <a:extLst>
              <a:ext uri="{FF2B5EF4-FFF2-40B4-BE49-F238E27FC236}">
                <a16:creationId xmlns:a16="http://schemas.microsoft.com/office/drawing/2014/main" id="{DD429E87-4BEE-4943-992A-D01F180A2E98}"/>
              </a:ext>
            </a:extLst>
          </p:cNvPr>
          <p:cNvPicPr>
            <a:picLocks noChangeAspect="1"/>
          </p:cNvPicPr>
          <p:nvPr/>
        </p:nvPicPr>
        <p:blipFill rotWithShape="1">
          <a:blip r:embed="rId2"/>
          <a:srcRect l="1999" t="7150" r="1893" b="5714"/>
          <a:stretch/>
        </p:blipFill>
        <p:spPr>
          <a:xfrm>
            <a:off x="1117255" y="1596226"/>
            <a:ext cx="9957490" cy="5261774"/>
          </a:xfrm>
          <a:prstGeom prst="rect">
            <a:avLst/>
          </a:prstGeom>
        </p:spPr>
      </p:pic>
    </p:spTree>
    <p:extLst>
      <p:ext uri="{BB962C8B-B14F-4D97-AF65-F5344CB8AC3E}">
        <p14:creationId xmlns:p14="http://schemas.microsoft.com/office/powerpoint/2010/main" val="319977186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197</TotalTime>
  <Words>686</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Corbel</vt:lpstr>
      <vt:lpstr>Wingdings 2</vt:lpstr>
      <vt:lpstr>Frame</vt:lpstr>
      <vt:lpstr>Hack The Bay</vt:lpstr>
      <vt:lpstr>AUTHORS</vt:lpstr>
      <vt:lpstr>Agenda</vt:lpstr>
      <vt:lpstr>PowerPoint Presentation</vt:lpstr>
      <vt:lpstr>PowerPoint Presentation</vt:lpstr>
      <vt:lpstr>Visualizing how CMC compliments CBP data</vt:lpstr>
      <vt:lpstr>PowerPoint Presentation</vt:lpstr>
      <vt:lpstr>PowerPoint Presentation</vt:lpstr>
      <vt:lpstr>PowerPoint Presentation</vt:lpstr>
      <vt:lpstr>Does CMC data reflect the goals outlined in the 2017 Prioritization report?</vt:lpstr>
      <vt:lpstr>PowerPoint Presentation</vt:lpstr>
      <vt:lpstr>PowerPoint Presentation</vt:lpstr>
      <vt:lpstr>PowerPoint Presentation</vt:lpstr>
      <vt:lpstr>PowerPoint Presentation</vt:lpstr>
      <vt:lpstr>Next Steps: Prioritization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 The bay</dc:title>
  <dc:creator>Sevier, Lu [USA]</dc:creator>
  <cp:lastModifiedBy>Richard</cp:lastModifiedBy>
  <cp:revision>2</cp:revision>
  <dcterms:created xsi:type="dcterms:W3CDTF">2020-09-19T15:48:39Z</dcterms:created>
  <dcterms:modified xsi:type="dcterms:W3CDTF">2020-09-29T17:53:30Z</dcterms:modified>
</cp:coreProperties>
</file>