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7B7AF-9ADF-4DDA-B26D-3FAB4AC3D7F9}" v="7" dt="2023-11-13T03:19:3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5A47B7AF-9ADF-4DDA-B26D-3FAB4AC3D7F9}"/>
    <pc:docChg chg="undo redo custSel addSld modSld">
      <pc:chgData name="Christopher Barnett" userId="190cc22740fbed76" providerId="LiveId" clId="{5A47B7AF-9ADF-4DDA-B26D-3FAB4AC3D7F9}" dt="2023-11-13T03:18:13.143" v="7672" actId="6549"/>
      <pc:docMkLst>
        <pc:docMk/>
      </pc:docMkLst>
      <pc:sldChg chg="addSp delSp modSp mod modClrScheme chgLayout">
        <pc:chgData name="Christopher Barnett" userId="190cc22740fbed76" providerId="LiveId" clId="{5A47B7AF-9ADF-4DDA-B26D-3FAB4AC3D7F9}" dt="2023-11-09T12:07:36.018" v="7470" actId="14100"/>
        <pc:sldMkLst>
          <pc:docMk/>
          <pc:sldMk cId="732631889" sldId="256"/>
        </pc:sldMkLst>
        <pc:spChg chg="del mod">
          <ac:chgData name="Christopher Barnett" userId="190cc22740fbed76" providerId="LiveId" clId="{5A47B7AF-9ADF-4DDA-B26D-3FAB4AC3D7F9}" dt="2023-11-09T01:01:59.094" v="1" actId="478"/>
          <ac:spMkLst>
            <pc:docMk/>
            <pc:sldMk cId="732631889" sldId="256"/>
            <ac:spMk id="2" creationId="{31884305-4094-C89E-7ABE-3009DD3E8A01}"/>
          </ac:spMkLst>
        </pc:spChg>
        <pc:spChg chg="del mod">
          <ac:chgData name="Christopher Barnett" userId="190cc22740fbed76" providerId="LiveId" clId="{5A47B7AF-9ADF-4DDA-B26D-3FAB4AC3D7F9}" dt="2023-11-09T01:02:00.096" v="2" actId="478"/>
          <ac:spMkLst>
            <pc:docMk/>
            <pc:sldMk cId="732631889" sldId="256"/>
            <ac:spMk id="3" creationId="{7BC80B15-D939-2F88-E17F-79CFA408EA3B}"/>
          </ac:spMkLst>
        </pc:spChg>
        <pc:spChg chg="add del mod">
          <ac:chgData name="Christopher Barnett" userId="190cc22740fbed76" providerId="LiveId" clId="{5A47B7AF-9ADF-4DDA-B26D-3FAB4AC3D7F9}" dt="2023-11-09T12:07:21.977" v="7464" actId="931"/>
          <ac:spMkLst>
            <pc:docMk/>
            <pc:sldMk cId="732631889" sldId="256"/>
            <ac:spMk id="3" creationId="{BBC05E66-CC03-AA7C-A664-B52A3F16CF10}"/>
          </ac:spMkLst>
        </pc:spChg>
        <pc:spChg chg="add del mod">
          <ac:chgData name="Christopher Barnett" userId="190cc22740fbed76" providerId="LiveId" clId="{5A47B7AF-9ADF-4DDA-B26D-3FAB4AC3D7F9}" dt="2023-11-09T01:02:46.960" v="11" actId="478"/>
          <ac:spMkLst>
            <pc:docMk/>
            <pc:sldMk cId="732631889" sldId="256"/>
            <ac:spMk id="6" creationId="{D11C7F26-F132-345F-4E8B-185D0257DDF8}"/>
          </ac:spMkLst>
        </pc:spChg>
        <pc:spChg chg="add del mod">
          <ac:chgData name="Christopher Barnett" userId="190cc22740fbed76" providerId="LiveId" clId="{5A47B7AF-9ADF-4DDA-B26D-3FAB4AC3D7F9}" dt="2023-11-09T01:02:50.556" v="12" actId="931"/>
          <ac:spMkLst>
            <pc:docMk/>
            <pc:sldMk cId="732631889" sldId="256"/>
            <ac:spMk id="7" creationId="{F0B996DE-8649-7F9D-AD2C-4BBA2C61F280}"/>
          </ac:spMkLst>
        </pc:spChg>
        <pc:spChg chg="add del mod">
          <ac:chgData name="Christopher Barnett" userId="190cc22740fbed76" providerId="LiveId" clId="{5A47B7AF-9ADF-4DDA-B26D-3FAB4AC3D7F9}" dt="2023-11-09T02:25:30.056" v="4300" actId="931"/>
          <ac:spMkLst>
            <pc:docMk/>
            <pc:sldMk cId="732631889" sldId="256"/>
            <ac:spMk id="11" creationId="{E5AA41D5-81EA-8E08-A11F-E41A6781C807}"/>
          </ac:spMkLst>
        </pc:spChg>
        <pc:picChg chg="add del mod">
          <ac:chgData name="Christopher Barnett" userId="190cc22740fbed76" providerId="LiveId" clId="{5A47B7AF-9ADF-4DDA-B26D-3FAB4AC3D7F9}" dt="2023-11-09T01:02:31.602" v="9" actId="478"/>
          <ac:picMkLst>
            <pc:docMk/>
            <pc:sldMk cId="732631889" sldId="256"/>
            <ac:picMk id="5" creationId="{17E82AAC-78BB-0458-7603-0F304FE15917}"/>
          </ac:picMkLst>
        </pc:picChg>
        <pc:picChg chg="add mod">
          <ac:chgData name="Christopher Barnett" userId="190cc22740fbed76" providerId="LiveId" clId="{5A47B7AF-9ADF-4DDA-B26D-3FAB4AC3D7F9}" dt="2023-11-09T12:07:36.018" v="7470" actId="14100"/>
          <ac:picMkLst>
            <pc:docMk/>
            <pc:sldMk cId="732631889" sldId="256"/>
            <ac:picMk id="5" creationId="{4CF32258-90B7-BFEB-66FF-96A81A423856}"/>
          </ac:picMkLst>
        </pc:picChg>
        <pc:picChg chg="add del mod">
          <ac:chgData name="Christopher Barnett" userId="190cc22740fbed76" providerId="LiveId" clId="{5A47B7AF-9ADF-4DDA-B26D-3FAB4AC3D7F9}" dt="2023-11-09T02:25:26.310" v="4299" actId="478"/>
          <ac:picMkLst>
            <pc:docMk/>
            <pc:sldMk cId="732631889" sldId="256"/>
            <ac:picMk id="9" creationId="{4704B774-3605-1F94-56CB-4454D6B2335E}"/>
          </ac:picMkLst>
        </pc:picChg>
        <pc:picChg chg="add del mod">
          <ac:chgData name="Christopher Barnett" userId="190cc22740fbed76" providerId="LiveId" clId="{5A47B7AF-9ADF-4DDA-B26D-3FAB4AC3D7F9}" dt="2023-11-09T12:07:09.352" v="7463" actId="478"/>
          <ac:picMkLst>
            <pc:docMk/>
            <pc:sldMk cId="732631889" sldId="256"/>
            <ac:picMk id="13" creationId="{BF819783-EE2D-C12D-B3C4-77DA424AF6A3}"/>
          </ac:picMkLst>
        </pc:picChg>
      </pc:sldChg>
      <pc:sldChg chg="modSp new mod">
        <pc:chgData name="Christopher Barnett" userId="190cc22740fbed76" providerId="LiveId" clId="{5A47B7AF-9ADF-4DDA-B26D-3FAB4AC3D7F9}" dt="2023-11-13T03:18:13.143" v="7672" actId="6549"/>
        <pc:sldMkLst>
          <pc:docMk/>
          <pc:sldMk cId="3510401421" sldId="257"/>
        </pc:sldMkLst>
        <pc:spChg chg="mod">
          <ac:chgData name="Christopher Barnett" userId="190cc22740fbed76" providerId="LiveId" clId="{5A47B7AF-9ADF-4DDA-B26D-3FAB4AC3D7F9}" dt="2023-11-09T01:39:52.129" v="28" actId="14100"/>
          <ac:spMkLst>
            <pc:docMk/>
            <pc:sldMk cId="3510401421" sldId="257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13T03:18:13.143" v="7672" actId="6549"/>
          <ac:spMkLst>
            <pc:docMk/>
            <pc:sldMk cId="3510401421" sldId="257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2:15:00.968" v="7519" actId="20577"/>
        <pc:sldMkLst>
          <pc:docMk/>
          <pc:sldMk cId="3682259374" sldId="258"/>
        </pc:sldMkLst>
        <pc:spChg chg="mod">
          <ac:chgData name="Christopher Barnett" userId="190cc22740fbed76" providerId="LiveId" clId="{5A47B7AF-9ADF-4DDA-B26D-3FAB4AC3D7F9}" dt="2023-11-09T01:48:42.946" v="1563" actId="20577"/>
          <ac:spMkLst>
            <pc:docMk/>
            <pc:sldMk cId="3682259374" sldId="258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2:15:00.968" v="7519" actId="20577"/>
          <ac:spMkLst>
            <pc:docMk/>
            <pc:sldMk cId="3682259374" sldId="258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1:57:21.248" v="7393" actId="14100"/>
        <pc:sldMkLst>
          <pc:docMk/>
          <pc:sldMk cId="946500493" sldId="259"/>
        </pc:sldMkLst>
        <pc:spChg chg="mod">
          <ac:chgData name="Christopher Barnett" userId="190cc22740fbed76" providerId="LiveId" clId="{5A47B7AF-9ADF-4DDA-B26D-3FAB4AC3D7F9}" dt="2023-11-09T11:57:21.248" v="7393" actId="14100"/>
          <ac:spMkLst>
            <pc:docMk/>
            <pc:sldMk cId="946500493" sldId="259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1:55:04.458" v="7385" actId="20577"/>
          <ac:spMkLst>
            <pc:docMk/>
            <pc:sldMk cId="946500493" sldId="259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2:21:21.959" v="7579" actId="20577"/>
        <pc:sldMkLst>
          <pc:docMk/>
          <pc:sldMk cId="3245130786" sldId="260"/>
        </pc:sldMkLst>
        <pc:spChg chg="mod">
          <ac:chgData name="Christopher Barnett" userId="190cc22740fbed76" providerId="LiveId" clId="{5A47B7AF-9ADF-4DDA-B26D-3FAB4AC3D7F9}" dt="2023-11-09T02:20:51.759" v="4064" actId="20577"/>
          <ac:spMkLst>
            <pc:docMk/>
            <pc:sldMk cId="3245130786" sldId="260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2:21:21.959" v="7579" actId="20577"/>
          <ac:spMkLst>
            <pc:docMk/>
            <pc:sldMk cId="3245130786" sldId="260"/>
            <ac:spMk id="3" creationId="{4ED4F209-2B9C-D2CD-352E-ED8FDC610060}"/>
          </ac:spMkLst>
        </pc:spChg>
      </pc:sldChg>
      <pc:sldChg chg="modSp add mod">
        <pc:chgData name="Christopher Barnett" userId="190cc22740fbed76" providerId="LiveId" clId="{5A47B7AF-9ADF-4DDA-B26D-3FAB4AC3D7F9}" dt="2023-11-09T12:12:05.841" v="7516" actId="20577"/>
        <pc:sldMkLst>
          <pc:docMk/>
          <pc:sldMk cId="2107782446" sldId="261"/>
        </pc:sldMkLst>
        <pc:spChg chg="mod">
          <ac:chgData name="Christopher Barnett" userId="190cc22740fbed76" providerId="LiveId" clId="{5A47B7AF-9ADF-4DDA-B26D-3FAB4AC3D7F9}" dt="2023-11-09T02:23:57.881" v="4197" actId="20577"/>
          <ac:spMkLst>
            <pc:docMk/>
            <pc:sldMk cId="2107782446" sldId="261"/>
            <ac:spMk id="2" creationId="{2FE6C2B2-6A94-3291-0E64-3FC54D846A32}"/>
          </ac:spMkLst>
        </pc:spChg>
        <pc:spChg chg="mod">
          <ac:chgData name="Christopher Barnett" userId="190cc22740fbed76" providerId="LiveId" clId="{5A47B7AF-9ADF-4DDA-B26D-3FAB4AC3D7F9}" dt="2023-11-09T12:12:05.841" v="7516" actId="20577"/>
          <ac:spMkLst>
            <pc:docMk/>
            <pc:sldMk cId="2107782446" sldId="261"/>
            <ac:spMk id="3" creationId="{4ED4F209-2B9C-D2CD-352E-ED8FDC6100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99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9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6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5A24-1EAE-47C0-8E96-40858F53522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1F443C-3E29-4829-A008-BC075A55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gineerdataanalyst/Portfolio-Projects/tree/main/1.)%20Data%20Playground/1.)%20Guided%20Projects/1.)%20Basic/1.)%20Coffee%20Shop%20Dashboard%20(Basic%20-%20Excel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CF32258-90B7-BFEB-66FF-96A81A42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7326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conducted a product sales analysis of a fictional coffee shop called Maven Roasters.</a:t>
            </a:r>
          </a:p>
          <a:p>
            <a:r>
              <a:rPr lang="en-US" dirty="0"/>
              <a:t>My analysis focused primarily on the revenue and transactions generated by the coffee shop throughout its day-to-day operations.</a:t>
            </a:r>
          </a:p>
          <a:p>
            <a:r>
              <a:rPr lang="en-US" dirty="0"/>
              <a:t>Since there is no data about the coffee shop’s expenses, the scope of my analysis did not include any profit maximization strategies.</a:t>
            </a:r>
          </a:p>
          <a:p>
            <a:r>
              <a:rPr lang="en-US" dirty="0"/>
              <a:t>I used Microsoft Excel to conduct my analysis.</a:t>
            </a:r>
          </a:p>
          <a:p>
            <a:pPr lvl="1"/>
            <a:r>
              <a:rPr lang="en-US" dirty="0"/>
              <a:t>I cleaned the data and added calculated fields using Power Query.</a:t>
            </a:r>
          </a:p>
          <a:p>
            <a:pPr lvl="1"/>
            <a:r>
              <a:rPr lang="en-US" dirty="0"/>
              <a:t>I used Pivot Tables to aggregate the data.</a:t>
            </a:r>
          </a:p>
          <a:p>
            <a:pPr lvl="1"/>
            <a:r>
              <a:rPr lang="en-US" dirty="0"/>
              <a:t>I used Pivot Charts to create a dashboard that summarizes the following information:</a:t>
            </a:r>
          </a:p>
          <a:p>
            <a:pPr lvl="2"/>
            <a:r>
              <a:rPr lang="en-US" dirty="0"/>
              <a:t>Monthly, Weekly, and Hourly trends for revenue and transactions.</a:t>
            </a:r>
          </a:p>
          <a:p>
            <a:pPr lvl="2"/>
            <a:r>
              <a:rPr lang="en-US" dirty="0"/>
              <a:t>Revenue and Transactions per Product Categories.</a:t>
            </a:r>
          </a:p>
          <a:p>
            <a:pPr lvl="2"/>
            <a:r>
              <a:rPr lang="en-US" dirty="0"/>
              <a:t>Revenue and Transactions per Top 9 Product Types.</a:t>
            </a:r>
          </a:p>
          <a:p>
            <a:r>
              <a:rPr lang="en-US" dirty="0"/>
              <a:t>I have uploaded all the files for this project onto my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656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I am working with structured data, my data-cleaning strategy was not very involved.</a:t>
            </a:r>
          </a:p>
          <a:p>
            <a:r>
              <a:rPr lang="en-US" dirty="0"/>
              <a:t>I only had one table of data to analyze so I didn’t have to create a relational data model for this project.</a:t>
            </a:r>
          </a:p>
          <a:p>
            <a:r>
              <a:rPr lang="en-US" dirty="0"/>
              <a:t>I added the following columns to the dataset:</a:t>
            </a:r>
          </a:p>
          <a:p>
            <a:pPr lvl="1"/>
            <a:r>
              <a:rPr lang="en-US" dirty="0"/>
              <a:t>A revenue column</a:t>
            </a:r>
          </a:p>
          <a:p>
            <a:pPr lvl="2"/>
            <a:r>
              <a:rPr lang="en-US" dirty="0"/>
              <a:t>The product of the unit price and transaction quantity columns</a:t>
            </a:r>
          </a:p>
          <a:p>
            <a:pPr lvl="1"/>
            <a:r>
              <a:rPr lang="en-US" dirty="0"/>
              <a:t>A transaction month column</a:t>
            </a:r>
          </a:p>
          <a:p>
            <a:pPr lvl="2"/>
            <a:r>
              <a:rPr lang="en-US" dirty="0"/>
              <a:t>The month name for each transaction date</a:t>
            </a:r>
          </a:p>
          <a:p>
            <a:pPr lvl="1"/>
            <a:r>
              <a:rPr lang="en-US" dirty="0"/>
              <a:t>A transaction day of the week column</a:t>
            </a:r>
          </a:p>
          <a:p>
            <a:pPr lvl="2"/>
            <a:r>
              <a:rPr lang="en-US" dirty="0"/>
              <a:t>The day of week name for each transaction date</a:t>
            </a:r>
          </a:p>
          <a:p>
            <a:pPr lvl="1"/>
            <a:r>
              <a:rPr lang="en-US" dirty="0"/>
              <a:t>A transaction hour column</a:t>
            </a:r>
          </a:p>
          <a:p>
            <a:pPr lvl="2"/>
            <a:r>
              <a:rPr lang="en-US" dirty="0"/>
              <a:t>The hour of the day for each transaction date</a:t>
            </a:r>
          </a:p>
          <a:p>
            <a:r>
              <a:rPr lang="en-US" dirty="0"/>
              <a:t>I changed the unit price and revenue columns to currency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71030" cy="696686"/>
          </a:xfrm>
        </p:spPr>
        <p:txBody>
          <a:bodyPr/>
          <a:lstStyle/>
          <a:p>
            <a:r>
              <a:rPr lang="en-US" dirty="0"/>
              <a:t>Total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Total revenue and transactions show a direct correlation in trends.</a:t>
            </a:r>
          </a:p>
          <a:p>
            <a:pPr lvl="1"/>
            <a:r>
              <a:rPr lang="en-US" dirty="0"/>
              <a:t>Both have increased steadily throughout the year.</a:t>
            </a:r>
          </a:p>
          <a:p>
            <a:pPr lvl="1"/>
            <a:r>
              <a:rPr lang="en-US" dirty="0"/>
              <a:t>Both have remained relatively constant during the week.</a:t>
            </a:r>
          </a:p>
          <a:p>
            <a:pPr lvl="1"/>
            <a:r>
              <a:rPr lang="en-US" dirty="0"/>
              <a:t>Both have increased rapidly from 6 am to 10 am, dropped significantly at 11 am, remained relatively constant from 11 am to 7 pm, then dropped to almost no value at 8 pm.</a:t>
            </a:r>
          </a:p>
          <a:p>
            <a:r>
              <a:rPr lang="en-US" dirty="0"/>
              <a:t>Coffee and tea were the top 2 product categories in terms of revenue and transactions.</a:t>
            </a:r>
          </a:p>
          <a:p>
            <a:pPr lvl="1"/>
            <a:r>
              <a:rPr lang="en-US" dirty="0"/>
              <a:t>Coffee generated $270K in revenue and had 58,400 transactions.</a:t>
            </a:r>
          </a:p>
          <a:p>
            <a:pPr lvl="1"/>
            <a:r>
              <a:rPr lang="en-US" dirty="0"/>
              <a:t>Tea generated $196.4K in revenue and had 45,400 transactions.</a:t>
            </a:r>
          </a:p>
          <a:p>
            <a:r>
              <a:rPr lang="en-US" dirty="0"/>
              <a:t>Barista Espresso was the top product type in terms of revenue.</a:t>
            </a:r>
          </a:p>
          <a:p>
            <a:pPr lvl="1"/>
            <a:r>
              <a:rPr lang="en-US" dirty="0"/>
              <a:t>Barista Espresso generated $91.4K in revenue.</a:t>
            </a:r>
          </a:p>
          <a:p>
            <a:r>
              <a:rPr lang="en-US" dirty="0"/>
              <a:t>Brewed Chai Tea, Gourmet Brewed Coffee, and Barista Espresso were the top 3 product types in terms of transactions.</a:t>
            </a:r>
          </a:p>
          <a:p>
            <a:pPr lvl="1"/>
            <a:r>
              <a:rPr lang="en-US" dirty="0"/>
              <a:t>These three product types had roughly 17,000 transactions.</a:t>
            </a:r>
          </a:p>
        </p:txBody>
      </p:sp>
    </p:spTree>
    <p:extLst>
      <p:ext uri="{BB962C8B-B14F-4D97-AF65-F5344CB8AC3E}">
        <p14:creationId xmlns:p14="http://schemas.microsoft.com/office/powerpoint/2010/main" val="94650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Store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/>
          </a:bodyPr>
          <a:lstStyle/>
          <a:p>
            <a:r>
              <a:rPr lang="en-US" dirty="0"/>
              <a:t>All </a:t>
            </a:r>
            <a:r>
              <a:rPr lang="en-US"/>
              <a:t>stores had </a:t>
            </a:r>
            <a:r>
              <a:rPr lang="en-US" dirty="0"/>
              <a:t>the same top product categories and types.</a:t>
            </a:r>
          </a:p>
          <a:p>
            <a:r>
              <a:rPr lang="en-US" dirty="0"/>
              <a:t>But stores in Astoria and Lower Manhattan did not follow the same total hourly trends.</a:t>
            </a:r>
          </a:p>
          <a:p>
            <a:pPr lvl="1"/>
            <a:r>
              <a:rPr lang="en-US" dirty="0"/>
              <a:t>For Astoria, the revenue and transactions remained relatively constant, with a slight decline from 10 am to 11 am.</a:t>
            </a:r>
          </a:p>
          <a:p>
            <a:pPr lvl="1"/>
            <a:r>
              <a:rPr lang="en-US" dirty="0"/>
              <a:t>For Lower Manhattan, the revenue and transactions followed a similar pattern</a:t>
            </a:r>
          </a:p>
          <a:p>
            <a:pPr lvl="2"/>
            <a:r>
              <a:rPr lang="en-US" dirty="0"/>
              <a:t>The only difference is that the revenue and transactions dropped to almost no value earlier at 7 pm instead.</a:t>
            </a:r>
          </a:p>
          <a:p>
            <a:r>
              <a:rPr lang="en-US" dirty="0"/>
              <a:t>Stores in Hell’s Kitchen did follow the same total hourly trends, however.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2B2-6A94-3291-0E64-3FC54D84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209-2B9C-D2CD-352E-ED8FDC6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4781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should be a greater emphasis on upselling coffee and tea product categories.</a:t>
            </a:r>
          </a:p>
          <a:p>
            <a:pPr lvl="1"/>
            <a:r>
              <a:rPr lang="en-US" dirty="0"/>
              <a:t>Since these were the top 2 product categories, this strategy is likely to boost revenue.</a:t>
            </a:r>
          </a:p>
          <a:p>
            <a:pPr lvl="1"/>
            <a:r>
              <a:rPr lang="en-US" dirty="0"/>
              <a:t>This is to be expected since the business is a coffee shop.</a:t>
            </a:r>
          </a:p>
          <a:p>
            <a:r>
              <a:rPr lang="en-US" dirty="0"/>
              <a:t>There should be a greater emphasis on upselling Brewed Chai Tea, Gourmet Brewed Coffee, and Barista Espresso product types.</a:t>
            </a:r>
          </a:p>
          <a:p>
            <a:pPr lvl="1"/>
            <a:r>
              <a:rPr lang="en-US" dirty="0"/>
              <a:t>Since these were the top 3 product types, this strategy is likely to boost revenue as well.</a:t>
            </a:r>
          </a:p>
          <a:p>
            <a:r>
              <a:rPr lang="en-US" dirty="0"/>
              <a:t>Change the operating hours of the coffee shop to account for revenue losses.</a:t>
            </a:r>
          </a:p>
          <a:p>
            <a:pPr lvl="1"/>
            <a:r>
              <a:rPr lang="en-US" dirty="0"/>
              <a:t>Based on my analysis, I recommend closing stores at 7 pm, since there has been an insignificant amount of revenue generated across all stores after this time.</a:t>
            </a:r>
          </a:p>
          <a:p>
            <a:r>
              <a:rPr lang="en-US" dirty="0"/>
              <a:t>Maintain the current customer service strategies for revenue maximization.</a:t>
            </a:r>
          </a:p>
          <a:p>
            <a:pPr lvl="1"/>
            <a:r>
              <a:rPr lang="en-US" dirty="0"/>
              <a:t>Based on my analysis, it appears that these strategies have been effective at increasing revenue month-over-month.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671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Abstract</vt:lpstr>
      <vt:lpstr>Data-Cleaning Strategy</vt:lpstr>
      <vt:lpstr>Total Insights</vt:lpstr>
      <vt:lpstr>Store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2023-11-09T01:00:59Z</dcterms:created>
  <dcterms:modified xsi:type="dcterms:W3CDTF">2023-11-13T03:19:40Z</dcterms:modified>
</cp:coreProperties>
</file>