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EFDAD-269B-4687-86F6-0463A5F81D8B}" v="16" dt="2023-07-10T21:49:4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190EFDAD-269B-4687-86F6-0463A5F81D8B}"/>
    <pc:docChg chg="undo custSel addSld delSld modSld sldOrd">
      <pc:chgData name="Christopher Barnett" userId="190cc22740fbed76" providerId="LiveId" clId="{190EFDAD-269B-4687-86F6-0463A5F81D8B}" dt="2023-07-10T21:55:48.217" v="3556" actId="20577"/>
      <pc:docMkLst>
        <pc:docMk/>
      </pc:docMkLst>
      <pc:sldChg chg="addSp delSp modSp mod modClrScheme chgLayout">
        <pc:chgData name="Christopher Barnett" userId="190cc22740fbed76" providerId="LiveId" clId="{190EFDAD-269B-4687-86F6-0463A5F81D8B}" dt="2023-07-10T17:52:08.919" v="859" actId="14100"/>
        <pc:sldMkLst>
          <pc:docMk/>
          <pc:sldMk cId="3933072265" sldId="256"/>
        </pc:sldMkLst>
        <pc:spChg chg="del mod ord">
          <ac:chgData name="Christopher Barnett" userId="190cc22740fbed76" providerId="LiveId" clId="{190EFDAD-269B-4687-86F6-0463A5F81D8B}" dt="2023-07-10T13:16:48.471" v="0" actId="700"/>
          <ac:spMkLst>
            <pc:docMk/>
            <pc:sldMk cId="3933072265" sldId="256"/>
            <ac:spMk id="2" creationId="{7BC3621F-46D0-6CAE-4BB1-573DA3FEEB94}"/>
          </ac:spMkLst>
        </pc:spChg>
        <pc:spChg chg="del mod ord">
          <ac:chgData name="Christopher Barnett" userId="190cc22740fbed76" providerId="LiveId" clId="{190EFDAD-269B-4687-86F6-0463A5F81D8B}" dt="2023-07-10T13:16:48.471" v="0" actId="700"/>
          <ac:spMkLst>
            <pc:docMk/>
            <pc:sldMk cId="3933072265" sldId="256"/>
            <ac:spMk id="3" creationId="{4BB54ADF-54B8-1B8F-4347-29648E15092E}"/>
          </ac:spMkLst>
        </pc:spChg>
        <pc:spChg chg="add del mod ord">
          <ac:chgData name="Christopher Barnett" userId="190cc22740fbed76" providerId="LiveId" clId="{190EFDAD-269B-4687-86F6-0463A5F81D8B}" dt="2023-07-10T13:16:51.204" v="1" actId="478"/>
          <ac:spMkLst>
            <pc:docMk/>
            <pc:sldMk cId="3933072265" sldId="256"/>
            <ac:spMk id="4" creationId="{0D2B82B1-B677-F7F0-340C-EC0F40987E4B}"/>
          </ac:spMkLst>
        </pc:spChg>
        <pc:spChg chg="add del mod ord">
          <ac:chgData name="Christopher Barnett" userId="190cc22740fbed76" providerId="LiveId" clId="{190EFDAD-269B-4687-86F6-0463A5F81D8B}" dt="2023-07-10T13:17:09.256" v="2" actId="931"/>
          <ac:spMkLst>
            <pc:docMk/>
            <pc:sldMk cId="3933072265" sldId="256"/>
            <ac:spMk id="5" creationId="{29A99F7C-3585-2981-8F0C-F40718F796C9}"/>
          </ac:spMkLst>
        </pc:spChg>
        <pc:spChg chg="add del mod">
          <ac:chgData name="Christopher Barnett" userId="190cc22740fbed76" providerId="LiveId" clId="{190EFDAD-269B-4687-86F6-0463A5F81D8B}" dt="2023-07-10T17:17:16.635" v="847" actId="931"/>
          <ac:spMkLst>
            <pc:docMk/>
            <pc:sldMk cId="3933072265" sldId="256"/>
            <ac:spMk id="9" creationId="{AD333BEE-B529-758B-8839-5F23AA538E33}"/>
          </ac:spMkLst>
        </pc:spChg>
        <pc:spChg chg="add del mod">
          <ac:chgData name="Christopher Barnett" userId="190cc22740fbed76" providerId="LiveId" clId="{190EFDAD-269B-4687-86F6-0463A5F81D8B}" dt="2023-07-10T17:51:58.732" v="854" actId="931"/>
          <ac:spMkLst>
            <pc:docMk/>
            <pc:sldMk cId="3933072265" sldId="256"/>
            <ac:spMk id="13" creationId="{11CF0970-3A2E-1F13-EE8A-2EA1FCEE14FF}"/>
          </ac:spMkLst>
        </pc:spChg>
        <pc:picChg chg="add del mod">
          <ac:chgData name="Christopher Barnett" userId="190cc22740fbed76" providerId="LiveId" clId="{190EFDAD-269B-4687-86F6-0463A5F81D8B}" dt="2023-07-10T17:17:11.255" v="846" actId="478"/>
          <ac:picMkLst>
            <pc:docMk/>
            <pc:sldMk cId="3933072265" sldId="256"/>
            <ac:picMk id="7" creationId="{B44F0BDA-253F-9753-AEFD-5FEE6F97C992}"/>
          </ac:picMkLst>
        </pc:picChg>
        <pc:picChg chg="add del mod">
          <ac:chgData name="Christopher Barnett" userId="190cc22740fbed76" providerId="LiveId" clId="{190EFDAD-269B-4687-86F6-0463A5F81D8B}" dt="2023-07-10T17:19:26.620" v="853" actId="478"/>
          <ac:picMkLst>
            <pc:docMk/>
            <pc:sldMk cId="3933072265" sldId="256"/>
            <ac:picMk id="11" creationId="{AB5ABD3A-72DE-F2D1-824E-35055EE637DD}"/>
          </ac:picMkLst>
        </pc:picChg>
        <pc:picChg chg="add mod">
          <ac:chgData name="Christopher Barnett" userId="190cc22740fbed76" providerId="LiveId" clId="{190EFDAD-269B-4687-86F6-0463A5F81D8B}" dt="2023-07-10T17:52:08.919" v="859" actId="14100"/>
          <ac:picMkLst>
            <pc:docMk/>
            <pc:sldMk cId="3933072265" sldId="256"/>
            <ac:picMk id="15" creationId="{2FA30BEA-69DF-BE09-D5D4-0DC7BB4578B0}"/>
          </ac:picMkLst>
        </pc:picChg>
      </pc:sldChg>
      <pc:sldChg chg="modSp new mod">
        <pc:chgData name="Christopher Barnett" userId="190cc22740fbed76" providerId="LiveId" clId="{190EFDAD-269B-4687-86F6-0463A5F81D8B}" dt="2023-07-10T19:28:46.615" v="973" actId="20577"/>
        <pc:sldMkLst>
          <pc:docMk/>
          <pc:sldMk cId="1647315275" sldId="257"/>
        </pc:sldMkLst>
        <pc:spChg chg="mod">
          <ac:chgData name="Christopher Barnett" userId="190cc22740fbed76" providerId="LiveId" clId="{190EFDAD-269B-4687-86F6-0463A5F81D8B}" dt="2023-07-10T17:52:42.370" v="884" actId="20577"/>
          <ac:spMkLst>
            <pc:docMk/>
            <pc:sldMk cId="1647315275" sldId="257"/>
            <ac:spMk id="2" creationId="{442D7789-9B3A-26AF-F573-E09690D33C5C}"/>
          </ac:spMkLst>
        </pc:spChg>
        <pc:spChg chg="mod">
          <ac:chgData name="Christopher Barnett" userId="190cc22740fbed76" providerId="LiveId" clId="{190EFDAD-269B-4687-86F6-0463A5F81D8B}" dt="2023-07-10T19:28:46.615" v="973" actId="20577"/>
          <ac:spMkLst>
            <pc:docMk/>
            <pc:sldMk cId="1647315275" sldId="257"/>
            <ac:spMk id="3" creationId="{1194F488-BD85-6F84-665E-8FC8DBBE9529}"/>
          </ac:spMkLst>
        </pc:spChg>
      </pc:sldChg>
      <pc:sldChg chg="modSp add mod">
        <pc:chgData name="Christopher Barnett" userId="190cc22740fbed76" providerId="LiveId" clId="{190EFDAD-269B-4687-86F6-0463A5F81D8B}" dt="2023-07-10T21:51:39.202" v="3449" actId="20577"/>
        <pc:sldMkLst>
          <pc:docMk/>
          <pc:sldMk cId="2401482001" sldId="258"/>
        </pc:sldMkLst>
        <pc:spChg chg="mod">
          <ac:chgData name="Christopher Barnett" userId="190cc22740fbed76" providerId="LiveId" clId="{190EFDAD-269B-4687-86F6-0463A5F81D8B}" dt="2023-07-10T17:53:16.698" v="917" actId="20577"/>
          <ac:spMkLst>
            <pc:docMk/>
            <pc:sldMk cId="2401482001" sldId="258"/>
            <ac:spMk id="2" creationId="{442D7789-9B3A-26AF-F573-E09690D33C5C}"/>
          </ac:spMkLst>
        </pc:spChg>
        <pc:spChg chg="mod">
          <ac:chgData name="Christopher Barnett" userId="190cc22740fbed76" providerId="LiveId" clId="{190EFDAD-269B-4687-86F6-0463A5F81D8B}" dt="2023-07-10T21:51:39.202" v="3449" actId="20577"/>
          <ac:spMkLst>
            <pc:docMk/>
            <pc:sldMk cId="2401482001" sldId="258"/>
            <ac:spMk id="3" creationId="{1194F488-BD85-6F84-665E-8FC8DBBE9529}"/>
          </ac:spMkLst>
        </pc:spChg>
      </pc:sldChg>
      <pc:sldChg chg="new del">
        <pc:chgData name="Christopher Barnett" userId="190cc22740fbed76" providerId="LiveId" clId="{190EFDAD-269B-4687-86F6-0463A5F81D8B}" dt="2023-07-10T17:54:26.480" v="920" actId="47"/>
        <pc:sldMkLst>
          <pc:docMk/>
          <pc:sldMk cId="751044946" sldId="259"/>
        </pc:sldMkLst>
      </pc:sldChg>
      <pc:sldChg chg="addSp delSp modSp add mod">
        <pc:chgData name="Christopher Barnett" userId="190cc22740fbed76" providerId="LiveId" clId="{190EFDAD-269B-4687-86F6-0463A5F81D8B}" dt="2023-07-10T19:24:49.103" v="950" actId="1076"/>
        <pc:sldMkLst>
          <pc:docMk/>
          <pc:sldMk cId="1561053663" sldId="259"/>
        </pc:sldMkLst>
        <pc:spChg chg="mod">
          <ac:chgData name="Christopher Barnett" userId="190cc22740fbed76" providerId="LiveId" clId="{190EFDAD-269B-4687-86F6-0463A5F81D8B}" dt="2023-07-10T17:54:34.602" v="943" actId="6549"/>
          <ac:spMkLst>
            <pc:docMk/>
            <pc:sldMk cId="1561053663" sldId="259"/>
            <ac:spMk id="2" creationId="{442D7789-9B3A-26AF-F573-E09690D33C5C}"/>
          </ac:spMkLst>
        </pc:spChg>
        <pc:spChg chg="del">
          <ac:chgData name="Christopher Barnett" userId="190cc22740fbed76" providerId="LiveId" clId="{190EFDAD-269B-4687-86F6-0463A5F81D8B}" dt="2023-07-10T19:24:33.006" v="944" actId="931"/>
          <ac:spMkLst>
            <pc:docMk/>
            <pc:sldMk cId="1561053663" sldId="259"/>
            <ac:spMk id="3" creationId="{1194F488-BD85-6F84-665E-8FC8DBBE9529}"/>
          </ac:spMkLst>
        </pc:spChg>
        <pc:picChg chg="add mod">
          <ac:chgData name="Christopher Barnett" userId="190cc22740fbed76" providerId="LiveId" clId="{190EFDAD-269B-4687-86F6-0463A5F81D8B}" dt="2023-07-10T19:24:49.103" v="950" actId="1076"/>
          <ac:picMkLst>
            <pc:docMk/>
            <pc:sldMk cId="1561053663" sldId="259"/>
            <ac:picMk id="5" creationId="{AC495C91-3B41-309F-360E-78562F379189}"/>
          </ac:picMkLst>
        </pc:picChg>
      </pc:sldChg>
      <pc:sldChg chg="new del">
        <pc:chgData name="Christopher Barnett" userId="190cc22740fbed76" providerId="LiveId" clId="{190EFDAD-269B-4687-86F6-0463A5F81D8B}" dt="2023-07-10T20:28:09.264" v="2465" actId="47"/>
        <pc:sldMkLst>
          <pc:docMk/>
          <pc:sldMk cId="131943923" sldId="260"/>
        </pc:sldMkLst>
      </pc:sldChg>
      <pc:sldChg chg="modSp add mod ord">
        <pc:chgData name="Christopher Barnett" userId="190cc22740fbed76" providerId="LiveId" clId="{190EFDAD-269B-4687-86F6-0463A5F81D8B}" dt="2023-07-10T21:55:48.217" v="3556" actId="20577"/>
        <pc:sldMkLst>
          <pc:docMk/>
          <pc:sldMk cId="2730962028" sldId="260"/>
        </pc:sldMkLst>
        <pc:spChg chg="mod">
          <ac:chgData name="Christopher Barnett" userId="190cc22740fbed76" providerId="LiveId" clId="{190EFDAD-269B-4687-86F6-0463A5F81D8B}" dt="2023-07-10T20:28:18.489" v="2476" actId="20577"/>
          <ac:spMkLst>
            <pc:docMk/>
            <pc:sldMk cId="2730962028" sldId="260"/>
            <ac:spMk id="2" creationId="{442D7789-9B3A-26AF-F573-E09690D33C5C}"/>
          </ac:spMkLst>
        </pc:spChg>
        <pc:spChg chg="mod">
          <ac:chgData name="Christopher Barnett" userId="190cc22740fbed76" providerId="LiveId" clId="{190EFDAD-269B-4687-86F6-0463A5F81D8B}" dt="2023-07-10T21:55:48.217" v="3556" actId="20577"/>
          <ac:spMkLst>
            <pc:docMk/>
            <pc:sldMk cId="2730962028" sldId="260"/>
            <ac:spMk id="3" creationId="{1194F488-BD85-6F84-665E-8FC8DBBE95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0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7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C061-83B4-4527-B305-EC757D15A52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4D9E65-6A6C-4F7A-856A-1512BC8D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graph&#10;&#10;Description automatically generated">
            <a:extLst>
              <a:ext uri="{FF2B5EF4-FFF2-40B4-BE49-F238E27FC236}">
                <a16:creationId xmlns:a16="http://schemas.microsoft.com/office/drawing/2014/main" id="{2FA30BEA-69DF-BE09-D5D4-0DC7BB457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30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789-9B3A-26AF-F573-E09690D3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F488-BD85-6F84-665E-8FC8DBBE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532"/>
            <a:ext cx="8596668" cy="4451339"/>
          </a:xfrm>
        </p:spPr>
        <p:txBody>
          <a:bodyPr>
            <a:normAutofit/>
          </a:bodyPr>
          <a:lstStyle/>
          <a:p>
            <a:r>
              <a:rPr lang="en-US" dirty="0"/>
              <a:t>I assumed the role of a data visualization expert at the Amaury Sport Organization</a:t>
            </a:r>
          </a:p>
          <a:p>
            <a:pPr lvl="1"/>
            <a:r>
              <a:rPr lang="en-US" dirty="0"/>
              <a:t>This company organizes the annual Tour de France cycling race.</a:t>
            </a:r>
          </a:p>
          <a:p>
            <a:r>
              <a:rPr lang="en-US" dirty="0"/>
              <a:t>My goal is to increase the race’s popularity around the world by creating an infographic-style visual that will do the following:</a:t>
            </a:r>
          </a:p>
          <a:p>
            <a:pPr lvl="1"/>
            <a:r>
              <a:rPr lang="en-US" dirty="0"/>
              <a:t>Educate new viewers</a:t>
            </a:r>
          </a:p>
          <a:p>
            <a:pPr lvl="1"/>
            <a:r>
              <a:rPr lang="en-US" dirty="0"/>
              <a:t>Highlight the magnitude of the event</a:t>
            </a:r>
          </a:p>
          <a:p>
            <a:pPr lvl="1"/>
            <a:r>
              <a:rPr lang="en-US" dirty="0"/>
              <a:t>Build anticipation for this year’s race</a:t>
            </a:r>
          </a:p>
          <a:p>
            <a:r>
              <a:rPr lang="en-US" dirty="0"/>
              <a:t>To accomplish this goal, I created an exploratory dashboard that summarizes key insights into a historic dataset for every Tour de France from 1903-2022.</a:t>
            </a:r>
          </a:p>
          <a:p>
            <a:pPr lvl="1"/>
            <a:r>
              <a:rPr lang="en-US" dirty="0"/>
              <a:t>The dashboard is interactive</a:t>
            </a:r>
          </a:p>
          <a:p>
            <a:pPr lvl="1"/>
            <a:r>
              <a:rPr lang="en-US"/>
              <a:t>The </a:t>
            </a:r>
            <a:r>
              <a:rPr lang="en-US" dirty="0"/>
              <a:t>user can filter out the country and teams of each Tour de France winner</a:t>
            </a:r>
          </a:p>
        </p:txBody>
      </p:sp>
    </p:spTree>
    <p:extLst>
      <p:ext uri="{BB962C8B-B14F-4D97-AF65-F5344CB8AC3E}">
        <p14:creationId xmlns:p14="http://schemas.microsoft.com/office/powerpoint/2010/main" val="16473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789-9B3A-26AF-F573-E09690D3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r>
              <a:rPr lang="en-US" dirty="0"/>
              <a:t>Data 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F488-BD85-6F84-665E-8FC8DBBE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531"/>
            <a:ext cx="8596668" cy="53953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was a combination of structured and unstructured data.</a:t>
            </a:r>
          </a:p>
          <a:p>
            <a:pPr lvl="1"/>
            <a:r>
              <a:rPr lang="en-US" dirty="0"/>
              <a:t>Therefore, my data cleaning strategy was a little bit involved.</a:t>
            </a:r>
          </a:p>
          <a:p>
            <a:r>
              <a:rPr lang="en-US" dirty="0"/>
              <a:t>This was how I cleaned the “tdf_finishers” table:</a:t>
            </a:r>
          </a:p>
          <a:p>
            <a:pPr lvl="1"/>
            <a:r>
              <a:rPr lang="en-US" dirty="0"/>
              <a:t>Split the Country and the Rider into two separate columns.</a:t>
            </a:r>
          </a:p>
          <a:p>
            <a:pPr lvl="1"/>
            <a:r>
              <a:rPr lang="en-US" dirty="0"/>
              <a:t>Changed the Time values to duration arrays.</a:t>
            </a:r>
          </a:p>
          <a:p>
            <a:r>
              <a:rPr lang="en-US" dirty="0"/>
              <a:t>This was how I cleaned the “tdf_stages” table:</a:t>
            </a:r>
          </a:p>
          <a:p>
            <a:pPr lvl="1"/>
            <a:r>
              <a:rPr lang="en-US" dirty="0"/>
              <a:t>Removed the imperial values for the distances.</a:t>
            </a:r>
          </a:p>
          <a:p>
            <a:pPr lvl="1"/>
            <a:r>
              <a:rPr lang="en-US" dirty="0"/>
              <a:t>Split the Country and Winner into two separate columns.</a:t>
            </a:r>
          </a:p>
          <a:p>
            <a:pPr lvl="1"/>
            <a:r>
              <a:rPr lang="en-US" dirty="0"/>
              <a:t>Split the Starting and Ending Cities of the Courses into two separate Columns.</a:t>
            </a:r>
          </a:p>
          <a:p>
            <a:r>
              <a:rPr lang="en-US" dirty="0"/>
              <a:t>This was how I cleaned the “tdf_tours” table:</a:t>
            </a:r>
          </a:p>
          <a:p>
            <a:pPr lvl="1"/>
            <a:r>
              <a:rPr lang="en-US" dirty="0"/>
              <a:t>Removed the imperial values for the distances.</a:t>
            </a:r>
          </a:p>
          <a:p>
            <a:pPr lvl="1"/>
            <a:r>
              <a:rPr lang="en-US" dirty="0"/>
              <a:t>Combined Starters and Finishers into one column.</a:t>
            </a:r>
          </a:p>
          <a:p>
            <a:r>
              <a:rPr lang="en-US" dirty="0"/>
              <a:t>This was how I cleaned the “tdf_winners” table:</a:t>
            </a:r>
          </a:p>
          <a:p>
            <a:pPr lvl="1"/>
            <a:r>
              <a:rPr lang="en-US" dirty="0"/>
              <a:t>Converted Time values to duration arrays.</a:t>
            </a:r>
          </a:p>
          <a:p>
            <a:pPr lvl="1"/>
            <a:r>
              <a:rPr lang="en-US" dirty="0"/>
              <a:t>Removed the units from the Height, Weight, and Avg Speed and converted the values to numeric data types.</a:t>
            </a:r>
          </a:p>
          <a:p>
            <a:pPr lvl="2"/>
            <a:r>
              <a:rPr lang="en-US" dirty="0"/>
              <a:t>I placed the units for each metric in their corresponding column name.</a:t>
            </a:r>
          </a:p>
        </p:txBody>
      </p:sp>
    </p:spTree>
    <p:extLst>
      <p:ext uri="{BB962C8B-B14F-4D97-AF65-F5344CB8AC3E}">
        <p14:creationId xmlns:p14="http://schemas.microsoft.com/office/powerpoint/2010/main" val="240148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789-9B3A-26AF-F573-E09690D3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495C91-3B41-309F-360E-78562F37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276709"/>
            <a:ext cx="5197255" cy="5330518"/>
          </a:xfrm>
        </p:spPr>
      </p:pic>
    </p:spTree>
    <p:extLst>
      <p:ext uri="{BB962C8B-B14F-4D97-AF65-F5344CB8AC3E}">
        <p14:creationId xmlns:p14="http://schemas.microsoft.com/office/powerpoint/2010/main" val="156105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789-9B3A-26AF-F573-E09690D3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F488-BD85-6F84-665E-8FC8DBBE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532"/>
            <a:ext cx="8944649" cy="4949868"/>
          </a:xfrm>
        </p:spPr>
        <p:txBody>
          <a:bodyPr>
            <a:normAutofit/>
          </a:bodyPr>
          <a:lstStyle/>
          <a:p>
            <a:r>
              <a:rPr lang="en-US" dirty="0"/>
              <a:t>Here are the following insights into the Tour de France Winners:</a:t>
            </a:r>
          </a:p>
          <a:p>
            <a:pPr lvl="1"/>
            <a:r>
              <a:rPr lang="en-US" dirty="0"/>
              <a:t>Most frequent winners:</a:t>
            </a:r>
          </a:p>
          <a:p>
            <a:pPr lvl="2"/>
            <a:r>
              <a:rPr lang="en-US" dirty="0"/>
              <a:t>Miguel Indurain (5 wins)</a:t>
            </a:r>
          </a:p>
          <a:p>
            <a:pPr lvl="2"/>
            <a:r>
              <a:rPr lang="en-US" dirty="0"/>
              <a:t>Jacques Anquetil (5 wins)</a:t>
            </a:r>
          </a:p>
          <a:p>
            <a:pPr lvl="2"/>
            <a:r>
              <a:rPr lang="en-US" dirty="0"/>
              <a:t>Eddy Merckx (5 wins)</a:t>
            </a:r>
          </a:p>
          <a:p>
            <a:pPr lvl="2"/>
            <a:r>
              <a:rPr lang="en-US" dirty="0"/>
              <a:t>Bernard Hinault (5 wins)</a:t>
            </a:r>
          </a:p>
          <a:p>
            <a:pPr lvl="1"/>
            <a:r>
              <a:rPr lang="en-US" dirty="0"/>
              <a:t>Most frequent winner height range: 1.75 - 1.78 m</a:t>
            </a:r>
          </a:p>
          <a:p>
            <a:pPr lvl="1"/>
            <a:r>
              <a:rPr lang="en-US" dirty="0"/>
              <a:t>Most frequent winner weight range: 68 – 72 kg</a:t>
            </a:r>
          </a:p>
          <a:p>
            <a:pPr lvl="1"/>
            <a:r>
              <a:rPr lang="en-US" dirty="0"/>
              <a:t>Most frequent winner average speed range:  38 – 40 km/h</a:t>
            </a:r>
          </a:p>
          <a:p>
            <a:r>
              <a:rPr lang="en-US" dirty="0"/>
              <a:t>Here are the following insights into the Tour de France:</a:t>
            </a:r>
          </a:p>
          <a:p>
            <a:pPr lvl="1"/>
            <a:r>
              <a:rPr lang="en-US" dirty="0"/>
              <a:t>Race completion rate: 63%</a:t>
            </a:r>
          </a:p>
          <a:p>
            <a:pPr lvl="1"/>
            <a:r>
              <a:rPr lang="en-US" dirty="0"/>
              <a:t>Most </a:t>
            </a:r>
            <a:r>
              <a:rPr lang="en-US"/>
              <a:t>frequent stage: </a:t>
            </a:r>
            <a:r>
              <a:rPr lang="en-US" dirty="0"/>
              <a:t>Plain Stage (1,008 stages)</a:t>
            </a:r>
          </a:p>
          <a:p>
            <a:pPr lvl="1"/>
            <a:r>
              <a:rPr lang="en-US" dirty="0"/>
              <a:t>Stage with the longest average distance: Stage With Mountain (337.8 km)</a:t>
            </a:r>
          </a:p>
        </p:txBody>
      </p:sp>
    </p:spTree>
    <p:extLst>
      <p:ext uri="{BB962C8B-B14F-4D97-AF65-F5344CB8AC3E}">
        <p14:creationId xmlns:p14="http://schemas.microsoft.com/office/powerpoint/2010/main" val="2730962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411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Abstract</vt:lpstr>
      <vt:lpstr>Data Cleaning Strategy</vt:lpstr>
      <vt:lpstr>Data Model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2023-07-10T13:14:39Z</dcterms:created>
  <dcterms:modified xsi:type="dcterms:W3CDTF">2023-07-10T21:55:55Z</dcterms:modified>
</cp:coreProperties>
</file>