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3C2305-8659-4136-B445-A5777478D56F}" v="1" dt="2023-11-19T20:28:40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arnett" userId="190cc22740fbed76" providerId="LiveId" clId="{983C2305-8659-4136-B445-A5777478D56F}"/>
    <pc:docChg chg="custSel modSld">
      <pc:chgData name="Christopher Barnett" userId="190cc22740fbed76" providerId="LiveId" clId="{983C2305-8659-4136-B445-A5777478D56F}" dt="2023-11-19T20:28:12.569" v="5" actId="3626"/>
      <pc:docMkLst>
        <pc:docMk/>
      </pc:docMkLst>
      <pc:sldChg chg="modSp mod">
        <pc:chgData name="Christopher Barnett" userId="190cc22740fbed76" providerId="LiveId" clId="{983C2305-8659-4136-B445-A5777478D56F}" dt="2023-11-19T20:28:12.569" v="5" actId="3626"/>
        <pc:sldMkLst>
          <pc:docMk/>
          <pc:sldMk cId="338469782" sldId="257"/>
        </pc:sldMkLst>
        <pc:spChg chg="mod">
          <ac:chgData name="Christopher Barnett" userId="190cc22740fbed76" providerId="LiveId" clId="{983C2305-8659-4136-B445-A5777478D56F}" dt="2023-11-19T20:28:12.569" v="5" actId="3626"/>
          <ac:spMkLst>
            <pc:docMk/>
            <pc:sldMk cId="338469782" sldId="257"/>
            <ac:spMk id="3" creationId="{75B9A99B-6388-67BE-8F5A-6A173B136ED7}"/>
          </ac:spMkLst>
        </pc:spChg>
      </pc:sldChg>
    </pc:docChg>
  </pc:docChgLst>
  <pc:docChgLst>
    <pc:chgData name="Christopher Barnett" userId="190cc22740fbed76" providerId="LiveId" clId="{5250494D-D378-44DF-9ABD-81B3627C386C}"/>
    <pc:docChg chg="undo custSel addSld delSld modSld sldOrd">
      <pc:chgData name="Christopher Barnett" userId="190cc22740fbed76" providerId="LiveId" clId="{5250494D-D378-44DF-9ABD-81B3627C386C}" dt="2023-08-31T18:39:48.555" v="6935" actId="14100"/>
      <pc:docMkLst>
        <pc:docMk/>
      </pc:docMkLst>
      <pc:sldChg chg="addSp delSp modSp mod modClrScheme chgLayout">
        <pc:chgData name="Christopher Barnett" userId="190cc22740fbed76" providerId="LiveId" clId="{5250494D-D378-44DF-9ABD-81B3627C386C}" dt="2023-08-28T15:12:34.606" v="8" actId="14100"/>
        <pc:sldMkLst>
          <pc:docMk/>
          <pc:sldMk cId="3957926467" sldId="256"/>
        </pc:sldMkLst>
        <pc:spChg chg="del mod ord">
          <ac:chgData name="Christopher Barnett" userId="190cc22740fbed76" providerId="LiveId" clId="{5250494D-D378-44DF-9ABD-81B3627C386C}" dt="2023-08-28T15:11:58.429" v="3" actId="700"/>
          <ac:spMkLst>
            <pc:docMk/>
            <pc:sldMk cId="3957926467" sldId="256"/>
            <ac:spMk id="2" creationId="{C4B5FEBB-71A5-CA73-6F20-93FF1F779419}"/>
          </ac:spMkLst>
        </pc:spChg>
        <pc:spChg chg="del mod ord">
          <ac:chgData name="Christopher Barnett" userId="190cc22740fbed76" providerId="LiveId" clId="{5250494D-D378-44DF-9ABD-81B3627C386C}" dt="2023-08-28T15:11:58.429" v="3" actId="700"/>
          <ac:spMkLst>
            <pc:docMk/>
            <pc:sldMk cId="3957926467" sldId="256"/>
            <ac:spMk id="3" creationId="{59660BE3-0C8C-926E-6A79-159C065B69B2}"/>
          </ac:spMkLst>
        </pc:spChg>
        <pc:spChg chg="add del mod ord">
          <ac:chgData name="Christopher Barnett" userId="190cc22740fbed76" providerId="LiveId" clId="{5250494D-D378-44DF-9ABD-81B3627C386C}" dt="2023-08-28T15:12:00.503" v="4" actId="478"/>
          <ac:spMkLst>
            <pc:docMk/>
            <pc:sldMk cId="3957926467" sldId="256"/>
            <ac:spMk id="4" creationId="{FBB791DB-CC1F-DD54-5590-D49D42ECC4EA}"/>
          </ac:spMkLst>
        </pc:spChg>
        <pc:spChg chg="add del mod ord">
          <ac:chgData name="Christopher Barnett" userId="190cc22740fbed76" providerId="LiveId" clId="{5250494D-D378-44DF-9ABD-81B3627C386C}" dt="2023-08-28T15:12:26.201" v="5" actId="931"/>
          <ac:spMkLst>
            <pc:docMk/>
            <pc:sldMk cId="3957926467" sldId="256"/>
            <ac:spMk id="5" creationId="{954E7853-90AB-18B5-DF71-BF0BEBC12F67}"/>
          </ac:spMkLst>
        </pc:spChg>
        <pc:picChg chg="add mod">
          <ac:chgData name="Christopher Barnett" userId="190cc22740fbed76" providerId="LiveId" clId="{5250494D-D378-44DF-9ABD-81B3627C386C}" dt="2023-08-28T15:12:34.606" v="8" actId="14100"/>
          <ac:picMkLst>
            <pc:docMk/>
            <pc:sldMk cId="3957926467" sldId="256"/>
            <ac:picMk id="7" creationId="{399F0BE1-3987-C0B0-F3EC-528F4E57267B}"/>
          </ac:picMkLst>
        </pc:picChg>
      </pc:sldChg>
      <pc:sldChg chg="modSp new mod">
        <pc:chgData name="Christopher Barnett" userId="190cc22740fbed76" providerId="LiveId" clId="{5250494D-D378-44DF-9ABD-81B3627C386C}" dt="2023-08-31T18:20:15.946" v="5837" actId="14100"/>
        <pc:sldMkLst>
          <pc:docMk/>
          <pc:sldMk cId="338469782" sldId="257"/>
        </pc:sldMkLst>
        <pc:spChg chg="mod">
          <ac:chgData name="Christopher Barnett" userId="190cc22740fbed76" providerId="LiveId" clId="{5250494D-D378-44DF-9ABD-81B3627C386C}" dt="2023-08-29T12:56:42.788" v="910" actId="14100"/>
          <ac:spMkLst>
            <pc:docMk/>
            <pc:sldMk cId="338469782" sldId="257"/>
            <ac:spMk id="2" creationId="{5058702F-67EF-29B2-5142-D461084CFD43}"/>
          </ac:spMkLst>
        </pc:spChg>
        <pc:spChg chg="mod">
          <ac:chgData name="Christopher Barnett" userId="190cc22740fbed76" providerId="LiveId" clId="{5250494D-D378-44DF-9ABD-81B3627C386C}" dt="2023-08-31T18:20:15.946" v="5837" actId="14100"/>
          <ac:spMkLst>
            <pc:docMk/>
            <pc:sldMk cId="338469782" sldId="257"/>
            <ac:spMk id="3" creationId="{75B9A99B-6388-67BE-8F5A-6A173B136ED7}"/>
          </ac:spMkLst>
        </pc:spChg>
      </pc:sldChg>
      <pc:sldChg chg="addSp delSp modSp new mod">
        <pc:chgData name="Christopher Barnett" userId="190cc22740fbed76" providerId="LiveId" clId="{5250494D-D378-44DF-9ABD-81B3627C386C}" dt="2023-08-29T12:57:23.897" v="916" actId="14100"/>
        <pc:sldMkLst>
          <pc:docMk/>
          <pc:sldMk cId="496034544" sldId="258"/>
        </pc:sldMkLst>
        <pc:spChg chg="add del mod">
          <ac:chgData name="Christopher Barnett" userId="190cc22740fbed76" providerId="LiveId" clId="{5250494D-D378-44DF-9ABD-81B3627C386C}" dt="2023-08-29T12:56:46.162" v="911" actId="14100"/>
          <ac:spMkLst>
            <pc:docMk/>
            <pc:sldMk cId="496034544" sldId="258"/>
            <ac:spMk id="2" creationId="{760B4AA9-CDBE-8D7C-3F24-52BDCD6B9F16}"/>
          </ac:spMkLst>
        </pc:spChg>
        <pc:spChg chg="del">
          <ac:chgData name="Christopher Barnett" userId="190cc22740fbed76" providerId="LiveId" clId="{5250494D-D378-44DF-9ABD-81B3627C386C}" dt="2023-08-29T12:57:09.994" v="912" actId="931"/>
          <ac:spMkLst>
            <pc:docMk/>
            <pc:sldMk cId="496034544" sldId="258"/>
            <ac:spMk id="3" creationId="{2BBDD4D7-119A-255D-DCB6-F17C1B0FAFAC}"/>
          </ac:spMkLst>
        </pc:spChg>
        <pc:picChg chg="add mod">
          <ac:chgData name="Christopher Barnett" userId="190cc22740fbed76" providerId="LiveId" clId="{5250494D-D378-44DF-9ABD-81B3627C386C}" dt="2023-08-29T12:57:23.897" v="916" actId="14100"/>
          <ac:picMkLst>
            <pc:docMk/>
            <pc:sldMk cId="496034544" sldId="258"/>
            <ac:picMk id="5" creationId="{0A77D59D-D276-D2DF-1DBD-52EEF1BE789D}"/>
          </ac:picMkLst>
        </pc:picChg>
      </pc:sldChg>
      <pc:sldChg chg="addSp delSp modSp new del mod modClrScheme chgLayout">
        <pc:chgData name="Christopher Barnett" userId="190cc22740fbed76" providerId="LiveId" clId="{5250494D-D378-44DF-9ABD-81B3627C386C}" dt="2023-08-29T12:57:59.044" v="919" actId="47"/>
        <pc:sldMkLst>
          <pc:docMk/>
          <pc:sldMk cId="3470009758" sldId="259"/>
        </pc:sldMkLst>
        <pc:spChg chg="del mod ord">
          <ac:chgData name="Christopher Barnett" userId="190cc22740fbed76" providerId="LiveId" clId="{5250494D-D378-44DF-9ABD-81B3627C386C}" dt="2023-08-29T12:57:53.734" v="918" actId="700"/>
          <ac:spMkLst>
            <pc:docMk/>
            <pc:sldMk cId="3470009758" sldId="259"/>
            <ac:spMk id="2" creationId="{F5D59D3B-BAF6-F9E2-5277-D980BEB6A4C7}"/>
          </ac:spMkLst>
        </pc:spChg>
        <pc:spChg chg="del mod ord">
          <ac:chgData name="Christopher Barnett" userId="190cc22740fbed76" providerId="LiveId" clId="{5250494D-D378-44DF-9ABD-81B3627C386C}" dt="2023-08-29T12:57:53.734" v="918" actId="700"/>
          <ac:spMkLst>
            <pc:docMk/>
            <pc:sldMk cId="3470009758" sldId="259"/>
            <ac:spMk id="3" creationId="{3ACB4A6F-F96B-8652-056B-B41E3A0B3D82}"/>
          </ac:spMkLst>
        </pc:spChg>
        <pc:spChg chg="add mod ord">
          <ac:chgData name="Christopher Barnett" userId="190cc22740fbed76" providerId="LiveId" clId="{5250494D-D378-44DF-9ABD-81B3627C386C}" dt="2023-08-29T12:57:53.734" v="918" actId="700"/>
          <ac:spMkLst>
            <pc:docMk/>
            <pc:sldMk cId="3470009758" sldId="259"/>
            <ac:spMk id="4" creationId="{236EF2FE-FC59-6C22-13A7-694E3076317C}"/>
          </ac:spMkLst>
        </pc:spChg>
        <pc:spChg chg="add mod ord">
          <ac:chgData name="Christopher Barnett" userId="190cc22740fbed76" providerId="LiveId" clId="{5250494D-D378-44DF-9ABD-81B3627C386C}" dt="2023-08-29T12:57:53.734" v="918" actId="700"/>
          <ac:spMkLst>
            <pc:docMk/>
            <pc:sldMk cId="3470009758" sldId="259"/>
            <ac:spMk id="5" creationId="{186C4B32-BE33-0529-CB5B-D2FD7C8E9981}"/>
          </ac:spMkLst>
        </pc:spChg>
      </pc:sldChg>
      <pc:sldChg chg="modSp add mod">
        <pc:chgData name="Christopher Barnett" userId="190cc22740fbed76" providerId="LiveId" clId="{5250494D-D378-44DF-9ABD-81B3627C386C}" dt="2023-08-31T18:28:00.943" v="5884" actId="14100"/>
        <pc:sldMkLst>
          <pc:docMk/>
          <pc:sldMk cId="4243961923" sldId="259"/>
        </pc:sldMkLst>
        <pc:spChg chg="mod">
          <ac:chgData name="Christopher Barnett" userId="190cc22740fbed76" providerId="LiveId" clId="{5250494D-D378-44DF-9ABD-81B3627C386C}" dt="2023-08-29T12:58:09.434" v="950" actId="20577"/>
          <ac:spMkLst>
            <pc:docMk/>
            <pc:sldMk cId="4243961923" sldId="259"/>
            <ac:spMk id="2" creationId="{5058702F-67EF-29B2-5142-D461084CFD43}"/>
          </ac:spMkLst>
        </pc:spChg>
        <pc:spChg chg="mod">
          <ac:chgData name="Christopher Barnett" userId="190cc22740fbed76" providerId="LiveId" clId="{5250494D-D378-44DF-9ABD-81B3627C386C}" dt="2023-08-31T18:28:00.943" v="5884" actId="14100"/>
          <ac:spMkLst>
            <pc:docMk/>
            <pc:sldMk cId="4243961923" sldId="259"/>
            <ac:spMk id="3" creationId="{75B9A99B-6388-67BE-8F5A-6A173B136ED7}"/>
          </ac:spMkLst>
        </pc:spChg>
      </pc:sldChg>
      <pc:sldChg chg="modSp add mod ord">
        <pc:chgData name="Christopher Barnett" userId="190cc22740fbed76" providerId="LiveId" clId="{5250494D-D378-44DF-9ABD-81B3627C386C}" dt="2023-08-31T18:23:32.265" v="5841" actId="20577"/>
        <pc:sldMkLst>
          <pc:docMk/>
          <pc:sldMk cId="4031392145" sldId="260"/>
        </pc:sldMkLst>
        <pc:spChg chg="mod">
          <ac:chgData name="Christopher Barnett" userId="190cc22740fbed76" providerId="LiveId" clId="{5250494D-D378-44DF-9ABD-81B3627C386C}" dt="2023-08-31T17:14:28.021" v="3095" actId="1076"/>
          <ac:spMkLst>
            <pc:docMk/>
            <pc:sldMk cId="4031392145" sldId="260"/>
            <ac:spMk id="2" creationId="{5058702F-67EF-29B2-5142-D461084CFD43}"/>
          </ac:spMkLst>
        </pc:spChg>
        <pc:spChg chg="mod">
          <ac:chgData name="Christopher Barnett" userId="190cc22740fbed76" providerId="LiveId" clId="{5250494D-D378-44DF-9ABD-81B3627C386C}" dt="2023-08-31T18:23:32.265" v="5841" actId="20577"/>
          <ac:spMkLst>
            <pc:docMk/>
            <pc:sldMk cId="4031392145" sldId="260"/>
            <ac:spMk id="3" creationId="{75B9A99B-6388-67BE-8F5A-6A173B136ED7}"/>
          </ac:spMkLst>
        </pc:spChg>
      </pc:sldChg>
      <pc:sldChg chg="modSp add del mod">
        <pc:chgData name="Christopher Barnett" userId="190cc22740fbed76" providerId="LiveId" clId="{5250494D-D378-44DF-9ABD-81B3627C386C}" dt="2023-08-31T17:14:35.584" v="3096" actId="47"/>
        <pc:sldMkLst>
          <pc:docMk/>
          <pc:sldMk cId="1271994218" sldId="261"/>
        </pc:sldMkLst>
        <pc:spChg chg="mod">
          <ac:chgData name="Christopher Barnett" userId="190cc22740fbed76" providerId="LiveId" clId="{5250494D-D378-44DF-9ABD-81B3627C386C}" dt="2023-08-31T17:01:48.437" v="2300" actId="20577"/>
          <ac:spMkLst>
            <pc:docMk/>
            <pc:sldMk cId="1271994218" sldId="261"/>
            <ac:spMk id="2" creationId="{5058702F-67EF-29B2-5142-D461084CFD43}"/>
          </ac:spMkLst>
        </pc:spChg>
      </pc:sldChg>
      <pc:sldChg chg="modSp add mod">
        <pc:chgData name="Christopher Barnett" userId="190cc22740fbed76" providerId="LiveId" clId="{5250494D-D378-44DF-9ABD-81B3627C386C}" dt="2023-08-31T18:25:28.869" v="5844" actId="6549"/>
        <pc:sldMkLst>
          <pc:docMk/>
          <pc:sldMk cId="3173441687" sldId="261"/>
        </pc:sldMkLst>
        <pc:spChg chg="mod">
          <ac:chgData name="Christopher Barnett" userId="190cc22740fbed76" providerId="LiveId" clId="{5250494D-D378-44DF-9ABD-81B3627C386C}" dt="2023-08-31T17:14:42.526" v="3105" actId="20577"/>
          <ac:spMkLst>
            <pc:docMk/>
            <pc:sldMk cId="3173441687" sldId="261"/>
            <ac:spMk id="2" creationId="{5058702F-67EF-29B2-5142-D461084CFD43}"/>
          </ac:spMkLst>
        </pc:spChg>
        <pc:spChg chg="mod">
          <ac:chgData name="Christopher Barnett" userId="190cc22740fbed76" providerId="LiveId" clId="{5250494D-D378-44DF-9ABD-81B3627C386C}" dt="2023-08-31T18:25:28.869" v="5844" actId="6549"/>
          <ac:spMkLst>
            <pc:docMk/>
            <pc:sldMk cId="3173441687" sldId="261"/>
            <ac:spMk id="3" creationId="{75B9A99B-6388-67BE-8F5A-6A173B136ED7}"/>
          </ac:spMkLst>
        </pc:spChg>
      </pc:sldChg>
      <pc:sldChg chg="modSp add mod">
        <pc:chgData name="Christopher Barnett" userId="190cc22740fbed76" providerId="LiveId" clId="{5250494D-D378-44DF-9ABD-81B3627C386C}" dt="2023-08-31T18:39:48.555" v="6935" actId="14100"/>
        <pc:sldMkLst>
          <pc:docMk/>
          <pc:sldMk cId="3511070801" sldId="262"/>
        </pc:sldMkLst>
        <pc:spChg chg="mod">
          <ac:chgData name="Christopher Barnett" userId="190cc22740fbed76" providerId="LiveId" clId="{5250494D-D378-44DF-9ABD-81B3627C386C}" dt="2023-08-31T17:50:20.959" v="4042" actId="14100"/>
          <ac:spMkLst>
            <pc:docMk/>
            <pc:sldMk cId="3511070801" sldId="262"/>
            <ac:spMk id="2" creationId="{5058702F-67EF-29B2-5142-D461084CFD43}"/>
          </ac:spMkLst>
        </pc:spChg>
        <pc:spChg chg="mod">
          <ac:chgData name="Christopher Barnett" userId="190cc22740fbed76" providerId="LiveId" clId="{5250494D-D378-44DF-9ABD-81B3627C386C}" dt="2023-08-31T18:39:48.555" v="6935" actId="14100"/>
          <ac:spMkLst>
            <pc:docMk/>
            <pc:sldMk cId="3511070801" sldId="262"/>
            <ac:spMk id="3" creationId="{75B9A99B-6388-67BE-8F5A-6A173B136ED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6090-D3CB-4CBF-AC81-6D7D0DC0DA1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DD50-DF76-418A-BBF3-9AB08F6C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6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6090-D3CB-4CBF-AC81-6D7D0DC0DA1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DD50-DF76-418A-BBF3-9AB08F6C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6090-D3CB-4CBF-AC81-6D7D0DC0DA1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DD50-DF76-418A-BBF3-9AB08F6CBDA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360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6090-D3CB-4CBF-AC81-6D7D0DC0DA1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DD50-DF76-418A-BBF3-9AB08F6C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88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6090-D3CB-4CBF-AC81-6D7D0DC0DA1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DD50-DF76-418A-BBF3-9AB08F6CBDA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9261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6090-D3CB-4CBF-AC81-6D7D0DC0DA1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DD50-DF76-418A-BBF3-9AB08F6C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4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6090-D3CB-4CBF-AC81-6D7D0DC0DA1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DD50-DF76-418A-BBF3-9AB08F6C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33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6090-D3CB-4CBF-AC81-6D7D0DC0DA1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DD50-DF76-418A-BBF3-9AB08F6C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2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6090-D3CB-4CBF-AC81-6D7D0DC0DA1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DD50-DF76-418A-BBF3-9AB08F6C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6090-D3CB-4CBF-AC81-6D7D0DC0DA1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DD50-DF76-418A-BBF3-9AB08F6C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6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6090-D3CB-4CBF-AC81-6D7D0DC0DA1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DD50-DF76-418A-BBF3-9AB08F6C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6090-D3CB-4CBF-AC81-6D7D0DC0DA1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DD50-DF76-418A-BBF3-9AB08F6C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3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6090-D3CB-4CBF-AC81-6D7D0DC0DA1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DD50-DF76-418A-BBF3-9AB08F6C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4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6090-D3CB-4CBF-AC81-6D7D0DC0DA1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DD50-DF76-418A-BBF3-9AB08F6C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5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6090-D3CB-4CBF-AC81-6D7D0DC0DA1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DD50-DF76-418A-BBF3-9AB08F6C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4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6090-D3CB-4CBF-AC81-6D7D0DC0DA1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DD50-DF76-418A-BBF3-9AB08F6C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4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B6090-D3CB-4CBF-AC81-6D7D0DC0DA1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E57DD50-DF76-418A-BBF3-9AB08F6C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0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ngineerdataanalyst/Portfolio-Projects/tree/main/1.)%20Data%20Playground/2.)%20My%20Own%20Projects/2.)%20Other/2.)%20HCAHPS%20Patient%20Surve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399F0BE1-3987-C0B0-F3EC-528F4E572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32645"/>
          </a:xfrm>
        </p:spPr>
      </p:pic>
    </p:spTree>
    <p:extLst>
      <p:ext uri="{BB962C8B-B14F-4D97-AF65-F5344CB8AC3E}">
        <p14:creationId xmlns:p14="http://schemas.microsoft.com/office/powerpoint/2010/main" val="395792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702F-67EF-29B2-5142-D461084C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0242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A99B-6388-67BE-8F5A-6A173B136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2168987"/>
          </a:xfrm>
        </p:spPr>
        <p:txBody>
          <a:bodyPr>
            <a:normAutofit fontScale="92500"/>
          </a:bodyPr>
          <a:lstStyle/>
          <a:p>
            <a:r>
              <a:rPr lang="en-US" dirty="0"/>
              <a:t>I conducted an exploratory analysis of survey results for the Hospital Consumer Assessment of Healthcare Providers and Systems (HCAHPS).</a:t>
            </a:r>
          </a:p>
          <a:p>
            <a:r>
              <a:rPr lang="en-US" dirty="0"/>
              <a:t>I had to determine if patients’ hospital care has improved over the last nine years.</a:t>
            </a:r>
          </a:p>
          <a:p>
            <a:r>
              <a:rPr lang="en-US" dirty="0"/>
              <a:t>I created an interactive dashboard that summarizes the average box answer scores from the HCAHPS survey results.</a:t>
            </a:r>
          </a:p>
          <a:p>
            <a:r>
              <a:rPr lang="en-US" dirty="0"/>
              <a:t>I have uploaded all the files for this project onto my </a:t>
            </a:r>
            <a:r>
              <a:rPr lang="en-US" dirty="0">
                <a:hlinkClick r:id="rId2"/>
              </a:rPr>
              <a:t>GitHub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702F-67EF-29B2-5142-D461084C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0242"/>
          </a:xfrm>
        </p:spPr>
        <p:txBody>
          <a:bodyPr/>
          <a:lstStyle/>
          <a:p>
            <a:r>
              <a:rPr lang="en-US" dirty="0"/>
              <a:t>Data Cleaning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A99B-6388-67BE-8F5A-6A173B136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4"/>
            <a:ext cx="8596668" cy="1607878"/>
          </a:xfrm>
        </p:spPr>
        <p:txBody>
          <a:bodyPr/>
          <a:lstStyle/>
          <a:p>
            <a:r>
              <a:rPr lang="en-US" dirty="0"/>
              <a:t>There survey dataset consisted of seven tables with mostly structured data.</a:t>
            </a:r>
          </a:p>
          <a:p>
            <a:r>
              <a:rPr lang="en-US" dirty="0"/>
              <a:t>Since the “Release Period” dates were all in July, I removed the month numbers and kept the years.</a:t>
            </a:r>
          </a:p>
          <a:p>
            <a:r>
              <a:rPr lang="en-US" dirty="0"/>
              <a:t>I converted all numbers in the tables into numeric data types.</a:t>
            </a:r>
          </a:p>
        </p:txBody>
      </p:sp>
    </p:spTree>
    <p:extLst>
      <p:ext uri="{BB962C8B-B14F-4D97-AF65-F5344CB8AC3E}">
        <p14:creationId xmlns:p14="http://schemas.microsoft.com/office/powerpoint/2010/main" val="424396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4AA9-CDBE-8D7C-3F24-52BDCD6B9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5736"/>
          </a:xfrm>
        </p:spPr>
        <p:txBody>
          <a:bodyPr/>
          <a:lstStyle/>
          <a:p>
            <a:r>
              <a:rPr lang="en-US" dirty="0"/>
              <a:t>Data Model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A77D59D-D276-D2DF-1DBD-52EEF1BE7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04" y="1285335"/>
            <a:ext cx="10201165" cy="5231365"/>
          </a:xfrm>
        </p:spPr>
      </p:pic>
    </p:spTree>
    <p:extLst>
      <p:ext uri="{BB962C8B-B14F-4D97-AF65-F5344CB8AC3E}">
        <p14:creationId xmlns:p14="http://schemas.microsoft.com/office/powerpoint/2010/main" val="49603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702F-67EF-29B2-5142-D461084C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3895"/>
            <a:ext cx="3999169" cy="710242"/>
          </a:xfrm>
        </p:spPr>
        <p:txBody>
          <a:bodyPr/>
          <a:lstStyle/>
          <a:p>
            <a:r>
              <a:rPr lang="en-US" dirty="0"/>
              <a:t>Statistical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A99B-6388-67BE-8F5A-6A173B136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1555"/>
            <a:ext cx="8596668" cy="513805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Over the last nine years:</a:t>
            </a:r>
          </a:p>
          <a:p>
            <a:pPr lvl="1"/>
            <a:r>
              <a:rPr lang="en-US" dirty="0"/>
              <a:t>The average top-box percentage of answers dropped by 2.25%.</a:t>
            </a:r>
          </a:p>
          <a:p>
            <a:pPr lvl="1"/>
            <a:r>
              <a:rPr lang="en-US" dirty="0"/>
              <a:t>The average middle-box percentage of answers increased by 1.94%.</a:t>
            </a:r>
          </a:p>
          <a:p>
            <a:pPr lvl="1"/>
            <a:r>
              <a:rPr lang="en-US" dirty="0"/>
              <a:t>The average bottom-box percentage of answers increased by 14.29%.</a:t>
            </a:r>
          </a:p>
          <a:p>
            <a:pPr lvl="1"/>
            <a:r>
              <a:rPr lang="en-US" dirty="0"/>
              <a:t>The average response rate dropped by 26.25%.</a:t>
            </a:r>
          </a:p>
          <a:p>
            <a:r>
              <a:rPr lang="en-US" dirty="0"/>
              <a:t> Five-number summary of the box percentage of answers:</a:t>
            </a:r>
          </a:p>
          <a:p>
            <a:pPr lvl="1"/>
            <a:r>
              <a:rPr lang="en-US" dirty="0"/>
              <a:t>Top-Box: Min = 51%, Q1 = 65%, Median = 72%, Q3 = 80% Max = 87%</a:t>
            </a:r>
          </a:p>
          <a:p>
            <a:pPr lvl="1"/>
            <a:r>
              <a:rPr lang="en-US" dirty="0"/>
              <a:t>Middle-Box: Min = 0%, Q1 = 16%, Median = 19%, Q3 = 23%, Max = 43%</a:t>
            </a:r>
          </a:p>
          <a:p>
            <a:pPr lvl="1"/>
            <a:r>
              <a:rPr lang="en-US" dirty="0"/>
              <a:t>Bottom-Box: Min = 4%, Q1 = 5%, Median = 8%, Q3 = 10%, Max = 20%</a:t>
            </a:r>
          </a:p>
          <a:p>
            <a:r>
              <a:rPr lang="en-US" dirty="0"/>
              <a:t>Questions with the highest average box percentage of answers:</a:t>
            </a:r>
          </a:p>
          <a:p>
            <a:pPr lvl="1"/>
            <a:r>
              <a:rPr lang="en-US" dirty="0"/>
              <a:t>Top-Box: Discharge Information (86.67%)</a:t>
            </a:r>
          </a:p>
          <a:p>
            <a:pPr lvl="1"/>
            <a:r>
              <a:rPr lang="en-US" dirty="0"/>
              <a:t>Middle-Box: Care Transition (42.22%)</a:t>
            </a:r>
          </a:p>
          <a:p>
            <a:pPr lvl="1"/>
            <a:r>
              <a:rPr lang="en-US" dirty="0"/>
              <a:t>Bottom-Box: Communication about Medicines (17.78%)</a:t>
            </a:r>
          </a:p>
          <a:p>
            <a:r>
              <a:rPr lang="en-US" dirty="0"/>
              <a:t>Measures with the highest average box percentage of answers:</a:t>
            </a:r>
          </a:p>
          <a:p>
            <a:pPr lvl="1"/>
            <a:r>
              <a:rPr lang="en-US" dirty="0"/>
              <a:t>Top-Box: Composite Measure (72.33%)</a:t>
            </a:r>
          </a:p>
          <a:p>
            <a:pPr lvl="1"/>
            <a:r>
              <a:rPr lang="en-US" dirty="0"/>
              <a:t>Middle-Box: Individual Item (23.06%)</a:t>
            </a:r>
          </a:p>
          <a:p>
            <a:pPr lvl="1"/>
            <a:r>
              <a:rPr lang="en-US" dirty="0"/>
              <a:t>Bottom-Box: Composite Measure (8.96%)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9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702F-67EF-29B2-5142-D461084C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3895"/>
            <a:ext cx="3999169" cy="710242"/>
          </a:xfrm>
        </p:spPr>
        <p:txBody>
          <a:bodyPr/>
          <a:lstStyle/>
          <a:p>
            <a:r>
              <a:rPr lang="en-US" dirty="0"/>
              <a:t>Regional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A99B-6388-67BE-8F5A-6A173B136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1555"/>
            <a:ext cx="8596668" cy="1578681"/>
          </a:xfrm>
        </p:spPr>
        <p:txBody>
          <a:bodyPr>
            <a:normAutofit/>
          </a:bodyPr>
          <a:lstStyle/>
          <a:p>
            <a:r>
              <a:rPr lang="en-US" dirty="0"/>
              <a:t>States in the Midwest had the highest average top-box percentage of answers.</a:t>
            </a:r>
          </a:p>
          <a:p>
            <a:r>
              <a:rPr lang="en-US" dirty="0"/>
              <a:t>States along the West Coast and Northeast had the highest average middle-box and bottom-box percentage of answers.</a:t>
            </a:r>
          </a:p>
          <a:p>
            <a:r>
              <a:rPr lang="en-US" dirty="0"/>
              <a:t>States in the Northern Midwest had the highest average response rate.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4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702F-67EF-29B2-5142-D461084C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3895"/>
            <a:ext cx="3722138" cy="710242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A99B-6388-67BE-8F5A-6A173B136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1556"/>
            <a:ext cx="8596668" cy="4552855"/>
          </a:xfrm>
        </p:spPr>
        <p:txBody>
          <a:bodyPr>
            <a:normAutofit/>
          </a:bodyPr>
          <a:lstStyle/>
          <a:p>
            <a:r>
              <a:rPr lang="en-US" dirty="0"/>
              <a:t>Conclusion:</a:t>
            </a:r>
          </a:p>
          <a:p>
            <a:pPr lvl="1"/>
            <a:r>
              <a:rPr lang="en-US" dirty="0"/>
              <a:t>Even though there was a decline in the average top-box answers over nine years, the average top-box answers were relatively high compared to the other box answers.</a:t>
            </a:r>
          </a:p>
          <a:p>
            <a:pPr lvl="1"/>
            <a:r>
              <a:rPr lang="en-US" dirty="0"/>
              <a:t>This means that, overall, patients are scoring positive responses to most of the survey questions in general.</a:t>
            </a:r>
          </a:p>
          <a:p>
            <a:pPr lvl="1"/>
            <a:r>
              <a:rPr lang="en-US" dirty="0"/>
              <a:t>Because of the decline in the average response rate over nine years, the confidence level of these survey results might need some improvement.</a:t>
            </a:r>
          </a:p>
          <a:p>
            <a:r>
              <a:rPr lang="en-US" dirty="0"/>
              <a:t>Suggestions for improvement:</a:t>
            </a:r>
          </a:p>
          <a:p>
            <a:pPr lvl="1"/>
            <a:r>
              <a:rPr lang="en-US" dirty="0"/>
              <a:t>Be more transparent about the cost of prescription drugs.</a:t>
            </a:r>
          </a:p>
          <a:p>
            <a:pPr lvl="1"/>
            <a:r>
              <a:rPr lang="en-US" dirty="0"/>
              <a:t>Optimize the training of healthcare professionals and the care that they give to their patients.</a:t>
            </a:r>
          </a:p>
          <a:p>
            <a:pPr lvl="1"/>
            <a:r>
              <a:rPr lang="en-US" dirty="0"/>
              <a:t>Make sure that healthcare providers are providing clear instructions to patients’ discharge information.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708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473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PowerPoint Presentation</vt:lpstr>
      <vt:lpstr>Abstract</vt:lpstr>
      <vt:lpstr>Data Cleaning Strategy</vt:lpstr>
      <vt:lpstr>Data Model</vt:lpstr>
      <vt:lpstr>Statistical Insights</vt:lpstr>
      <vt:lpstr>Regional Insights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Barnett</dc:creator>
  <cp:lastModifiedBy>Christopher Barnett</cp:lastModifiedBy>
  <cp:revision>1</cp:revision>
  <dcterms:created xsi:type="dcterms:W3CDTF">2023-08-28T15:09:58Z</dcterms:created>
  <dcterms:modified xsi:type="dcterms:W3CDTF">2023-11-19T20:28:42Z</dcterms:modified>
</cp:coreProperties>
</file>