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21A0DC-16CB-4564-A903-FE2A2F2FE6DC}" v="4" dt="2023-05-25T08:45:51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arnett" userId="190cc22740fbed76" providerId="LiveId" clId="{9321A0DC-16CB-4564-A903-FE2A2F2FE6DC}"/>
    <pc:docChg chg="undo custSel addSld delSld modSld sldOrd">
      <pc:chgData name="Christopher Barnett" userId="190cc22740fbed76" providerId="LiveId" clId="{9321A0DC-16CB-4564-A903-FE2A2F2FE6DC}" dt="2023-05-25T09:27:52.046" v="4837" actId="20577"/>
      <pc:docMkLst>
        <pc:docMk/>
      </pc:docMkLst>
      <pc:sldChg chg="modSp mod">
        <pc:chgData name="Christopher Barnett" userId="190cc22740fbed76" providerId="LiveId" clId="{9321A0DC-16CB-4564-A903-FE2A2F2FE6DC}" dt="2023-05-25T09:11:51.724" v="4694" actId="14100"/>
        <pc:sldMkLst>
          <pc:docMk/>
          <pc:sldMk cId="2498007746" sldId="257"/>
        </pc:sldMkLst>
        <pc:spChg chg="mod">
          <ac:chgData name="Christopher Barnett" userId="190cc22740fbed76" providerId="LiveId" clId="{9321A0DC-16CB-4564-A903-FE2A2F2FE6DC}" dt="2023-05-25T08:37:44.776" v="7" actId="20577"/>
          <ac:spMkLst>
            <pc:docMk/>
            <pc:sldMk cId="2498007746" sldId="257"/>
            <ac:spMk id="2" creationId="{34FFEC1C-5D6A-C9DA-4142-B058B2F46C48}"/>
          </ac:spMkLst>
        </pc:spChg>
        <pc:spChg chg="mod">
          <ac:chgData name="Christopher Barnett" userId="190cc22740fbed76" providerId="LiveId" clId="{9321A0DC-16CB-4564-A903-FE2A2F2FE6DC}" dt="2023-05-25T09:11:51.724" v="4694" actId="14100"/>
          <ac:spMkLst>
            <pc:docMk/>
            <pc:sldMk cId="2498007746" sldId="257"/>
            <ac:spMk id="3" creationId="{91D1E693-CD24-8415-3F4A-85478FF3ACA3}"/>
          </ac:spMkLst>
        </pc:spChg>
      </pc:sldChg>
      <pc:sldChg chg="modSp add mod">
        <pc:chgData name="Christopher Barnett" userId="190cc22740fbed76" providerId="LiveId" clId="{9321A0DC-16CB-4564-A903-FE2A2F2FE6DC}" dt="2023-05-25T09:13:47.878" v="4813" actId="6549"/>
        <pc:sldMkLst>
          <pc:docMk/>
          <pc:sldMk cId="774426390" sldId="258"/>
        </pc:sldMkLst>
        <pc:spChg chg="mod">
          <ac:chgData name="Christopher Barnett" userId="190cc22740fbed76" providerId="LiveId" clId="{9321A0DC-16CB-4564-A903-FE2A2F2FE6DC}" dt="2023-05-25T08:41:42.736" v="901" actId="20577"/>
          <ac:spMkLst>
            <pc:docMk/>
            <pc:sldMk cId="774426390" sldId="258"/>
            <ac:spMk id="2" creationId="{34FFEC1C-5D6A-C9DA-4142-B058B2F46C48}"/>
          </ac:spMkLst>
        </pc:spChg>
        <pc:spChg chg="mod">
          <ac:chgData name="Christopher Barnett" userId="190cc22740fbed76" providerId="LiveId" clId="{9321A0DC-16CB-4564-A903-FE2A2F2FE6DC}" dt="2023-05-25T09:13:47.878" v="4813" actId="6549"/>
          <ac:spMkLst>
            <pc:docMk/>
            <pc:sldMk cId="774426390" sldId="258"/>
            <ac:spMk id="3" creationId="{91D1E693-CD24-8415-3F4A-85478FF3ACA3}"/>
          </ac:spMkLst>
        </pc:spChg>
      </pc:sldChg>
      <pc:sldChg chg="new del">
        <pc:chgData name="Christopher Barnett" userId="190cc22740fbed76" providerId="LiveId" clId="{9321A0DC-16CB-4564-A903-FE2A2F2FE6DC}" dt="2023-05-25T08:44:07.332" v="1258" actId="2696"/>
        <pc:sldMkLst>
          <pc:docMk/>
          <pc:sldMk cId="2716790520" sldId="259"/>
        </pc:sldMkLst>
      </pc:sldChg>
      <pc:sldChg chg="modSp new mod">
        <pc:chgData name="Christopher Barnett" userId="190cc22740fbed76" providerId="LiveId" clId="{9321A0DC-16CB-4564-A903-FE2A2F2FE6DC}" dt="2023-05-25T09:08:56.549" v="4672" actId="14100"/>
        <pc:sldMkLst>
          <pc:docMk/>
          <pc:sldMk cId="2719706829" sldId="259"/>
        </pc:sldMkLst>
        <pc:spChg chg="mod">
          <ac:chgData name="Christopher Barnett" userId="190cc22740fbed76" providerId="LiveId" clId="{9321A0DC-16CB-4564-A903-FE2A2F2FE6DC}" dt="2023-05-25T08:44:13.499" v="1272" actId="20577"/>
          <ac:spMkLst>
            <pc:docMk/>
            <pc:sldMk cId="2719706829" sldId="259"/>
            <ac:spMk id="2" creationId="{0F3FF769-723C-12A8-1064-A31D50DCA6CE}"/>
          </ac:spMkLst>
        </pc:spChg>
        <pc:spChg chg="mod">
          <ac:chgData name="Christopher Barnett" userId="190cc22740fbed76" providerId="LiveId" clId="{9321A0DC-16CB-4564-A903-FE2A2F2FE6DC}" dt="2023-05-25T09:08:56.549" v="4672" actId="14100"/>
          <ac:spMkLst>
            <pc:docMk/>
            <pc:sldMk cId="2719706829" sldId="259"/>
            <ac:spMk id="3" creationId="{C7E2CB32-723E-2334-264F-198F02E98019}"/>
          </ac:spMkLst>
        </pc:spChg>
      </pc:sldChg>
      <pc:sldChg chg="addSp delSp modSp new mod">
        <pc:chgData name="Christopher Barnett" userId="190cc22740fbed76" providerId="LiveId" clId="{9321A0DC-16CB-4564-A903-FE2A2F2FE6DC}" dt="2023-05-25T08:56:19.422" v="3286" actId="14100"/>
        <pc:sldMkLst>
          <pc:docMk/>
          <pc:sldMk cId="4046048135" sldId="260"/>
        </pc:sldMkLst>
        <pc:spChg chg="add del mod">
          <ac:chgData name="Christopher Barnett" userId="190cc22740fbed76" providerId="LiveId" clId="{9321A0DC-16CB-4564-A903-FE2A2F2FE6DC}" dt="2023-05-25T08:45:47.498" v="1595" actId="20577"/>
          <ac:spMkLst>
            <pc:docMk/>
            <pc:sldMk cId="4046048135" sldId="260"/>
            <ac:spMk id="2" creationId="{D4E9627C-80C8-8FFD-E60B-EFD217562A26}"/>
          </ac:spMkLst>
        </pc:spChg>
        <pc:spChg chg="add del">
          <ac:chgData name="Christopher Barnett" userId="190cc22740fbed76" providerId="LiveId" clId="{9321A0DC-16CB-4564-A903-FE2A2F2FE6DC}" dt="2023-05-25T08:45:51.530" v="1596" actId="931"/>
          <ac:spMkLst>
            <pc:docMk/>
            <pc:sldMk cId="4046048135" sldId="260"/>
            <ac:spMk id="3" creationId="{A6526AC4-71EB-81CF-F033-4D67A7B5FF5A}"/>
          </ac:spMkLst>
        </pc:spChg>
        <pc:picChg chg="add del mod">
          <ac:chgData name="Christopher Barnett" userId="190cc22740fbed76" providerId="LiveId" clId="{9321A0DC-16CB-4564-A903-FE2A2F2FE6DC}" dt="2023-05-25T08:45:42.113" v="1584" actId="931"/>
          <ac:picMkLst>
            <pc:docMk/>
            <pc:sldMk cId="4046048135" sldId="260"/>
            <ac:picMk id="5" creationId="{D325506F-0AEA-D1C8-89A9-3B9C95912AD0}"/>
          </ac:picMkLst>
        </pc:picChg>
        <pc:picChg chg="add mod">
          <ac:chgData name="Christopher Barnett" userId="190cc22740fbed76" providerId="LiveId" clId="{9321A0DC-16CB-4564-A903-FE2A2F2FE6DC}" dt="2023-05-25T08:56:19.422" v="3286" actId="14100"/>
          <ac:picMkLst>
            <pc:docMk/>
            <pc:sldMk cId="4046048135" sldId="260"/>
            <ac:picMk id="7" creationId="{6121597B-1FAA-D62F-A14F-45D797355304}"/>
          </ac:picMkLst>
        </pc:picChg>
      </pc:sldChg>
      <pc:sldChg chg="modSp add mod ord">
        <pc:chgData name="Christopher Barnett" userId="190cc22740fbed76" providerId="LiveId" clId="{9321A0DC-16CB-4564-A903-FE2A2F2FE6DC}" dt="2023-05-25T09:13:04.442" v="4806" actId="27636"/>
        <pc:sldMkLst>
          <pc:docMk/>
          <pc:sldMk cId="31778989" sldId="261"/>
        </pc:sldMkLst>
        <pc:spChg chg="mod">
          <ac:chgData name="Christopher Barnett" userId="190cc22740fbed76" providerId="LiveId" clId="{9321A0DC-16CB-4564-A903-FE2A2F2FE6DC}" dt="2023-05-25T08:51:10.673" v="2520" actId="20577"/>
          <ac:spMkLst>
            <pc:docMk/>
            <pc:sldMk cId="31778989" sldId="261"/>
            <ac:spMk id="2" creationId="{0F3FF769-723C-12A8-1064-A31D50DCA6CE}"/>
          </ac:spMkLst>
        </pc:spChg>
        <pc:spChg chg="mod">
          <ac:chgData name="Christopher Barnett" userId="190cc22740fbed76" providerId="LiveId" clId="{9321A0DC-16CB-4564-A903-FE2A2F2FE6DC}" dt="2023-05-25T09:13:04.442" v="4806" actId="27636"/>
          <ac:spMkLst>
            <pc:docMk/>
            <pc:sldMk cId="31778989" sldId="261"/>
            <ac:spMk id="3" creationId="{C7E2CB32-723E-2334-264F-198F02E98019}"/>
          </ac:spMkLst>
        </pc:spChg>
      </pc:sldChg>
      <pc:sldChg chg="modSp add mod">
        <pc:chgData name="Christopher Barnett" userId="190cc22740fbed76" providerId="LiveId" clId="{9321A0DC-16CB-4564-A903-FE2A2F2FE6DC}" dt="2023-05-25T09:27:52.046" v="4837" actId="20577"/>
        <pc:sldMkLst>
          <pc:docMk/>
          <pc:sldMk cId="1067518558" sldId="262"/>
        </pc:sldMkLst>
        <pc:spChg chg="mod">
          <ac:chgData name="Christopher Barnett" userId="190cc22740fbed76" providerId="LiveId" clId="{9321A0DC-16CB-4564-A903-FE2A2F2FE6DC}" dt="2023-05-25T08:54:11.226" v="2917" actId="20577"/>
          <ac:spMkLst>
            <pc:docMk/>
            <pc:sldMk cId="1067518558" sldId="262"/>
            <ac:spMk id="2" creationId="{0F3FF769-723C-12A8-1064-A31D50DCA6CE}"/>
          </ac:spMkLst>
        </pc:spChg>
        <pc:spChg chg="mod">
          <ac:chgData name="Christopher Barnett" userId="190cc22740fbed76" providerId="LiveId" clId="{9321A0DC-16CB-4564-A903-FE2A2F2FE6DC}" dt="2023-05-25T09:27:52.046" v="4837" actId="20577"/>
          <ac:spMkLst>
            <pc:docMk/>
            <pc:sldMk cId="1067518558" sldId="262"/>
            <ac:spMk id="3" creationId="{C7E2CB32-723E-2334-264F-198F02E98019}"/>
          </ac:spMkLst>
        </pc:spChg>
      </pc:sldChg>
      <pc:sldChg chg="modSp add mod">
        <pc:chgData name="Christopher Barnett" userId="190cc22740fbed76" providerId="LiveId" clId="{9321A0DC-16CB-4564-A903-FE2A2F2FE6DC}" dt="2023-05-25T09:12:48.945" v="4802" actId="14100"/>
        <pc:sldMkLst>
          <pc:docMk/>
          <pc:sldMk cId="681724224" sldId="263"/>
        </pc:sldMkLst>
        <pc:spChg chg="mod">
          <ac:chgData name="Christopher Barnett" userId="190cc22740fbed76" providerId="LiveId" clId="{9321A0DC-16CB-4564-A903-FE2A2F2FE6DC}" dt="2023-05-25T08:56:53.354" v="3292" actId="20577"/>
          <ac:spMkLst>
            <pc:docMk/>
            <pc:sldMk cId="681724224" sldId="263"/>
            <ac:spMk id="2" creationId="{0F3FF769-723C-12A8-1064-A31D50DCA6CE}"/>
          </ac:spMkLst>
        </pc:spChg>
        <pc:spChg chg="mod">
          <ac:chgData name="Christopher Barnett" userId="190cc22740fbed76" providerId="LiveId" clId="{9321A0DC-16CB-4564-A903-FE2A2F2FE6DC}" dt="2023-05-25T09:12:48.945" v="4802" actId="14100"/>
          <ac:spMkLst>
            <pc:docMk/>
            <pc:sldMk cId="681724224" sldId="263"/>
            <ac:spMk id="3" creationId="{C7E2CB32-723E-2334-264F-198F02E98019}"/>
          </ac:spMkLst>
        </pc:spChg>
      </pc:sldChg>
      <pc:sldChg chg="modSp add mod">
        <pc:chgData name="Christopher Barnett" userId="190cc22740fbed76" providerId="LiveId" clId="{9321A0DC-16CB-4564-A903-FE2A2F2FE6DC}" dt="2023-05-25T09:10:26.066" v="4689" actId="14100"/>
        <pc:sldMkLst>
          <pc:docMk/>
          <pc:sldMk cId="1380674031" sldId="264"/>
        </pc:sldMkLst>
        <pc:spChg chg="mod">
          <ac:chgData name="Christopher Barnett" userId="190cc22740fbed76" providerId="LiveId" clId="{9321A0DC-16CB-4564-A903-FE2A2F2FE6DC}" dt="2023-05-25T08:58:42.411" v="3615" actId="6549"/>
          <ac:spMkLst>
            <pc:docMk/>
            <pc:sldMk cId="1380674031" sldId="264"/>
            <ac:spMk id="2" creationId="{0F3FF769-723C-12A8-1064-A31D50DCA6CE}"/>
          </ac:spMkLst>
        </pc:spChg>
        <pc:spChg chg="mod">
          <ac:chgData name="Christopher Barnett" userId="190cc22740fbed76" providerId="LiveId" clId="{9321A0DC-16CB-4564-A903-FE2A2F2FE6DC}" dt="2023-05-25T09:10:26.066" v="4689" actId="14100"/>
          <ac:spMkLst>
            <pc:docMk/>
            <pc:sldMk cId="1380674031" sldId="264"/>
            <ac:spMk id="3" creationId="{C7E2CB32-723E-2334-264F-198F02E980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66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84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11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8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0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4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1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8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9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, map, screenshot&#10;&#10;Description automatically generated">
            <a:extLst>
              <a:ext uri="{FF2B5EF4-FFF2-40B4-BE49-F238E27FC236}">
                <a16:creationId xmlns:a16="http://schemas.microsoft.com/office/drawing/2014/main" id="{217B8DDC-20F4-4BC7-F706-772C28015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85524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EC1C-5D6A-C9DA-4142-B058B2F4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E693-CD24-8415-3F4A-85478FF3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81415" cy="32808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performed a customer churn analysis on a fictional telecommunications company.</a:t>
            </a:r>
          </a:p>
          <a:p>
            <a:pPr lvl="1"/>
            <a:r>
              <a:rPr lang="en-US" dirty="0"/>
              <a:t>The company provides internet services to 7,043 customers in California.</a:t>
            </a:r>
          </a:p>
          <a:p>
            <a:r>
              <a:rPr lang="en-US" dirty="0"/>
              <a:t>The datasets include the following details about its customers:</a:t>
            </a:r>
          </a:p>
          <a:p>
            <a:pPr lvl="1"/>
            <a:r>
              <a:rPr lang="en-US" dirty="0"/>
              <a:t>Demographics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Current status</a:t>
            </a:r>
          </a:p>
          <a:p>
            <a:r>
              <a:rPr lang="en-US" dirty="0"/>
              <a:t>I cleaned the tables using the Power Query editor.</a:t>
            </a:r>
          </a:p>
          <a:p>
            <a:r>
              <a:rPr lang="en-US" dirty="0"/>
              <a:t>I created a relational data model using Power Pivot.</a:t>
            </a:r>
          </a:p>
          <a:p>
            <a:r>
              <a:rPr lang="en-US" dirty="0"/>
              <a:t>I exported the cleaned tables to Tableau to conduct my analysis.</a:t>
            </a:r>
          </a:p>
        </p:txBody>
      </p:sp>
    </p:spTree>
    <p:extLst>
      <p:ext uri="{BB962C8B-B14F-4D97-AF65-F5344CB8AC3E}">
        <p14:creationId xmlns:p14="http://schemas.microsoft.com/office/powerpoint/2010/main" val="249800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EC1C-5D6A-C9DA-4142-B058B2F4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Data-Cleaning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E693-CD24-8415-3F4A-85478FF3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411740" cy="3416300"/>
          </a:xfrm>
        </p:spPr>
        <p:txBody>
          <a:bodyPr>
            <a:normAutofit fontScale="92500"/>
          </a:bodyPr>
          <a:lstStyle/>
          <a:p>
            <a:r>
              <a:rPr lang="en-US" dirty="0"/>
              <a:t>I had a simple data-cleaning strategy for this project.</a:t>
            </a:r>
          </a:p>
          <a:p>
            <a:pPr lvl="1"/>
            <a:r>
              <a:rPr lang="en-US" dirty="0"/>
              <a:t>There were only two tables with one related column.</a:t>
            </a:r>
          </a:p>
          <a:p>
            <a:pPr lvl="1"/>
            <a:r>
              <a:rPr lang="en-US" dirty="0"/>
              <a:t>Both tables were already cleaned for the most part.</a:t>
            </a:r>
          </a:p>
          <a:p>
            <a:pPr lvl="1"/>
            <a:r>
              <a:rPr lang="en-US" dirty="0"/>
              <a:t>My strategy only focused on the “telecom_customer_churn” table.</a:t>
            </a:r>
          </a:p>
          <a:p>
            <a:r>
              <a:rPr lang="en-US" dirty="0"/>
              <a:t>I replaced the blank entries on the customer churn table with “N/A” values.</a:t>
            </a:r>
          </a:p>
          <a:p>
            <a:r>
              <a:rPr lang="en-US" dirty="0"/>
              <a:t>I converted all revenue metrics to currency data types.</a:t>
            </a:r>
          </a:p>
          <a:p>
            <a:r>
              <a:rPr lang="en-US" dirty="0"/>
              <a:t>I changed the “Married” column to “Marital Status.”</a:t>
            </a:r>
          </a:p>
          <a:p>
            <a:pPr lvl="1"/>
            <a:r>
              <a:rPr lang="en-US" dirty="0"/>
              <a:t>I replaced “Yes” values with “married.”</a:t>
            </a:r>
          </a:p>
          <a:p>
            <a:pPr lvl="1"/>
            <a:r>
              <a:rPr lang="en-US" dirty="0"/>
              <a:t>I replaced “No” values with “single.”</a:t>
            </a:r>
          </a:p>
        </p:txBody>
      </p:sp>
    </p:spTree>
    <p:extLst>
      <p:ext uri="{BB962C8B-B14F-4D97-AF65-F5344CB8AC3E}">
        <p14:creationId xmlns:p14="http://schemas.microsoft.com/office/powerpoint/2010/main" val="77442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769-723C-12A8-1064-A31D50DC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CB32-723E-2334-264F-198F02E9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70865" cy="1623443"/>
          </a:xfrm>
        </p:spPr>
        <p:txBody>
          <a:bodyPr/>
          <a:lstStyle/>
          <a:p>
            <a:r>
              <a:rPr lang="en-US" dirty="0"/>
              <a:t>How many customers joined the company during the last quarter?</a:t>
            </a:r>
          </a:p>
          <a:p>
            <a:r>
              <a:rPr lang="en-US" dirty="0"/>
              <a:t>Is the company losing high-value customers? If so, how can they retain them?</a:t>
            </a:r>
          </a:p>
          <a:p>
            <a:r>
              <a:rPr lang="en-US" dirty="0"/>
              <a:t>What is the customer profile for a customer that churned, joined, and stayed?</a:t>
            </a:r>
          </a:p>
          <a:p>
            <a:r>
              <a:rPr lang="en-US" dirty="0"/>
              <a:t>What seem to be the key drivers of customer churn?</a:t>
            </a:r>
          </a:p>
        </p:txBody>
      </p:sp>
    </p:spTree>
    <p:extLst>
      <p:ext uri="{BB962C8B-B14F-4D97-AF65-F5344CB8AC3E}">
        <p14:creationId xmlns:p14="http://schemas.microsoft.com/office/powerpoint/2010/main" val="271970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627C-80C8-8FFD-E60B-EFD21756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121597B-1FAA-D62F-A14F-45D797355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80891"/>
            <a:ext cx="9513046" cy="4087274"/>
          </a:xfrm>
        </p:spPr>
      </p:pic>
    </p:spTree>
    <p:extLst>
      <p:ext uri="{BB962C8B-B14F-4D97-AF65-F5344CB8AC3E}">
        <p14:creationId xmlns:p14="http://schemas.microsoft.com/office/powerpoint/2010/main" val="404604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769-723C-12A8-1064-A31D50DC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CB32-723E-2334-264F-198F02E9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5504"/>
            <a:ext cx="9395152" cy="1717981"/>
          </a:xfrm>
        </p:spPr>
        <p:txBody>
          <a:bodyPr>
            <a:normAutofit/>
          </a:bodyPr>
          <a:lstStyle/>
          <a:p>
            <a:r>
              <a:rPr lang="en-US" dirty="0"/>
              <a:t>The business had an almost uniform distribution of male and female employees.</a:t>
            </a:r>
          </a:p>
          <a:p>
            <a:pPr lvl="1"/>
            <a:r>
              <a:rPr lang="en-US" dirty="0"/>
              <a:t>There were 3,555 male employees and 3,488 female employees.</a:t>
            </a:r>
          </a:p>
          <a:p>
            <a:r>
              <a:rPr lang="en-US" dirty="0"/>
              <a:t>The business is not losing high-value customers.</a:t>
            </a:r>
          </a:p>
          <a:p>
            <a:pPr lvl="1"/>
            <a:r>
              <a:rPr lang="en-US" dirty="0"/>
              <a:t>The top 5 customers that drove the most revenue for the company stayed.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769-723C-12A8-1064-A31D50DC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Profile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CB32-723E-2334-264F-198F02E9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65503"/>
            <a:ext cx="7359318" cy="43976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Churned</a:t>
            </a:r>
          </a:p>
          <a:p>
            <a:pPr lvl="1"/>
            <a:r>
              <a:rPr lang="en-US" dirty="0"/>
              <a:t>Churned customers were mostly single (64.2%) compared to married customers (35.8%)</a:t>
            </a:r>
          </a:p>
          <a:p>
            <a:pPr lvl="1"/>
            <a:r>
              <a:rPr lang="en-US" dirty="0"/>
              <a:t>Churned customers brought in revenue from many California zip codes.</a:t>
            </a:r>
          </a:p>
          <a:p>
            <a:pPr lvl="2"/>
            <a:r>
              <a:rPr lang="en-US" dirty="0"/>
              <a:t>These zip codes were heavily concentrated near the Pacific Coast.</a:t>
            </a:r>
          </a:p>
          <a:p>
            <a:pPr lvl="1"/>
            <a:r>
              <a:rPr lang="en-US" dirty="0"/>
              <a:t>Churned customers also wanted refunds from many California zip codes.</a:t>
            </a:r>
          </a:p>
          <a:p>
            <a:pPr lvl="2"/>
            <a:r>
              <a:rPr lang="en-US" dirty="0"/>
              <a:t>These zip codes were heavily concentrated near the Pacific Coast.</a:t>
            </a:r>
          </a:p>
          <a:p>
            <a:r>
              <a:rPr lang="en-US" dirty="0"/>
              <a:t>Joined</a:t>
            </a:r>
          </a:p>
          <a:p>
            <a:pPr lvl="1"/>
            <a:r>
              <a:rPr lang="en-US" dirty="0"/>
              <a:t>Joined customers were mostly single (81.5%) compared to married (18.5%).</a:t>
            </a:r>
          </a:p>
          <a:p>
            <a:pPr lvl="1"/>
            <a:r>
              <a:rPr lang="en-US" dirty="0"/>
              <a:t>Joined customers did not bring in that much revenue across California.</a:t>
            </a:r>
          </a:p>
          <a:p>
            <a:pPr lvl="1"/>
            <a:r>
              <a:rPr lang="en-US" dirty="0"/>
              <a:t>Joined customers did not want that many refunds across California.</a:t>
            </a:r>
          </a:p>
          <a:p>
            <a:r>
              <a:rPr lang="en-US" dirty="0"/>
              <a:t>Stayed</a:t>
            </a:r>
          </a:p>
          <a:p>
            <a:pPr lvl="1"/>
            <a:r>
              <a:rPr lang="en-US" dirty="0"/>
              <a:t>Stayed customers were mostly married (56.1%) compared to single (43.9%).</a:t>
            </a:r>
          </a:p>
          <a:p>
            <a:pPr lvl="1"/>
            <a:r>
              <a:rPr lang="en-US" dirty="0"/>
              <a:t>Stayed customers brought in revenue from almost </a:t>
            </a:r>
            <a:r>
              <a:rPr lang="en-US"/>
              <a:t>all California zip codes.</a:t>
            </a:r>
            <a:endParaRPr lang="en-US" dirty="0"/>
          </a:p>
          <a:p>
            <a:pPr lvl="2"/>
            <a:r>
              <a:rPr lang="en-US" dirty="0"/>
              <a:t>These zip codes were heavily concentrated near central California.</a:t>
            </a:r>
          </a:p>
          <a:p>
            <a:pPr lvl="1"/>
            <a:r>
              <a:rPr lang="en-US" dirty="0"/>
              <a:t>Stayed customers also wanted refunds from almost all California zip codes.</a:t>
            </a:r>
          </a:p>
          <a:p>
            <a:pPr lvl="2"/>
            <a:r>
              <a:rPr lang="en-US" dirty="0"/>
              <a:t>The zip codes were heavily concentrated near central California.</a:t>
            </a:r>
          </a:p>
        </p:txBody>
      </p:sp>
    </p:spTree>
    <p:extLst>
      <p:ext uri="{BB962C8B-B14F-4D97-AF65-F5344CB8AC3E}">
        <p14:creationId xmlns:p14="http://schemas.microsoft.com/office/powerpoint/2010/main" val="106751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769-723C-12A8-1064-A31D50DC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Churn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CB32-723E-2334-264F-198F02E9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65504"/>
            <a:ext cx="7928660" cy="1542262"/>
          </a:xfrm>
        </p:spPr>
        <p:txBody>
          <a:bodyPr>
            <a:normAutofit/>
          </a:bodyPr>
          <a:lstStyle/>
          <a:p>
            <a:r>
              <a:rPr lang="en-US" dirty="0"/>
              <a:t>The reasons for customers churning were about evenly distributed.</a:t>
            </a:r>
          </a:p>
          <a:p>
            <a:r>
              <a:rPr lang="en-US" dirty="0"/>
              <a:t>These are the top two drivers of customer churn:</a:t>
            </a:r>
          </a:p>
          <a:p>
            <a:pPr lvl="1"/>
            <a:r>
              <a:rPr lang="en-US" dirty="0"/>
              <a:t>Competitors had better devices.</a:t>
            </a:r>
          </a:p>
          <a:p>
            <a:pPr lvl="1"/>
            <a:r>
              <a:rPr lang="en-US" dirty="0"/>
              <a:t>Competitor made a better offer.</a:t>
            </a:r>
          </a:p>
        </p:txBody>
      </p:sp>
    </p:spTree>
    <p:extLst>
      <p:ext uri="{BB962C8B-B14F-4D97-AF65-F5344CB8AC3E}">
        <p14:creationId xmlns:p14="http://schemas.microsoft.com/office/powerpoint/2010/main" val="68172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769-723C-12A8-1064-A31D50DC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CB32-723E-2334-264F-198F02E9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65504"/>
            <a:ext cx="9559053" cy="35188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Concentrate marketing campaigns on the top five customers.</a:t>
            </a:r>
          </a:p>
          <a:p>
            <a:pPr lvl="1"/>
            <a:r>
              <a:rPr lang="en-US" dirty="0"/>
              <a:t>These customers are valuable because they generated the most revenue for the company.</a:t>
            </a:r>
          </a:p>
          <a:p>
            <a:r>
              <a:rPr lang="en-US" dirty="0"/>
              <a:t>Concentrate marketing campaigns near the 92027 zip code.</a:t>
            </a:r>
          </a:p>
          <a:p>
            <a:pPr lvl="1"/>
            <a:r>
              <a:rPr lang="en-US" dirty="0"/>
              <a:t>Customers generated the most revenue in this area of California.</a:t>
            </a:r>
          </a:p>
          <a:p>
            <a:r>
              <a:rPr lang="en-US" dirty="0"/>
              <a:t>Concentrate marketing campaigns on single customers.</a:t>
            </a:r>
          </a:p>
          <a:p>
            <a:pPr lvl="1"/>
            <a:r>
              <a:rPr lang="en-US" dirty="0"/>
              <a:t>These customers churned the most, so they must be the focal point of the marketing strategy.</a:t>
            </a:r>
          </a:p>
          <a:p>
            <a:r>
              <a:rPr lang="en-US" dirty="0"/>
              <a:t>Maintain good relationships with married customers.</a:t>
            </a:r>
          </a:p>
          <a:p>
            <a:pPr lvl="1"/>
            <a:r>
              <a:rPr lang="en-US" dirty="0"/>
              <a:t>These are the most loyal customers because they stayed with the company.</a:t>
            </a:r>
          </a:p>
          <a:p>
            <a:r>
              <a:rPr lang="en-US" dirty="0"/>
              <a:t>Invest in more technological innovations for the company.</a:t>
            </a:r>
          </a:p>
          <a:p>
            <a:pPr lvl="1"/>
            <a:r>
              <a:rPr lang="en-US" dirty="0"/>
              <a:t>A technological breakthrough in telecommunications may help get an edge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1380674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589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PowerPoint Presentation</vt:lpstr>
      <vt:lpstr>Abstract</vt:lpstr>
      <vt:lpstr>Data-Cleaning Strategy</vt:lpstr>
      <vt:lpstr>Key Questions</vt:lpstr>
      <vt:lpstr>Data Model</vt:lpstr>
      <vt:lpstr>Business Insights</vt:lpstr>
      <vt:lpstr>Customer Profile Insights</vt:lpstr>
      <vt:lpstr>Customer Churn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Barnett</dc:creator>
  <cp:lastModifiedBy>Christopher Barnett</cp:lastModifiedBy>
  <cp:revision>1</cp:revision>
  <dcterms:created xsi:type="dcterms:W3CDTF">2023-05-25T08:33:49Z</dcterms:created>
  <dcterms:modified xsi:type="dcterms:W3CDTF">2023-05-25T09:27:58Z</dcterms:modified>
</cp:coreProperties>
</file>