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F1566B-52B0-4897-8826-8A7CEC0C15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91BEAD0-DB74-41EF-8140-78B6A3F7B4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6E939C13-8ECB-4DEB-AA2B-567E33F87BB1}"/>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DE0B1B64-21BF-419A-8EB6-F4135AC7D2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9BE6E98-F8EE-47F5-9B7B-B0805443698A}"/>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4264434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8E237B-DD1F-4118-BD85-88BDDA5283D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03B4A7B-576D-4D5D-842A-7FDF3B2DDB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4A9F73B-722F-4FD2-873B-384229683A7C}"/>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3AA8C4E1-B69E-4662-A74D-41DAEB261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46F327-8A24-440D-B30D-E621916027BF}"/>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53472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044BAC5-17F7-49C3-A613-C7AD4C20DA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9986F9B-90B2-4B32-B566-B1C785D254D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2C94661-9FCF-40AF-8408-98258AB51338}"/>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222562F0-7A94-4989-8A60-1643ADDB6A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EDFAE17-88D8-4F8B-A1A0-FA827CADECAA}"/>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2796380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12D5D5-3798-44E8-9D69-6114D35F11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BCA9FCD-FB19-4D6D-82C6-CBF095445B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42217AB-8D8B-4C38-AE77-AA9D3B092A64}"/>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C38DB36B-0FBE-40BB-95BF-6CB702B6F2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EEBFCC5-99EE-4317-B996-634E5A8FE52B}"/>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753485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73BEF4-D375-4AEA-89C0-A2CA1B41AC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B4C1F1D-310A-47F4-84F1-B1AE691CBB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64391B82-2A85-47A9-A59A-1695C0085277}"/>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0ECB4C6D-89E0-4E5D-9C7C-8BB018A85F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A3CED1E-95AF-4C0A-B45E-B6546D118B21}"/>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19391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EA7A74-0E4C-4CA9-9487-B8AC14D1D5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42A39C5-7C3A-490A-84B4-4EF3CB6ADA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E273485-A1B0-4C82-9E6D-AAF901F0B54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F0CC281-4F6F-447F-87A9-6966C75984B9}"/>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6" name="Footer Placeholder 5">
            <a:extLst>
              <a:ext uri="{FF2B5EF4-FFF2-40B4-BE49-F238E27FC236}">
                <a16:creationId xmlns:a16="http://schemas.microsoft.com/office/drawing/2014/main" xmlns="" id="{22EFC156-9538-4DCA-8131-C10C160CB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BF09B81-2B92-424A-80A2-91066A95D6A4}"/>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279929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7AC15D-2595-4C85-A070-1FBD61643F5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DBF845E-3989-4576-9A09-660CCDE5A1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8CAFF5F2-9D44-42D5-B5A7-5738B97E351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5C9FBC34-D1DD-4BE5-B4B6-9025B9594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4FEA22B-6001-4674-820A-40027E0EE06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2125548-6D17-412F-B878-39F67A8AC711}"/>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8" name="Footer Placeholder 7">
            <a:extLst>
              <a:ext uri="{FF2B5EF4-FFF2-40B4-BE49-F238E27FC236}">
                <a16:creationId xmlns:a16="http://schemas.microsoft.com/office/drawing/2014/main" xmlns="" id="{CCAD0248-F9D8-498E-BF6B-CDE6D14B8B3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3FB13065-80EC-48CC-9654-F2E71C6D2F6C}"/>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102576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B2C517-8697-44B3-8F2D-E88A7FEF59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A29757E-4C0D-43B9-94B0-5767FB199CE8}"/>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4" name="Footer Placeholder 3">
            <a:extLst>
              <a:ext uri="{FF2B5EF4-FFF2-40B4-BE49-F238E27FC236}">
                <a16:creationId xmlns:a16="http://schemas.microsoft.com/office/drawing/2014/main" xmlns="" id="{88ECB13C-DF39-457E-9035-0F239190A3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2A10935-8137-4FE9-84B2-D15F4D032B9C}"/>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158768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467B1CD-591A-4D29-BF46-660FA674FB0F}"/>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3" name="Footer Placeholder 2">
            <a:extLst>
              <a:ext uri="{FF2B5EF4-FFF2-40B4-BE49-F238E27FC236}">
                <a16:creationId xmlns:a16="http://schemas.microsoft.com/office/drawing/2014/main" xmlns="" id="{A43B0E19-9C3C-4854-B742-5E786DD339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CAADD73-EBB2-4435-9774-69A58CB16446}"/>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11916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A19F6-7E54-4526-9F7D-7017F5331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2F6FEBB-363F-444A-9245-C35C47221B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0FBFD57-3603-409C-B4D7-85FB65EE83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C931175-058E-4802-8ED2-9E87FEED7C50}"/>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6" name="Footer Placeholder 5">
            <a:extLst>
              <a:ext uri="{FF2B5EF4-FFF2-40B4-BE49-F238E27FC236}">
                <a16:creationId xmlns:a16="http://schemas.microsoft.com/office/drawing/2014/main" xmlns="" id="{DFBAA5F7-2091-4389-A6A2-436C9D4E31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4F099CE-D826-40E0-BA70-980BFDD39AB9}"/>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796704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5E827B-41E8-4F61-BBEB-7DA9D54E5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1CBBA89-EABF-404A-BB87-C65F39BD42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AC44A81-C1FC-4966-9580-659EBFFF36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3D7C632-B954-4626-9074-9720D0CFCC8F}"/>
              </a:ext>
            </a:extLst>
          </p:cNvPr>
          <p:cNvSpPr>
            <a:spLocks noGrp="1"/>
          </p:cNvSpPr>
          <p:nvPr>
            <p:ph type="dt" sz="half" idx="10"/>
          </p:nvPr>
        </p:nvSpPr>
        <p:spPr/>
        <p:txBody>
          <a:bodyPr/>
          <a:lstStyle/>
          <a:p>
            <a:fld id="{FA61386E-9305-4D41-8140-18C26002EDA1}" type="datetimeFigureOut">
              <a:rPr lang="en-IN" smtClean="0"/>
              <a:pPr/>
              <a:t>02-06-2025</a:t>
            </a:fld>
            <a:endParaRPr lang="en-IN"/>
          </a:p>
        </p:txBody>
      </p:sp>
      <p:sp>
        <p:nvSpPr>
          <p:cNvPr id="6" name="Footer Placeholder 5">
            <a:extLst>
              <a:ext uri="{FF2B5EF4-FFF2-40B4-BE49-F238E27FC236}">
                <a16:creationId xmlns:a16="http://schemas.microsoft.com/office/drawing/2014/main" xmlns="" id="{4FC91F0A-6F99-4202-8BDC-849B3477A6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95A736-21DB-430D-9E3F-85C54529D4E7}"/>
              </a:ext>
            </a:extLst>
          </p:cNvPr>
          <p:cNvSpPr>
            <a:spLocks noGrp="1"/>
          </p:cNvSpPr>
          <p:nvPr>
            <p:ph type="sldNum" sz="quarter" idx="12"/>
          </p:nvPr>
        </p:nvSpPr>
        <p:spPr/>
        <p:txBody>
          <a:body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3460973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F256392-0BDD-4D1A-98A3-E99E187970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127AC06-1465-4FE3-9C41-31E3284E4F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35903C4-CC9D-498B-B0AD-11DFEB8B89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61386E-9305-4D41-8140-18C26002EDA1}" type="datetimeFigureOut">
              <a:rPr lang="en-IN" smtClean="0"/>
              <a:pPr/>
              <a:t>02-06-2025</a:t>
            </a:fld>
            <a:endParaRPr lang="en-IN"/>
          </a:p>
        </p:txBody>
      </p:sp>
      <p:sp>
        <p:nvSpPr>
          <p:cNvPr id="5" name="Footer Placeholder 4">
            <a:extLst>
              <a:ext uri="{FF2B5EF4-FFF2-40B4-BE49-F238E27FC236}">
                <a16:creationId xmlns:a16="http://schemas.microsoft.com/office/drawing/2014/main" xmlns="" id="{B678D19E-BFB8-4706-A1E4-80263E681A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C36F76B0-229F-4E2B-8453-9678B26A3A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9C448C-1ABD-434D-8C18-34EA9DFB9139}" type="slidenum">
              <a:rPr lang="en-IN" smtClean="0"/>
              <a:pPr/>
              <a:t>‹#›</a:t>
            </a:fld>
            <a:endParaRPr lang="en-IN"/>
          </a:p>
        </p:txBody>
      </p:sp>
    </p:spTree>
    <p:extLst>
      <p:ext uri="{BB962C8B-B14F-4D97-AF65-F5344CB8AC3E}">
        <p14:creationId xmlns:p14="http://schemas.microsoft.com/office/powerpoint/2010/main" xmlns="" val="16295023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0A3ABE-B09C-2B58-90CF-CDDAF7AAD800}"/>
              </a:ext>
            </a:extLst>
          </p:cNvPr>
          <p:cNvSpPr>
            <a:spLocks noGrp="1"/>
          </p:cNvSpPr>
          <p:nvPr>
            <p:ph type="title"/>
          </p:nvPr>
        </p:nvSpPr>
        <p:spPr>
          <a:xfrm>
            <a:off x="719922" y="269859"/>
            <a:ext cx="10515600" cy="6398964"/>
          </a:xfrm>
        </p:spPr>
        <p:txBody>
          <a:bodyPr/>
          <a:lstStyle/>
          <a:p>
            <a:pPr algn="ctr"/>
            <a:r>
              <a:rPr lang="en-GB" dirty="0"/>
              <a:t/>
            </a:r>
            <a:br>
              <a:rPr lang="en-GB" dirty="0"/>
            </a:br>
            <a:r>
              <a:rPr lang="en-GB" dirty="0"/>
              <a:t/>
            </a:r>
            <a:br>
              <a:rPr lang="en-GB" dirty="0"/>
            </a:br>
            <a:r>
              <a:rPr lang="en-GB" dirty="0"/>
              <a:t/>
            </a:r>
            <a:br>
              <a:rPr lang="en-GB" dirty="0"/>
            </a:br>
            <a:r>
              <a:rPr lang="en-GB" sz="3200" b="1" dirty="0"/>
              <a:t/>
            </a:r>
            <a:br>
              <a:rPr lang="en-GB" sz="3200" b="1" dirty="0"/>
            </a:br>
            <a:r>
              <a:rPr lang="en-GB" sz="3200" b="1" dirty="0" smtClean="0"/>
              <a:t/>
            </a:r>
            <a:br>
              <a:rPr lang="en-GB" sz="3200" b="1" dirty="0" smtClean="0"/>
            </a:br>
            <a:r>
              <a:rPr lang="en-GB" sz="3200" b="1" dirty="0" smtClean="0"/>
              <a:t>SARANYA </a:t>
            </a:r>
            <a:r>
              <a:rPr lang="en-GB" sz="3200" b="1" dirty="0"/>
              <a:t>M :  </a:t>
            </a:r>
            <a:r>
              <a:rPr lang="en-GB" sz="3200" b="1" dirty="0" smtClean="0"/>
              <a:t>113122UG01044</a:t>
            </a:r>
            <a:br>
              <a:rPr lang="en-GB" sz="3200" b="1" dirty="0" smtClean="0"/>
            </a:br>
            <a:r>
              <a:rPr lang="en-GB" sz="3200" b="1" dirty="0" smtClean="0"/>
              <a:t/>
            </a:r>
            <a:br>
              <a:rPr lang="en-GB" sz="3200" b="1" dirty="0" smtClean="0"/>
            </a:br>
            <a:r>
              <a:rPr lang="en-GB" sz="3200" b="1" dirty="0" smtClean="0"/>
              <a:t>ZEROTH -REVIEW</a:t>
            </a:r>
            <a:r>
              <a:rPr lang="en-GB" sz="3200" b="1" dirty="0"/>
              <a:t>
</a:t>
            </a:r>
            <a:endParaRPr lang="en-US" sz="3200" b="1" dirty="0"/>
          </a:p>
        </p:txBody>
      </p:sp>
      <p:pic>
        <p:nvPicPr>
          <p:cNvPr id="4" name="Content Placeholder 3">
            <a:extLst>
              <a:ext uri="{FF2B5EF4-FFF2-40B4-BE49-F238E27FC236}">
                <a16:creationId xmlns:a16="http://schemas.microsoft.com/office/drawing/2014/main" xmlns="" id="{5CF96F15-C4B8-3C49-294F-7B30448F05DE}"/>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464358" y="0"/>
            <a:ext cx="7263284" cy="3993558"/>
          </a:xfrm>
        </p:spPr>
      </p:pic>
    </p:spTree>
    <p:extLst>
      <p:ext uri="{BB962C8B-B14F-4D97-AF65-F5344CB8AC3E}">
        <p14:creationId xmlns:p14="http://schemas.microsoft.com/office/powerpoint/2010/main" xmlns="" val="125626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2A946-E317-47D1-A656-753B00E0FA1E}"/>
              </a:ext>
            </a:extLst>
          </p:cNvPr>
          <p:cNvSpPr>
            <a:spLocks noGrp="1"/>
          </p:cNvSpPr>
          <p:nvPr>
            <p:ph type="ctrTitle"/>
          </p:nvPr>
        </p:nvSpPr>
        <p:spPr>
          <a:xfrm>
            <a:off x="1461247" y="1600199"/>
            <a:ext cx="9144000" cy="3628865"/>
          </a:xfrm>
        </p:spPr>
        <p:txBody>
          <a:bodyPr>
            <a:normAutofit/>
          </a:bodyPr>
          <a:lstStyle/>
          <a:p>
            <a:r>
              <a:rPr lang="en-US" b="1" dirty="0">
                <a:latin typeface="Times New Roman" panose="02020603050405020304" pitchFamily="18" charset="0"/>
                <a:cs typeface="Times New Roman" panose="02020603050405020304" pitchFamily="18" charset="0"/>
              </a:rPr>
              <a:t>AI Enabled Diagnostic Ophthalmology Disease Detection</a:t>
            </a:r>
            <a:endParaRPr lang="en-IN" dirty="0"/>
          </a:p>
        </p:txBody>
      </p:sp>
      <p:sp>
        <p:nvSpPr>
          <p:cNvPr id="3" name="Subtitle 2">
            <a:extLst>
              <a:ext uri="{FF2B5EF4-FFF2-40B4-BE49-F238E27FC236}">
                <a16:creationId xmlns:a16="http://schemas.microsoft.com/office/drawing/2014/main" xmlns="" id="{D86F7598-11E5-4F31-8733-17DCE9AA1AD3}"/>
              </a:ext>
            </a:extLst>
          </p:cNvPr>
          <p:cNvSpPr>
            <a:spLocks noGrp="1"/>
          </p:cNvSpPr>
          <p:nvPr>
            <p:ph type="subTitle" idx="1"/>
          </p:nvPr>
        </p:nvSpPr>
        <p:spPr>
          <a:xfrm>
            <a:off x="411837" y="898550"/>
            <a:ext cx="11409840" cy="5790659"/>
          </a:xfrm>
        </p:spPr>
        <p:txBody>
          <a:bodyPr>
            <a:normAutofit/>
          </a:bodyPr>
          <a:lstStyle/>
          <a:p>
            <a:r>
              <a:rPr lang="en-GB" sz="3600" b="1" dirty="0"/>
              <a:t>191BM62B/INNOVATION PRACTICES LABORATORY </a:t>
            </a:r>
            <a:endParaRPr lang="en-IN" sz="3600" b="1" dirty="0"/>
          </a:p>
        </p:txBody>
      </p:sp>
    </p:spTree>
    <p:extLst>
      <p:ext uri="{BB962C8B-B14F-4D97-AF65-F5344CB8AC3E}">
        <p14:creationId xmlns:p14="http://schemas.microsoft.com/office/powerpoint/2010/main" xmlns="" val="1397775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Aim &amp; Objectives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DC57933-EA39-4977-94B2-F79B07C815E7}"/>
              </a:ext>
            </a:extLst>
          </p:cNvPr>
          <p:cNvSpPr>
            <a:spLocks noGrp="1"/>
          </p:cNvSpPr>
          <p:nvPr>
            <p:ph idx="1"/>
          </p:nvPr>
        </p:nvSpPr>
        <p:spPr>
          <a:xfrm>
            <a:off x="838199" y="1825625"/>
            <a:ext cx="11013141" cy="4351338"/>
          </a:xfrm>
        </p:spPr>
        <p:txBody>
          <a:bodyPr>
            <a:noAutofit/>
          </a:bodyPr>
          <a:lstStyle/>
          <a:p>
            <a:pPr marL="0" indent="0">
              <a:buNone/>
            </a:pPr>
            <a:r>
              <a:rPr lang="en-US" sz="2400" b="1" dirty="0">
                <a:latin typeface="Times New Roman" panose="02020603050405020304" pitchFamily="18" charset="0"/>
                <a:cs typeface="Times New Roman" panose="02020603050405020304" pitchFamily="18" charset="0"/>
              </a:rPr>
              <a:t>Aim:</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To develop an AI-based system that detects common ophthalmic diseases using retinal or eye images for early and accurate diagnosis.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Objectives: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To collect and preprocess eye images of six major diseases: Myopia, Diabetic Retinopathy, Cataracts, Macular Degeneration, Glaucoma, and Strabismus.</a:t>
            </a:r>
          </a:p>
          <a:p>
            <a:r>
              <a:rPr lang="en-US" sz="2400" dirty="0">
                <a:latin typeface="Times New Roman" panose="02020603050405020304" pitchFamily="18" charset="0"/>
                <a:cs typeface="Times New Roman" panose="02020603050405020304" pitchFamily="18" charset="0"/>
              </a:rPr>
              <a:t>To build and compare AI models such as CNN, </a:t>
            </a:r>
            <a:r>
              <a:rPr lang="en-US" sz="2400" dirty="0" err="1">
                <a:latin typeface="Times New Roman" panose="02020603050405020304" pitchFamily="18" charset="0"/>
                <a:cs typeface="Times New Roman" panose="02020603050405020304" pitchFamily="18" charset="0"/>
              </a:rPr>
              <a:t>AlexNet</a:t>
            </a:r>
            <a:r>
              <a:rPr lang="en-US" sz="2400" dirty="0">
                <a:latin typeface="Times New Roman" panose="02020603050405020304" pitchFamily="18" charset="0"/>
                <a:cs typeface="Times New Roman" panose="02020603050405020304" pitchFamily="18" charset="0"/>
              </a:rPr>
              <a:t>, and Vision Transformer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for classification.</a:t>
            </a:r>
          </a:p>
          <a:p>
            <a:r>
              <a:rPr lang="en-US" sz="2400" dirty="0">
                <a:latin typeface="Times New Roman" panose="02020603050405020304" pitchFamily="18" charset="0"/>
                <a:cs typeface="Times New Roman" panose="02020603050405020304" pitchFamily="18" charset="0"/>
              </a:rPr>
              <a:t>To improve diagnosis speed and accuracy in ophthalmology.</a:t>
            </a:r>
          </a:p>
          <a:p>
            <a:r>
              <a:rPr lang="en-US" sz="2400" dirty="0">
                <a:latin typeface="Times New Roman" panose="02020603050405020304" pitchFamily="18" charset="0"/>
                <a:cs typeface="Times New Roman" panose="02020603050405020304" pitchFamily="18" charset="0"/>
              </a:rPr>
              <a:t>To deploy a user-friendly interface for practical use in clinical settings.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643603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xmlns="" id="{EDC57933-EA39-4977-94B2-F79B07C815E7}"/>
              </a:ext>
            </a:extLst>
          </p:cNvPr>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In recent years, Artificial Intelligence (AI) has revolutionized the field of medical diagnostics, offering rapid, accurate, and cost-effective solutions. This project, titled "AI Enabled Diagnostic Ophthalmology Disease Detection", aims to leverage AI to automate the detection of common ophthalmic conditions using eye images. The primary objective is to develop a system capable of identifying six major eye diseases — Myopia, Diabetic Retinopathy, Cataracts, Macular Degeneration, Glaucoma, and Strabismus — through image-based analysis.</a:t>
            </a:r>
          </a:p>
          <a:p>
            <a:r>
              <a:rPr lang="en-US" dirty="0">
                <a:latin typeface="Times New Roman" panose="02020603050405020304" pitchFamily="18" charset="0"/>
                <a:cs typeface="Times New Roman" panose="02020603050405020304" pitchFamily="18" charset="0"/>
              </a:rPr>
              <a:t>By training deep learning models, particularly Convolutional Neural Networks (CNNs), on a diverse dataset of labeled retinal and eye images, the system learns to detect visual patterns and abnormalities associated with each disease. The proposed AI model not only classifies the disease but also highlights affected regions, assisting ophthalmologists in faster diagnosis and treatment planning.</a:t>
            </a:r>
          </a:p>
          <a:p>
            <a:r>
              <a:rPr lang="en-US" dirty="0">
                <a:latin typeface="Times New Roman" panose="02020603050405020304" pitchFamily="18" charset="0"/>
                <a:cs typeface="Times New Roman" panose="02020603050405020304" pitchFamily="18" charset="0"/>
              </a:rPr>
              <a:t>This innovation holds significant potential for early screening and diagnosis, especially in rural and under-resourced areas where access to specialized eye care is limited. The integration of AI into ophthalmology paves the way for improved patient outcomes, reduced healthcare costs, and scalable screening programs.</a:t>
            </a:r>
          </a:p>
          <a:p>
            <a:endParaRPr lang="en-IN" dirty="0"/>
          </a:p>
        </p:txBody>
      </p:sp>
    </p:spTree>
    <p:extLst>
      <p:ext uri="{BB962C8B-B14F-4D97-AF65-F5344CB8AC3E}">
        <p14:creationId xmlns:p14="http://schemas.microsoft.com/office/powerpoint/2010/main" xmlns="" val="2304602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xmlns="" id="{EDC57933-EA39-4977-94B2-F79B07C815E7}"/>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In the current healthcare setup, diagnosis of ophthalmic diseases is primarily performed by ophthalmologists using specialized equipment such as fundus cameras, Optical Coherence Tomography (OCT), and slit-lamp examinations. These methods require manual interpretation of eye images, which is time-consuming and prone to human error. Moreover, access to such equipment and specialists is limited in rural and underdeveloped areas.</a:t>
            </a:r>
          </a:p>
          <a:p>
            <a:r>
              <a:rPr lang="en-US" dirty="0">
                <a:latin typeface="Times New Roman" panose="02020603050405020304" pitchFamily="18" charset="0"/>
                <a:cs typeface="Times New Roman" panose="02020603050405020304" pitchFamily="18" charset="0"/>
              </a:rPr>
              <a:t>Some existing computer-aided systems are available for specific diseases like Diabetic Retinopathy or Glaucoma, but they are often limited in scope, expensive, and not scalable for mass screening. These systems may also lack the ability to detect multiple diseases simultaneously from a single eye image, reducing their overall effectiveness.</a:t>
            </a:r>
          </a:p>
          <a:p>
            <a:r>
              <a:rPr lang="en-US" dirty="0">
                <a:latin typeface="Times New Roman" panose="02020603050405020304" pitchFamily="18" charset="0"/>
                <a:cs typeface="Times New Roman" panose="02020603050405020304" pitchFamily="18" charset="0"/>
              </a:rPr>
              <a:t>As a result, there is a gap in providing an affordable, accurate, and accessible solution that can assist in early diagnosis of multiple eye conditions using a unified AI-based approach.</a:t>
            </a:r>
          </a:p>
          <a:p>
            <a:endParaRPr lang="en-IN" dirty="0"/>
          </a:p>
        </p:txBody>
      </p:sp>
    </p:spTree>
    <p:extLst>
      <p:ext uri="{BB962C8B-B14F-4D97-AF65-F5344CB8AC3E}">
        <p14:creationId xmlns:p14="http://schemas.microsoft.com/office/powerpoint/2010/main" xmlns="" val="358109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xmlns="" id="{EDC57933-EA39-4977-94B2-F79B07C815E7}"/>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Ophthalmic diseases such as Myopia, Diabetic Retinopathy, Cataracts, Macular Degeneration, Glaucoma, and Strabismus are leading causes of vision impairment and blindness worldwide. Early detection and timely treatment are critical to prevent permanent vision loss. However, the conventional diagnostic process is time-consuming, resource-intensive, and requires specialized expertise, which may not be readily available in rural or underdeveloped areas.</a:t>
            </a:r>
          </a:p>
          <a:p>
            <a:r>
              <a:rPr lang="en-US" dirty="0">
                <a:latin typeface="Times New Roman" panose="02020603050405020304" pitchFamily="18" charset="0"/>
                <a:cs typeface="Times New Roman" panose="02020603050405020304" pitchFamily="18" charset="0"/>
              </a:rPr>
              <a:t>There is a pressing need for an automated, efficient, and accurate diagnostic solution that can assist medical professionals in identifying these diseases at an early stage. This project addresses the challenge by developing an AI-enabled diagnostic system that analyzes eye images to detect and classify multiple ophthalmic conditions, thereby enhancing accessibility, speed, and accuracy in eye care diagnostics.</a:t>
            </a:r>
          </a:p>
          <a:p>
            <a:endParaRPr lang="en-IN" dirty="0"/>
          </a:p>
        </p:txBody>
      </p:sp>
    </p:spTree>
    <p:extLst>
      <p:ext uri="{BB962C8B-B14F-4D97-AF65-F5344CB8AC3E}">
        <p14:creationId xmlns:p14="http://schemas.microsoft.com/office/powerpoint/2010/main" xmlns="" val="298026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xmlns="" id="{EDC57933-EA39-4977-94B2-F79B07C815E7}"/>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proposed system is an AI-based diagnostic tool that detects six common eye diseases — Myopia, Diabetic Retinopathy, Cataracts, Macular Degeneration, Glaucoma, and Strabismus — from eye images using deep learning.</a:t>
            </a:r>
          </a:p>
          <a:p>
            <a:r>
              <a:rPr lang="en-US" dirty="0">
                <a:latin typeface="Times New Roman" panose="02020603050405020304" pitchFamily="18" charset="0"/>
                <a:cs typeface="Times New Roman" panose="02020603050405020304" pitchFamily="18" charset="0"/>
              </a:rPr>
              <a:t>It uses Convolutional Neural Networks (CNNs) to analyze images and provide accurate, automated predictions. The system is fast, scalable, and designed to support healthcare professionals in early diagnosis, especially in areas with limited access to specialists.</a:t>
            </a:r>
          </a:p>
          <a:p>
            <a:endParaRPr lang="en-IN" dirty="0"/>
          </a:p>
        </p:txBody>
      </p:sp>
    </p:spTree>
    <p:extLst>
      <p:ext uri="{BB962C8B-B14F-4D97-AF65-F5344CB8AC3E}">
        <p14:creationId xmlns:p14="http://schemas.microsoft.com/office/powerpoint/2010/main" xmlns="" val="169357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BF9C5-9E27-4DDB-9B48-448224F0DF4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 PLAN &amp; DURATION</a:t>
            </a:r>
          </a:p>
        </p:txBody>
      </p:sp>
      <p:graphicFrame>
        <p:nvGraphicFramePr>
          <p:cNvPr id="4" name="Content Placeholder 3">
            <a:extLst>
              <a:ext uri="{FF2B5EF4-FFF2-40B4-BE49-F238E27FC236}">
                <a16:creationId xmlns:a16="http://schemas.microsoft.com/office/drawing/2014/main" xmlns="" id="{8BA579A4-EE65-40B4-9D66-5B016DA1CBBB}"/>
              </a:ext>
            </a:extLst>
          </p:cNvPr>
          <p:cNvGraphicFramePr>
            <a:graphicFrameLocks noGrp="1"/>
          </p:cNvGraphicFramePr>
          <p:nvPr>
            <p:ph idx="1"/>
            <p:extLst>
              <p:ext uri="{D42A27DB-BD31-4B8C-83A1-F6EECF244321}">
                <p14:modId xmlns:p14="http://schemas.microsoft.com/office/powerpoint/2010/main" xmlns="" val="1060049308"/>
              </p:ext>
            </p:extLst>
          </p:nvPr>
        </p:nvGraphicFramePr>
        <p:xfrm>
          <a:off x="963706" y="1905841"/>
          <a:ext cx="10515600" cy="3383280"/>
        </p:xfrm>
        <a:graphic>
          <a:graphicData uri="http://schemas.openxmlformats.org/drawingml/2006/table">
            <a:tbl>
              <a:tblPr>
                <a:tableStyleId>{616DA210-FB5B-4158-B5E0-FEB733F419BA}</a:tableStyleId>
              </a:tblPr>
              <a:tblGrid>
                <a:gridCol w="3505200">
                  <a:extLst>
                    <a:ext uri="{9D8B030D-6E8A-4147-A177-3AD203B41FA5}">
                      <a16:colId xmlns:a16="http://schemas.microsoft.com/office/drawing/2014/main" xmlns="" val="1631621847"/>
                    </a:ext>
                  </a:extLst>
                </a:gridCol>
                <a:gridCol w="1564341">
                  <a:extLst>
                    <a:ext uri="{9D8B030D-6E8A-4147-A177-3AD203B41FA5}">
                      <a16:colId xmlns:a16="http://schemas.microsoft.com/office/drawing/2014/main" xmlns="" val="3829698910"/>
                    </a:ext>
                  </a:extLst>
                </a:gridCol>
                <a:gridCol w="5446059">
                  <a:extLst>
                    <a:ext uri="{9D8B030D-6E8A-4147-A177-3AD203B41FA5}">
                      <a16:colId xmlns:a16="http://schemas.microsoft.com/office/drawing/2014/main" xmlns="" val="644916585"/>
                    </a:ext>
                  </a:extLst>
                </a:gridCol>
              </a:tblGrid>
              <a:tr h="0">
                <a:tc>
                  <a:txBody>
                    <a:bodyPr/>
                    <a:lstStyle/>
                    <a:p>
                      <a:r>
                        <a:rPr lang="en-IN" sz="2000">
                          <a:latin typeface="Times New Roman" panose="02020603050405020304" pitchFamily="18" charset="0"/>
                          <a:cs typeface="Times New Roman" panose="02020603050405020304" pitchFamily="18" charset="0"/>
                        </a:rPr>
                        <a:t>Phase</a:t>
                      </a:r>
                    </a:p>
                  </a:txBody>
                  <a:tcPr anchor="ctr"/>
                </a:tc>
                <a:tc>
                  <a:txBody>
                    <a:bodyPr/>
                    <a:lstStyle/>
                    <a:p>
                      <a:r>
                        <a:rPr lang="en-IN" sz="2000">
                          <a:latin typeface="Times New Roman" panose="02020603050405020304" pitchFamily="18" charset="0"/>
                          <a:cs typeface="Times New Roman" panose="02020603050405020304" pitchFamily="18" charset="0"/>
                        </a:rPr>
                        <a:t>Duration</a:t>
                      </a:r>
                    </a:p>
                  </a:txBody>
                  <a:tcPr anchor="ctr"/>
                </a:tc>
                <a:tc>
                  <a:txBody>
                    <a:bodyPr/>
                    <a:lstStyle/>
                    <a:p>
                      <a:r>
                        <a:rPr lang="en-IN" sz="2000">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xmlns="" val="818324027"/>
                  </a:ext>
                </a:extLst>
              </a:tr>
              <a:tr h="0">
                <a:tc>
                  <a:txBody>
                    <a:bodyPr/>
                    <a:lstStyle/>
                    <a:p>
                      <a:r>
                        <a:rPr lang="en-IN" sz="2000">
                          <a:latin typeface="Times New Roman" panose="02020603050405020304" pitchFamily="18" charset="0"/>
                          <a:cs typeface="Times New Roman" panose="02020603050405020304" pitchFamily="18" charset="0"/>
                        </a:rPr>
                        <a:t>Problem Analysis</a:t>
                      </a:r>
                    </a:p>
                  </a:txBody>
                  <a:tcPr anchor="ctr"/>
                </a:tc>
                <a:tc>
                  <a:txBody>
                    <a:bodyPr/>
                    <a:lstStyle/>
                    <a:p>
                      <a:r>
                        <a:rPr lang="en-IN" sz="2000">
                          <a:latin typeface="Times New Roman" panose="02020603050405020304" pitchFamily="18" charset="0"/>
                          <a:cs typeface="Times New Roman" panose="02020603050405020304" pitchFamily="18" charset="0"/>
                        </a:rPr>
                        <a:t>Week 1</a:t>
                      </a:r>
                    </a:p>
                  </a:txBody>
                  <a:tcPr anchor="ctr"/>
                </a:tc>
                <a:tc>
                  <a:txBody>
                    <a:bodyPr/>
                    <a:lstStyle/>
                    <a:p>
                      <a:r>
                        <a:rPr lang="en-US" sz="2000">
                          <a:latin typeface="Times New Roman" panose="02020603050405020304" pitchFamily="18" charset="0"/>
                          <a:cs typeface="Times New Roman" panose="02020603050405020304" pitchFamily="18" charset="0"/>
                        </a:rPr>
                        <a:t>Identify diseases, data sources, and tools</a:t>
                      </a:r>
                    </a:p>
                  </a:txBody>
                  <a:tcPr anchor="ctr"/>
                </a:tc>
                <a:extLst>
                  <a:ext uri="{0D108BD9-81ED-4DB2-BD59-A6C34878D82A}">
                    <a16:rowId xmlns:a16="http://schemas.microsoft.com/office/drawing/2014/main" xmlns="" val="2430154354"/>
                  </a:ext>
                </a:extLst>
              </a:tr>
              <a:tr h="0">
                <a:tc>
                  <a:txBody>
                    <a:bodyPr/>
                    <a:lstStyle/>
                    <a:p>
                      <a:r>
                        <a:rPr lang="en-IN" sz="2000">
                          <a:latin typeface="Times New Roman" panose="02020603050405020304" pitchFamily="18" charset="0"/>
                          <a:cs typeface="Times New Roman" panose="02020603050405020304" pitchFamily="18" charset="0"/>
                        </a:rPr>
                        <a:t>Data Collection &amp; Preprocessing</a:t>
                      </a:r>
                    </a:p>
                  </a:txBody>
                  <a:tcPr anchor="ctr"/>
                </a:tc>
                <a:tc>
                  <a:txBody>
                    <a:bodyPr/>
                    <a:lstStyle/>
                    <a:p>
                      <a:r>
                        <a:rPr lang="en-IN" sz="2000">
                          <a:latin typeface="Times New Roman" panose="02020603050405020304" pitchFamily="18" charset="0"/>
                          <a:cs typeface="Times New Roman" panose="02020603050405020304" pitchFamily="18" charset="0"/>
                        </a:rPr>
                        <a:t>Week 2–3</a:t>
                      </a:r>
                    </a:p>
                  </a:txBody>
                  <a:tcPr anchor="ctr"/>
                </a:tc>
                <a:tc>
                  <a:txBody>
                    <a:bodyPr/>
                    <a:lstStyle/>
                    <a:p>
                      <a:r>
                        <a:rPr lang="en-IN" sz="2000">
                          <a:latin typeface="Times New Roman" panose="02020603050405020304" pitchFamily="18" charset="0"/>
                          <a:cs typeface="Times New Roman" panose="02020603050405020304" pitchFamily="18" charset="0"/>
                        </a:rPr>
                        <a:t>Collect eye images, clean, augment</a:t>
                      </a:r>
                    </a:p>
                  </a:txBody>
                  <a:tcPr anchor="ctr"/>
                </a:tc>
                <a:extLst>
                  <a:ext uri="{0D108BD9-81ED-4DB2-BD59-A6C34878D82A}">
                    <a16:rowId xmlns:a16="http://schemas.microsoft.com/office/drawing/2014/main" xmlns="" val="1448677132"/>
                  </a:ext>
                </a:extLst>
              </a:tr>
              <a:tr h="0">
                <a:tc>
                  <a:txBody>
                    <a:bodyPr/>
                    <a:lstStyle/>
                    <a:p>
                      <a:r>
                        <a:rPr lang="en-IN" sz="2000">
                          <a:latin typeface="Times New Roman" panose="02020603050405020304" pitchFamily="18" charset="0"/>
                          <a:cs typeface="Times New Roman" panose="02020603050405020304" pitchFamily="18" charset="0"/>
                        </a:rPr>
                        <a:t>Model Building (CNN, AlexNet, ViT)</a:t>
                      </a:r>
                    </a:p>
                  </a:txBody>
                  <a:tcPr anchor="ctr"/>
                </a:tc>
                <a:tc>
                  <a:txBody>
                    <a:bodyPr/>
                    <a:lstStyle/>
                    <a:p>
                      <a:r>
                        <a:rPr lang="en-IN" sz="2000">
                          <a:latin typeface="Times New Roman" panose="02020603050405020304" pitchFamily="18" charset="0"/>
                          <a:cs typeface="Times New Roman" panose="02020603050405020304" pitchFamily="18" charset="0"/>
                        </a:rPr>
                        <a:t>Week 4–6</a:t>
                      </a:r>
                    </a:p>
                  </a:txBody>
                  <a:tcPr anchor="ctr"/>
                </a:tc>
                <a:tc>
                  <a:txBody>
                    <a:bodyPr/>
                    <a:lstStyle/>
                    <a:p>
                      <a:r>
                        <a:rPr lang="en-IN" sz="2000">
                          <a:latin typeface="Times New Roman" panose="02020603050405020304" pitchFamily="18" charset="0"/>
                          <a:cs typeface="Times New Roman" panose="02020603050405020304" pitchFamily="18" charset="0"/>
                        </a:rPr>
                        <a:t>Train and validate models</a:t>
                      </a:r>
                    </a:p>
                  </a:txBody>
                  <a:tcPr anchor="ctr"/>
                </a:tc>
                <a:extLst>
                  <a:ext uri="{0D108BD9-81ED-4DB2-BD59-A6C34878D82A}">
                    <a16:rowId xmlns:a16="http://schemas.microsoft.com/office/drawing/2014/main" xmlns="" val="483446078"/>
                  </a:ext>
                </a:extLst>
              </a:tr>
              <a:tr h="0">
                <a:tc>
                  <a:txBody>
                    <a:bodyPr/>
                    <a:lstStyle/>
                    <a:p>
                      <a:r>
                        <a:rPr lang="en-IN" sz="2000">
                          <a:latin typeface="Times New Roman" panose="02020603050405020304" pitchFamily="18" charset="0"/>
                          <a:cs typeface="Times New Roman" panose="02020603050405020304" pitchFamily="18" charset="0"/>
                        </a:rPr>
                        <a:t>Evaluation &amp; Testing</a:t>
                      </a:r>
                    </a:p>
                  </a:txBody>
                  <a:tcPr anchor="ctr"/>
                </a:tc>
                <a:tc>
                  <a:txBody>
                    <a:bodyPr/>
                    <a:lstStyle/>
                    <a:p>
                      <a:r>
                        <a:rPr lang="en-IN" sz="2000">
                          <a:latin typeface="Times New Roman" panose="02020603050405020304" pitchFamily="18" charset="0"/>
                          <a:cs typeface="Times New Roman" panose="02020603050405020304" pitchFamily="18" charset="0"/>
                        </a:rPr>
                        <a:t>Week 7</a:t>
                      </a:r>
                    </a:p>
                  </a:txBody>
                  <a:tcPr anchor="ctr"/>
                </a:tc>
                <a:tc>
                  <a:txBody>
                    <a:bodyPr/>
                    <a:lstStyle/>
                    <a:p>
                      <a:r>
                        <a:rPr lang="en-US" sz="2000">
                          <a:latin typeface="Times New Roman" panose="02020603050405020304" pitchFamily="18" charset="0"/>
                          <a:cs typeface="Times New Roman" panose="02020603050405020304" pitchFamily="18" charset="0"/>
                        </a:rPr>
                        <a:t>Evaluate model accuracy and performance</a:t>
                      </a:r>
                    </a:p>
                  </a:txBody>
                  <a:tcPr anchor="ctr"/>
                </a:tc>
                <a:extLst>
                  <a:ext uri="{0D108BD9-81ED-4DB2-BD59-A6C34878D82A}">
                    <a16:rowId xmlns:a16="http://schemas.microsoft.com/office/drawing/2014/main" xmlns="" val="1056729365"/>
                  </a:ext>
                </a:extLst>
              </a:tr>
              <a:tr h="0">
                <a:tc>
                  <a:txBody>
                    <a:bodyPr/>
                    <a:lstStyle/>
                    <a:p>
                      <a:r>
                        <a:rPr lang="en-IN" sz="2000">
                          <a:latin typeface="Times New Roman" panose="02020603050405020304" pitchFamily="18" charset="0"/>
                          <a:cs typeface="Times New Roman" panose="02020603050405020304" pitchFamily="18" charset="0"/>
                        </a:rPr>
                        <a:t>UI Development (optional)</a:t>
                      </a:r>
                    </a:p>
                  </a:txBody>
                  <a:tcPr anchor="ctr"/>
                </a:tc>
                <a:tc>
                  <a:txBody>
                    <a:bodyPr/>
                    <a:lstStyle/>
                    <a:p>
                      <a:r>
                        <a:rPr lang="en-IN" sz="2000">
                          <a:latin typeface="Times New Roman" panose="02020603050405020304" pitchFamily="18" charset="0"/>
                          <a:cs typeface="Times New Roman" panose="02020603050405020304" pitchFamily="18" charset="0"/>
                        </a:rPr>
                        <a:t>Week 8</a:t>
                      </a:r>
                    </a:p>
                  </a:txBody>
                  <a:tcPr anchor="ctr"/>
                </a:tc>
                <a:tc>
                  <a:txBody>
                    <a:bodyPr/>
                    <a:lstStyle/>
                    <a:p>
                      <a:r>
                        <a:rPr lang="en-US" sz="2000" dirty="0">
                          <a:latin typeface="Times New Roman" panose="02020603050405020304" pitchFamily="18" charset="0"/>
                          <a:cs typeface="Times New Roman" panose="02020603050405020304" pitchFamily="18" charset="0"/>
                        </a:rPr>
                        <a:t>Create a basic interface using </a:t>
                      </a:r>
                      <a:r>
                        <a:rPr lang="en-US" sz="2000" dirty="0" err="1">
                          <a:latin typeface="Times New Roman" panose="02020603050405020304" pitchFamily="18" charset="0"/>
                          <a:cs typeface="Times New Roman" panose="02020603050405020304" pitchFamily="18" charset="0"/>
                        </a:rPr>
                        <a:t>Streamlit</a:t>
                      </a:r>
                      <a:endParaRPr lang="en-US" sz="20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xmlns="" val="2596513302"/>
                  </a:ext>
                </a:extLst>
              </a:tr>
              <a:tr h="0">
                <a:tc>
                  <a:txBody>
                    <a:bodyPr/>
                    <a:lstStyle/>
                    <a:p>
                      <a:r>
                        <a:rPr lang="en-IN" sz="2000">
                          <a:latin typeface="Times New Roman" panose="02020603050405020304" pitchFamily="18" charset="0"/>
                          <a:cs typeface="Times New Roman" panose="02020603050405020304" pitchFamily="18" charset="0"/>
                        </a:rPr>
                        <a:t>Final Report &amp; Presentation</a:t>
                      </a:r>
                    </a:p>
                  </a:txBody>
                  <a:tcPr anchor="ctr"/>
                </a:tc>
                <a:tc>
                  <a:txBody>
                    <a:bodyPr/>
                    <a:lstStyle/>
                    <a:p>
                      <a:r>
                        <a:rPr lang="en-IN" sz="2000">
                          <a:latin typeface="Times New Roman" panose="02020603050405020304" pitchFamily="18" charset="0"/>
                          <a:cs typeface="Times New Roman" panose="02020603050405020304" pitchFamily="18" charset="0"/>
                        </a:rPr>
                        <a:t>Week 9</a:t>
                      </a:r>
                    </a:p>
                  </a:txBody>
                  <a:tcPr anchor="ctr"/>
                </a:tc>
                <a:tc>
                  <a:txBody>
                    <a:bodyPr/>
                    <a:lstStyle/>
                    <a:p>
                      <a:r>
                        <a:rPr lang="en-IN" sz="2000" dirty="0">
                          <a:latin typeface="Times New Roman" panose="02020603050405020304" pitchFamily="18" charset="0"/>
                          <a:cs typeface="Times New Roman" panose="02020603050405020304" pitchFamily="18" charset="0"/>
                        </a:rPr>
                        <a:t>Documentation and project presentation</a:t>
                      </a:r>
                    </a:p>
                  </a:txBody>
                  <a:tcPr anchor="ctr"/>
                </a:tc>
                <a:extLst>
                  <a:ext uri="{0D108BD9-81ED-4DB2-BD59-A6C34878D82A}">
                    <a16:rowId xmlns:a16="http://schemas.microsoft.com/office/drawing/2014/main" xmlns="" val="3361074581"/>
                  </a:ext>
                </a:extLst>
              </a:tr>
            </a:tbl>
          </a:graphicData>
        </a:graphic>
      </p:graphicFrame>
    </p:spTree>
    <p:extLst>
      <p:ext uri="{BB962C8B-B14F-4D97-AF65-F5344CB8AC3E}">
        <p14:creationId xmlns:p14="http://schemas.microsoft.com/office/powerpoint/2010/main" xmlns="" val="2454156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672</Words>
  <Application>Microsoft Office PowerPoint</Application>
  <PresentationFormat>Custom</PresentationFormat>
  <Paragraphs>47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     SARANYA M :  113122UG01044  ZEROTH -REVIEW
</vt:lpstr>
      <vt:lpstr>AI Enabled Diagnostic Ophthalmology Disease Detection</vt:lpstr>
      <vt:lpstr>Aim &amp; Objectives</vt:lpstr>
      <vt:lpstr>ABSTRACT</vt:lpstr>
      <vt:lpstr>EXISTING SYSTEM</vt:lpstr>
      <vt:lpstr>PROBLEM STATEMENT</vt:lpstr>
      <vt:lpstr>PROPOSED SYSTEM</vt:lpstr>
      <vt:lpstr>WORK PLAN &amp; DURATION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Enabled Diagnostic Ophthalmology Disease Detection</dc:title>
  <dc:creator>hp</dc:creator>
  <cp:lastModifiedBy>saranya</cp:lastModifiedBy>
  <cp:revision>5</cp:revision>
  <dcterms:created xsi:type="dcterms:W3CDTF">2025-04-22T16:19:50Z</dcterms:created>
  <dcterms:modified xsi:type="dcterms:W3CDTF">2025-06-02T09:59:28Z</dcterms:modified>
</cp:coreProperties>
</file>