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965"/>
    <a:srgbClr val="FFF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7AD0-37D9-441A-9052-ABBED4B1A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9B12E-6E98-43FD-B5A3-177360F83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12B3E-1D7C-4269-8112-B7102554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F1F2-98A8-4BCC-82AE-40D6523CDEF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0B594-179E-4FFB-BE31-11BB26FD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4D2BE-C16A-462F-BDDB-C4220B5A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BF7F-D638-440B-AE5D-4A88DE12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7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67F3-0006-428C-A06E-269771B1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AADA5-5E43-488D-BD04-82F9D8E1E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00C15-96C0-4766-9E2C-8A7CBBD6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F1F2-98A8-4BCC-82AE-40D6523CDEF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0A3C5-3A3D-48CE-9DEB-6BB3B78D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629AD-4788-4382-B760-4B4805E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BF7F-D638-440B-AE5D-4A88DE12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9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39662E-703E-46BE-8E4C-519967CD8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E0D2E-061B-4E47-96B8-EC6171F98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31A35-BF80-47CE-A0B8-3CAC09E0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F1F2-98A8-4BCC-82AE-40D6523CDEF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CFC72-9DE9-4C66-B1C3-107C71DD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A0073-B1DA-4B41-801F-CC8CC04F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BF7F-D638-440B-AE5D-4A88DE12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6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A8F4-2B2B-4C6C-9D80-F0B5E973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C7844-97CD-41CB-9F85-62195EE90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7D687-9D55-48D5-81EE-B49FB317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F1F2-98A8-4BCC-82AE-40D6523CDEF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E3C8E-3A2B-4126-BDBB-A585AC23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D04BC-19B2-441A-B949-9D23F70C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BF7F-D638-440B-AE5D-4A88DE12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6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0771-A91E-42AC-8C22-D3321C9D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EE06A-1502-4F53-9217-9B479B0F6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C1EB1-B9F0-477C-85EA-9DA7C584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F1F2-98A8-4BCC-82AE-40D6523CDEF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51ED0-4FF9-4D8C-BC5E-F43D47A0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AB416-6AA7-40F5-B780-CD103E89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BF7F-D638-440B-AE5D-4A88DE12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4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6064-9C32-4786-8B98-CD62B2B2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719F-0203-438E-A1AD-6BBE82AF4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53F78-0121-4B63-B38F-1BE1A92CE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82DEB-90FD-4E60-9D70-63C49FA4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F1F2-98A8-4BCC-82AE-40D6523CDEF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62EE5-7FFD-4EB1-8BC6-CD9B112B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FCEE1-961A-4962-8910-A7532999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BF7F-D638-440B-AE5D-4A88DE12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8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B3B3-D541-45F4-81B4-1AF94BE8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6ACCF-70E2-458B-A20A-A91D89FA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E83B4-945F-4E71-BF09-BB669ECCF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128A9-C904-461E-89FF-3EF34DDA1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555DF-BB81-4603-B85A-C85E6B5E1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7D3C71-7B03-443E-BF8E-8911A3ED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F1F2-98A8-4BCC-82AE-40D6523CDEF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80444-9B0B-4A74-9677-68AC3718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05015-7C65-4D43-AC62-E3AA5275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BF7F-D638-440B-AE5D-4A88DE12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8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F738-E785-4AE0-ABA6-9EC4F0B0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5821F-4ECA-4533-9459-BBC81BF7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F1F2-98A8-4BCC-82AE-40D6523CDEF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9DA26-FDAF-4A04-94CA-083FD0FA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FB0E4-1E9E-4191-B597-9AE4E533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BF7F-D638-440B-AE5D-4A88DE12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8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653CD-6C22-48B4-AFF3-EB09A6F4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F1F2-98A8-4BCC-82AE-40D6523CDEF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E87CC-5050-4DFB-8BF1-5910EA2C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59DD7-A8BB-47D2-B03D-CF1B2D5E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BF7F-D638-440B-AE5D-4A88DE12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AF4B-B159-43D4-8706-A5333959A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984E-AC87-413C-ADB5-6D0ECC768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1824D-0E5D-4C14-BE16-3BD87F176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411C0-CB4E-48D4-971E-A0A11653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F1F2-98A8-4BCC-82AE-40D6523CDEF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08619-7754-4D3E-B8FF-E12877A2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BBEAE-AA07-4061-A5CA-D36BEB2C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BF7F-D638-440B-AE5D-4A88DE12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0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8659-B8C4-4878-9C6A-DBE867091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CC49AC-9ADB-414E-BF4E-A4A4AB05D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80D67-1CE2-4DA2-BB8C-C11B4E843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53A12-7D3C-4D70-AF0E-2CCAFB52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F1F2-98A8-4BCC-82AE-40D6523CDEF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026D0-3CF5-4AC1-B5FC-CABF6485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9A006-EFE4-4045-BCCA-65736913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BF7F-D638-440B-AE5D-4A88DE12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A3385-AA20-4D82-895C-095BAE37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804E1-1F75-41F2-B16C-5CE119B59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E34AA-FD37-480B-9299-A619D4F6E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F1F2-98A8-4BCC-82AE-40D6523CDEF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A49A6-43C1-4166-84B8-76CAB1663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3FE7D-0403-4BD5-98B0-2632B4696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1BF7F-D638-440B-AE5D-4A88DE12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s the Universe Curved? Not So Fast | Space">
            <a:extLst>
              <a:ext uri="{FF2B5EF4-FFF2-40B4-BE49-F238E27FC236}">
                <a16:creationId xmlns:a16="http://schemas.microsoft.com/office/drawing/2014/main" id="{47794D39-1125-43ED-B8C6-799CBA6580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" r="31452" b="315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C39AB-0FA6-4C69-9E1E-F332807DD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The Age Of The Universe –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7691F-DD2C-457E-9D0D-BFBAD4803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Jakub Markiewicz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681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Universe - Wikipedia">
            <a:extLst>
              <a:ext uri="{FF2B5EF4-FFF2-40B4-BE49-F238E27FC236}">
                <a16:creationId xmlns:a16="http://schemas.microsoft.com/office/drawing/2014/main" id="{BEE9928A-4398-4854-8177-59E5DF813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0" b="21190"/>
          <a:stretch/>
        </p:blipFill>
        <p:spPr bwMode="auto">
          <a:xfrm>
            <a:off x="3522466" y="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FF767-1212-4495-B628-7C5B5C7B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The magic behind data analysis: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C9B1-274E-4DEF-93D9-65C9A087C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Lots of Python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928EF8-B070-4A94-BB88-601B8CA40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919" y="337756"/>
            <a:ext cx="5962531" cy="2423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CAF5D2-D1AE-4D89-BB4B-5B02583F7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794" y="677991"/>
            <a:ext cx="4907540" cy="32559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20C367-4102-4150-A603-B88BE1A98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228" y="2606201"/>
            <a:ext cx="5589333" cy="27043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F104FA-11D2-49B8-92CC-68AF4DED6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6850" y="4622217"/>
            <a:ext cx="45434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04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iverse - Wikipedia">
            <a:extLst>
              <a:ext uri="{FF2B5EF4-FFF2-40B4-BE49-F238E27FC236}">
                <a16:creationId xmlns:a16="http://schemas.microsoft.com/office/drawing/2014/main" id="{CC2F1A2A-8D2B-4DEA-9EFF-849980B484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4" r="-1" b="33386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: Shape 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D32B9-84C8-4360-B7D2-545627B3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en-US" sz="3600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093086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Universe - Wikipedia">
            <a:extLst>
              <a:ext uri="{FF2B5EF4-FFF2-40B4-BE49-F238E27FC236}">
                <a16:creationId xmlns:a16="http://schemas.microsoft.com/office/drawing/2014/main" id="{920AFEA8-9BC5-448F-AAA9-B9C7739A09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0" b="21190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6121B-D900-4B01-90E6-DE207B008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T = 0?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6" name="Content Placeholder 2">
            <a:extLst>
              <a:ext uri="{FF2B5EF4-FFF2-40B4-BE49-F238E27FC236}">
                <a16:creationId xmlns:a16="http://schemas.microsoft.com/office/drawing/2014/main" id="{4C222D64-8A52-477C-BF3E-D0A71D36C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The Big Bang marks the beginning of the universe.</a:t>
            </a:r>
          </a:p>
          <a:p>
            <a:endParaRPr lang="en-US" sz="1700" dirty="0"/>
          </a:p>
          <a:p>
            <a:r>
              <a:rPr lang="en-US" sz="1700" dirty="0"/>
              <a:t>A giant explosion sending matter out into every direction in space.</a:t>
            </a:r>
          </a:p>
          <a:p>
            <a:endParaRPr lang="en-US" sz="1700" dirty="0"/>
          </a:p>
          <a:p>
            <a:r>
              <a:rPr lang="en-US" sz="1700" dirty="0"/>
              <a:t>This is a </a:t>
            </a:r>
            <a:r>
              <a:rPr lang="en-US" sz="1700" b="1" dirty="0"/>
              <a:t>‘theory’ </a:t>
            </a:r>
            <a:r>
              <a:rPr lang="en-US" sz="1700" dirty="0"/>
              <a:t>for</a:t>
            </a:r>
            <a:r>
              <a:rPr lang="en-US" sz="1700" b="1" dirty="0"/>
              <a:t> </a:t>
            </a:r>
            <a:r>
              <a:rPr lang="en-US" sz="1700" dirty="0"/>
              <a:t>birth of the universe.</a:t>
            </a:r>
          </a:p>
          <a:p>
            <a:endParaRPr lang="en-US" sz="1700" dirty="0"/>
          </a:p>
          <a:p>
            <a:r>
              <a:rPr lang="en-US" sz="1700" dirty="0"/>
              <a:t>What is the evidence? </a:t>
            </a:r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4" name="Picture 4" descr="Big Bang - Wikiquote">
            <a:extLst>
              <a:ext uri="{FF2B5EF4-FFF2-40B4-BE49-F238E27FC236}">
                <a16:creationId xmlns:a16="http://schemas.microsoft.com/office/drawing/2014/main" id="{C8E69944-382C-4ACA-9B9D-24102569C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383" y="1825370"/>
            <a:ext cx="6523238" cy="3207259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41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Universe - Wikipedia">
            <a:extLst>
              <a:ext uri="{FF2B5EF4-FFF2-40B4-BE49-F238E27FC236}">
                <a16:creationId xmlns:a16="http://schemas.microsoft.com/office/drawing/2014/main" id="{9B839535-AA4E-4BD6-8679-03142B9E16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0" b="21190"/>
          <a:stretch/>
        </p:blipFill>
        <p:spPr bwMode="auto">
          <a:xfrm>
            <a:off x="3514725" y="14479"/>
            <a:ext cx="8677273" cy="6825223"/>
          </a:xfrm>
          <a:prstGeom prst="rect">
            <a:avLst/>
          </a:prstGeom>
          <a:noFill/>
          <a:effectLst>
            <a:glow>
              <a:schemeClr val="accent1">
                <a:alpha val="79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4019D-B595-4E87-AAF6-79DE98D3C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2BC8E4-15DE-42C2-9828-06F54C660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The Hubble graph plots distance and recessional velocity</a:t>
            </a:r>
          </a:p>
          <a:p>
            <a:endParaRPr lang="en-US" sz="1700" dirty="0"/>
          </a:p>
          <a:p>
            <a:r>
              <a:rPr lang="en-US" sz="1700" dirty="0"/>
              <a:t>The further way a cepheid is, the greater its velocity</a:t>
            </a:r>
          </a:p>
          <a:p>
            <a:endParaRPr lang="en-US" sz="1700" dirty="0"/>
          </a:p>
          <a:p>
            <a:r>
              <a:rPr lang="en-US" sz="1700" dirty="0"/>
              <a:t>There is an acceleration. The Universe is expanding.</a:t>
            </a:r>
          </a:p>
          <a:p>
            <a:endParaRPr lang="en-US" sz="1700" dirty="0"/>
          </a:p>
          <a:p>
            <a:r>
              <a:rPr lang="en-US" sz="1700" dirty="0"/>
              <a:t>What can we do this data?</a:t>
            </a:r>
          </a:p>
        </p:txBody>
      </p:sp>
      <p:pic>
        <p:nvPicPr>
          <p:cNvPr id="3074" name="Picture 2" descr="Hubble diagram for Cepheids">
            <a:extLst>
              <a:ext uri="{FF2B5EF4-FFF2-40B4-BE49-F238E27FC236}">
                <a16:creationId xmlns:a16="http://schemas.microsoft.com/office/drawing/2014/main" id="{8ED60D19-7F42-4834-AE66-4B8217640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708" y="1300899"/>
            <a:ext cx="5232132" cy="4462261"/>
          </a:xfrm>
          <a:prstGeom prst="rect">
            <a:avLst/>
          </a:prstGeom>
          <a:noFill/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6DCECD-2A14-4633-8EA9-F72A5A6AFC5C}"/>
              </a:ext>
            </a:extLst>
          </p:cNvPr>
          <p:cNvSpPr txBox="1"/>
          <p:nvPr/>
        </p:nvSpPr>
        <p:spPr>
          <a:xfrm>
            <a:off x="5472055" y="5723731"/>
            <a:ext cx="5981438" cy="307777"/>
          </a:xfrm>
          <a:prstGeom prst="rect">
            <a:avLst/>
          </a:prstGeom>
          <a:solidFill>
            <a:srgbClr val="FFFDE8"/>
          </a:soli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283965"/>
                </a:solidFill>
                <a:latin typeface="+mj-lt"/>
                <a:cs typeface="Arial" panose="020B0604020202020204" pitchFamily="34" charset="0"/>
              </a:rPr>
              <a:t>Image from esahubble.org </a:t>
            </a:r>
            <a:r>
              <a:rPr lang="en-US" sz="1400" dirty="0">
                <a:solidFill>
                  <a:srgbClr val="283965"/>
                </a:solidFill>
                <a:latin typeface="+mj-lt"/>
                <a:cs typeface="Arial" panose="020B0604020202020204" pitchFamily="34" charset="0"/>
              </a:rPr>
              <a:t>(https://esahubble.org/images/opo9919j/)</a:t>
            </a:r>
          </a:p>
        </p:txBody>
      </p:sp>
    </p:spTree>
    <p:extLst>
      <p:ext uri="{BB962C8B-B14F-4D97-AF65-F5344CB8AC3E}">
        <p14:creationId xmlns:p14="http://schemas.microsoft.com/office/powerpoint/2010/main" val="102751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Universe - Wikipedia">
            <a:extLst>
              <a:ext uri="{FF2B5EF4-FFF2-40B4-BE49-F238E27FC236}">
                <a16:creationId xmlns:a16="http://schemas.microsoft.com/office/drawing/2014/main" id="{CF2680BB-9F09-4387-B85B-DD9DAA2526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0" b="21190"/>
          <a:stretch/>
        </p:blipFill>
        <p:spPr bwMode="auto">
          <a:xfrm>
            <a:off x="3565505" y="0"/>
            <a:ext cx="862649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E3A1A-3480-49E7-91B8-DDEA24BF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My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F9340-AC10-4210-A263-0BDD0981A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To observe the universe is to observe radiation and light.</a:t>
            </a:r>
          </a:p>
          <a:p>
            <a:endParaRPr lang="en-US" sz="1700" dirty="0"/>
          </a:p>
          <a:p>
            <a:r>
              <a:rPr lang="en-US" sz="1700" dirty="0"/>
              <a:t>We must look at the relationship between a Cepheid’s period and </a:t>
            </a:r>
            <a:r>
              <a:rPr lang="en-US" sz="1700" b="1" dirty="0"/>
              <a:t>absolute </a:t>
            </a:r>
            <a:r>
              <a:rPr lang="en-US" sz="1700" dirty="0"/>
              <a:t>luminosity (M).</a:t>
            </a:r>
          </a:p>
          <a:p>
            <a:endParaRPr lang="en-US" sz="1700" dirty="0"/>
          </a:p>
          <a:p>
            <a:r>
              <a:rPr lang="en-US" sz="1700" dirty="0"/>
              <a:t>We have data for parallax, the period, </a:t>
            </a:r>
            <a:r>
              <a:rPr lang="en-US" sz="1700" b="1" dirty="0"/>
              <a:t>apparent</a:t>
            </a:r>
            <a:r>
              <a:rPr lang="en-US" sz="1700" dirty="0"/>
              <a:t> luminosity (m) and the extinction.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AD8CF9-4E09-4F0E-87D1-A4F2626A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776" y="786384"/>
            <a:ext cx="5343525" cy="2209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105D82-8505-41CA-A727-E0ED7B66F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026" y="3947844"/>
            <a:ext cx="1570124" cy="3738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59C5EE-6913-4168-94A7-72952695E1BB}"/>
              </a:ext>
            </a:extLst>
          </p:cNvPr>
          <p:cNvSpPr txBox="1"/>
          <p:nvPr/>
        </p:nvSpPr>
        <p:spPr>
          <a:xfrm>
            <a:off x="4973551" y="3413236"/>
            <a:ext cx="30750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Period-Luminosity Relation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0AF27C-E26B-4B37-A0F0-E0665FF46D2A}"/>
              </a:ext>
            </a:extLst>
          </p:cNvPr>
          <p:cNvSpPr txBox="1"/>
          <p:nvPr/>
        </p:nvSpPr>
        <p:spPr>
          <a:xfrm>
            <a:off x="6840451" y="334414"/>
            <a:ext cx="30750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Observed Cepheid Data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64E57A0-4E90-48D0-B77A-A56E719F6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3570" y="3947844"/>
            <a:ext cx="1808249" cy="3909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7F97C5E-C3F9-4885-829F-746E595B8530}"/>
              </a:ext>
            </a:extLst>
          </p:cNvPr>
          <p:cNvSpPr txBox="1"/>
          <p:nvPr/>
        </p:nvSpPr>
        <p:spPr>
          <a:xfrm>
            <a:off x="8590157" y="3385967"/>
            <a:ext cx="30750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Distance Modulus Relation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05270C5-C10D-4B25-BD98-0165ED693D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4007" y="5641293"/>
            <a:ext cx="1057061" cy="3738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91AE1CA-619D-4A24-8660-6390CE9F641B}"/>
              </a:ext>
            </a:extLst>
          </p:cNvPr>
          <p:cNvSpPr txBox="1"/>
          <p:nvPr/>
        </p:nvSpPr>
        <p:spPr>
          <a:xfrm>
            <a:off x="6475879" y="5069098"/>
            <a:ext cx="35198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Relative distance Parallax Relation</a:t>
            </a:r>
          </a:p>
        </p:txBody>
      </p:sp>
    </p:spTree>
    <p:extLst>
      <p:ext uri="{BB962C8B-B14F-4D97-AF65-F5344CB8AC3E}">
        <p14:creationId xmlns:p14="http://schemas.microsoft.com/office/powerpoint/2010/main" val="349797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Universe - Wikipedia">
            <a:extLst>
              <a:ext uri="{FF2B5EF4-FFF2-40B4-BE49-F238E27FC236}">
                <a16:creationId xmlns:a16="http://schemas.microsoft.com/office/drawing/2014/main" id="{1844BBCE-ACFC-4658-AA15-A5E8ADE717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0" b="21190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3291B-45D0-4B05-8605-4626500E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Period-Luminosity Relation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1BA8B-7D60-441F-88F7-5B8608D85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700" dirty="0"/>
              <a:t>Data is shifted in the x direction to uncorrelate gradient and intercept.</a:t>
            </a:r>
          </a:p>
          <a:p>
            <a:endParaRPr lang="en-US" sz="1700" dirty="0"/>
          </a:p>
          <a:p>
            <a:r>
              <a:rPr lang="en-US" sz="1700" dirty="0"/>
              <a:t>Linear relationship as expected.</a:t>
            </a:r>
          </a:p>
          <a:p>
            <a:endParaRPr lang="en-US" sz="1700" dirty="0"/>
          </a:p>
          <a:p>
            <a:r>
              <a:rPr lang="en-US" sz="1700" dirty="0"/>
              <a:t>We now know the gradient (α) and the intercept (β). </a:t>
            </a:r>
          </a:p>
          <a:p>
            <a:endParaRPr lang="en-US" sz="1700" dirty="0"/>
          </a:p>
          <a:p>
            <a:r>
              <a:rPr lang="en-US" sz="1700" dirty="0"/>
              <a:t>We can apply our findings to a larger set of data in Cepheids in different galaxies.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9B2AE7-99B9-4018-91F5-94DC1D9D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024" y="1161288"/>
            <a:ext cx="5124450" cy="3952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BD962D-DFCE-4CF7-ADA5-3BD81B2E7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187" y="5901602"/>
            <a:ext cx="1570124" cy="3738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23213C-931C-4F4C-A63C-127343E4C393}"/>
              </a:ext>
            </a:extLst>
          </p:cNvPr>
          <p:cNvSpPr txBox="1"/>
          <p:nvPr/>
        </p:nvSpPr>
        <p:spPr>
          <a:xfrm>
            <a:off x="6747712" y="5395224"/>
            <a:ext cx="30750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Period-Luminosity Relation</a:t>
            </a:r>
          </a:p>
        </p:txBody>
      </p:sp>
    </p:spTree>
    <p:extLst>
      <p:ext uri="{BB962C8B-B14F-4D97-AF65-F5344CB8AC3E}">
        <p14:creationId xmlns:p14="http://schemas.microsoft.com/office/powerpoint/2010/main" val="4066595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Universe - Wikipedia">
            <a:extLst>
              <a:ext uri="{FF2B5EF4-FFF2-40B4-BE49-F238E27FC236}">
                <a16:creationId xmlns:a16="http://schemas.microsoft.com/office/drawing/2014/main" id="{DCA3F9E8-3148-4BB0-B643-4A6215270E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0" b="21190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348D6-9220-44E3-AFC0-15FFA99C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Distance Modulus and Relative Distance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C3732-E54F-46DC-A04A-2919882AB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700" dirty="0"/>
              <a:t>Obtaining the relative distance is our next step.</a:t>
            </a:r>
          </a:p>
          <a:p>
            <a:endParaRPr lang="en-US" sz="1700" dirty="0"/>
          </a:p>
          <a:p>
            <a:r>
              <a:rPr lang="en-US" sz="1700" dirty="0"/>
              <a:t>First, we need the distance modulus: μ = m – M</a:t>
            </a:r>
          </a:p>
          <a:p>
            <a:endParaRPr lang="en-US" sz="1700" dirty="0"/>
          </a:p>
          <a:p>
            <a:r>
              <a:rPr lang="en-US" sz="1700" dirty="0"/>
              <a:t>We do this by calculating the absolute magnitude M, using our new Cepheid Data </a:t>
            </a:r>
          </a:p>
          <a:p>
            <a:endParaRPr lang="en-US" sz="1700" dirty="0"/>
          </a:p>
          <a:p>
            <a:r>
              <a:rPr lang="en-US" sz="1700" dirty="0"/>
              <a:t>We know α, β, and logP! This is an easy calculation.</a:t>
            </a:r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24AD56-DAAA-45EB-9240-3AEB458FA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804" y="728218"/>
            <a:ext cx="3648075" cy="1685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3874D7-4369-404C-9AFC-1176C7390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498" y="728218"/>
            <a:ext cx="1924050" cy="46958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3CA459-77B2-4EB8-994F-DF1B4A372AB9}"/>
              </a:ext>
            </a:extLst>
          </p:cNvPr>
          <p:cNvSpPr txBox="1"/>
          <p:nvPr/>
        </p:nvSpPr>
        <p:spPr>
          <a:xfrm>
            <a:off x="4783070" y="179448"/>
            <a:ext cx="3551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Obtained Data on Different Galaxies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BE00A2-1222-4182-BAD4-068271E64BD7}"/>
              </a:ext>
            </a:extLst>
          </p:cNvPr>
          <p:cNvSpPr txBox="1"/>
          <p:nvPr/>
        </p:nvSpPr>
        <p:spPr>
          <a:xfrm>
            <a:off x="8797088" y="193291"/>
            <a:ext cx="30750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Cepheid Data in NGC3627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A2E559-3B57-4A3A-9A27-E8E4B6FA7EE4}"/>
              </a:ext>
            </a:extLst>
          </p:cNvPr>
          <p:cNvSpPr txBox="1"/>
          <p:nvPr/>
        </p:nvSpPr>
        <p:spPr>
          <a:xfrm>
            <a:off x="4964446" y="2706798"/>
            <a:ext cx="30750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Period-Luminosity Relation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3F456E-8FB1-4EC5-9BCF-2162A82791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200" y="3242080"/>
            <a:ext cx="1570124" cy="37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0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Universe - Wikipedia">
            <a:extLst>
              <a:ext uri="{FF2B5EF4-FFF2-40B4-BE49-F238E27FC236}">
                <a16:creationId xmlns:a16="http://schemas.microsoft.com/office/drawing/2014/main" id="{F7156666-E1CE-4C5D-8B48-651EAB507B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0" b="21190"/>
          <a:stretch/>
        </p:blipFill>
        <p:spPr bwMode="auto">
          <a:xfrm>
            <a:off x="3493442" y="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5C792-3706-4519-9053-0D2C5C43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Relative Distance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9D11-BA1B-4DFF-9426-68D163834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To plot the Hubble graph, we require the relative distance to each galaxy from Earth (point of observation).</a:t>
            </a:r>
          </a:p>
          <a:p>
            <a:endParaRPr lang="en-US" sz="1700" dirty="0"/>
          </a:p>
          <a:p>
            <a:r>
              <a:rPr lang="en-US" sz="1700" dirty="0"/>
              <a:t>We must use our distance modulus relation and rearrange for relative distance.</a:t>
            </a:r>
          </a:p>
          <a:p>
            <a:endParaRPr lang="en-US" sz="1700" dirty="0"/>
          </a:p>
          <a:p>
            <a:r>
              <a:rPr lang="en-US" sz="1700" dirty="0"/>
              <a:t>Remember μ = m – M!</a:t>
            </a:r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5DCF75-805E-4CFC-8837-98F1C2646E9A}"/>
              </a:ext>
            </a:extLst>
          </p:cNvPr>
          <p:cNvSpPr txBox="1"/>
          <p:nvPr/>
        </p:nvSpPr>
        <p:spPr>
          <a:xfrm>
            <a:off x="7085207" y="271292"/>
            <a:ext cx="30750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Distance Modulus Relation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6C9920-6E20-411A-9F70-0518D111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619" y="843534"/>
            <a:ext cx="1808249" cy="39097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DA7FBA-D58B-4657-B113-AA325AB23890}"/>
              </a:ext>
            </a:extLst>
          </p:cNvPr>
          <p:cNvCxnSpPr/>
          <p:nvPr/>
        </p:nvCxnSpPr>
        <p:spPr>
          <a:xfrm>
            <a:off x="8622743" y="1428750"/>
            <a:ext cx="0" cy="600075"/>
          </a:xfrm>
          <a:prstGeom prst="straightConnector1">
            <a:avLst/>
          </a:prstGeom>
          <a:ln w="762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CEE402D-3072-4E2B-A33D-43129670E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094" y="2200872"/>
            <a:ext cx="1529321" cy="31370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853356-8C19-4F31-8002-CC03654B2BDD}"/>
              </a:ext>
            </a:extLst>
          </p:cNvPr>
          <p:cNvCxnSpPr/>
          <p:nvPr/>
        </p:nvCxnSpPr>
        <p:spPr>
          <a:xfrm>
            <a:off x="8622740" y="2647950"/>
            <a:ext cx="0" cy="600075"/>
          </a:xfrm>
          <a:prstGeom prst="straightConnector1">
            <a:avLst/>
          </a:prstGeom>
          <a:ln w="762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531FFF-6C84-4A0D-B1E6-4A7C88632992}"/>
              </a:ext>
            </a:extLst>
          </p:cNvPr>
          <p:cNvSpPr txBox="1"/>
          <p:nvPr/>
        </p:nvSpPr>
        <p:spPr>
          <a:xfrm>
            <a:off x="7085207" y="3381396"/>
            <a:ext cx="33446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Rearrange for relative distance (d)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B46621-564C-48AE-BA87-D7E568BD8C5F}"/>
              </a:ext>
            </a:extLst>
          </p:cNvPr>
          <p:cNvCxnSpPr/>
          <p:nvPr/>
        </p:nvCxnSpPr>
        <p:spPr>
          <a:xfrm>
            <a:off x="8625357" y="3914775"/>
            <a:ext cx="0" cy="600075"/>
          </a:xfrm>
          <a:prstGeom prst="straightConnector1">
            <a:avLst/>
          </a:prstGeom>
          <a:ln w="762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8D7CE79-0B79-494C-9E59-787B3EB52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6066" y="4684681"/>
            <a:ext cx="1473347" cy="49903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28A1C4-5A56-4137-A0E6-7F458ECB6272}"/>
              </a:ext>
            </a:extLst>
          </p:cNvPr>
          <p:cNvCxnSpPr/>
          <p:nvPr/>
        </p:nvCxnSpPr>
        <p:spPr>
          <a:xfrm>
            <a:off x="8625355" y="5325237"/>
            <a:ext cx="0" cy="600075"/>
          </a:xfrm>
          <a:prstGeom prst="straightConnector1">
            <a:avLst/>
          </a:prstGeom>
          <a:ln w="762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C4C8E13-C47A-4320-91AD-00E91387B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2595" y="6110857"/>
            <a:ext cx="1328030" cy="51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28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Universe - Wikipedia">
            <a:extLst>
              <a:ext uri="{FF2B5EF4-FFF2-40B4-BE49-F238E27FC236}">
                <a16:creationId xmlns:a16="http://schemas.microsoft.com/office/drawing/2014/main" id="{6DC936AC-DE4E-488C-8116-5FD89E06F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0" b="21190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88CFA-A5AF-4994-813D-5167C57B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Plotting Hubble’s Constant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2070-7763-4B58-9FBF-C8E9B6F80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Redoing our relative distance analysis for eight different galaxies yields 8 distances.</a:t>
            </a:r>
          </a:p>
          <a:p>
            <a:endParaRPr lang="en-US" sz="1700" dirty="0"/>
          </a:p>
          <a:p>
            <a:r>
              <a:rPr lang="en-US" sz="1700" dirty="0"/>
              <a:t>For these galaxies, we have 8 recessional velocities.</a:t>
            </a:r>
          </a:p>
          <a:p>
            <a:endParaRPr lang="en-US" sz="1700" dirty="0"/>
          </a:p>
          <a:p>
            <a:r>
              <a:rPr lang="en-US" sz="1700" dirty="0"/>
              <a:t>We can plot the Hubble graph!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0F78FB-A9E8-4527-828E-28196A04A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486" y="1161288"/>
            <a:ext cx="5362575" cy="4057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B415CF-21DD-4BDD-8388-D90095991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5925312"/>
            <a:ext cx="1400175" cy="4229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67A7F1-967D-48C9-A2A5-39B6E06C522F}"/>
              </a:ext>
            </a:extLst>
          </p:cNvPr>
          <p:cNvSpPr txBox="1"/>
          <p:nvPr/>
        </p:nvSpPr>
        <p:spPr>
          <a:xfrm>
            <a:off x="7163550" y="5484471"/>
            <a:ext cx="30750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Hubble’s Constant Relation</a:t>
            </a:r>
          </a:p>
        </p:txBody>
      </p:sp>
    </p:spTree>
    <p:extLst>
      <p:ext uri="{BB962C8B-B14F-4D97-AF65-F5344CB8AC3E}">
        <p14:creationId xmlns:p14="http://schemas.microsoft.com/office/powerpoint/2010/main" val="1369012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Universe - Wikipedia">
            <a:extLst>
              <a:ext uri="{FF2B5EF4-FFF2-40B4-BE49-F238E27FC236}">
                <a16:creationId xmlns:a16="http://schemas.microsoft.com/office/drawing/2014/main" id="{668EDB68-EF9D-4070-B8BF-BBE3CB7726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0" b="21190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383DA-6F2A-4E23-A761-AB313C2AA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Age Of The Universe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160AAD-AB03-4A39-86E6-E1654D1FC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094" y="2718054"/>
                <a:ext cx="3438906" cy="3207258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1700" dirty="0"/>
                  <a:t>Our age of the universe is the gradient of the graph, 1/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700" dirty="0"/>
              </a:p>
              <a:p>
                <a:endParaRPr lang="en-US" sz="1700" dirty="0"/>
              </a:p>
              <a:p>
                <a:r>
                  <a:rPr lang="en-US" sz="1700" dirty="0"/>
                  <a:t>The age of the universe is . . .</a:t>
                </a:r>
              </a:p>
              <a:p>
                <a:endParaRPr lang="en-US" sz="1700" dirty="0"/>
              </a:p>
              <a:p>
                <a:r>
                  <a:rPr lang="en-US" sz="1700" dirty="0"/>
                  <a:t> 0.014080882783231972 </a:t>
                </a:r>
                <a:r>
                  <a:rPr lang="en-US" sz="1700" dirty="0" err="1"/>
                  <a:t>Mpc</a:t>
                </a:r>
                <a:r>
                  <a:rPr lang="en-US" sz="1700" dirty="0"/>
                  <a:t>/(km/s)!</a:t>
                </a:r>
              </a:p>
              <a:p>
                <a:pPr marL="0" indent="0">
                  <a:buNone/>
                </a:pPr>
                <a:endParaRPr lang="en-US" sz="17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160AAD-AB03-4A39-86E6-E1654D1FC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094" y="2718054"/>
                <a:ext cx="3438906" cy="3207258"/>
              </a:xfrm>
              <a:blipFill>
                <a:blip r:embed="rId3"/>
                <a:stretch>
                  <a:fillRect l="-887" t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F6DAFE8-ED60-49F7-8E1D-1A2AD3D57F24}"/>
              </a:ext>
            </a:extLst>
          </p:cNvPr>
          <p:cNvSpPr txBox="1"/>
          <p:nvPr/>
        </p:nvSpPr>
        <p:spPr>
          <a:xfrm>
            <a:off x="5421226" y="2461768"/>
            <a:ext cx="5553075" cy="2308324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solidFill>
              <a:schemeClr val="tx1">
                <a:alpha val="16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Or more visually pleasing: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 13.777 +/- 1.7734 billion years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5B7F74-BA3D-46E7-88D0-70AB9A805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013" y="5099671"/>
            <a:ext cx="3524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44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04C404DC96A648969CF4DE8B442006" ma:contentTypeVersion="13" ma:contentTypeDescription="Create a new document." ma:contentTypeScope="" ma:versionID="845b9f54c5808037c8bbe6374198b971">
  <xsd:schema xmlns:xsd="http://www.w3.org/2001/XMLSchema" xmlns:xs="http://www.w3.org/2001/XMLSchema" xmlns:p="http://schemas.microsoft.com/office/2006/metadata/properties" xmlns:ns3="d5121271-8907-4ee8-9d7b-7252012de0e8" xmlns:ns4="5fc00e2e-74dd-4e95-af47-5d5dd6c8143c" targetNamespace="http://schemas.microsoft.com/office/2006/metadata/properties" ma:root="true" ma:fieldsID="9aa7733454a9b13eac5c0e840369bb75" ns3:_="" ns4:_="">
    <xsd:import namespace="d5121271-8907-4ee8-9d7b-7252012de0e8"/>
    <xsd:import namespace="5fc00e2e-74dd-4e95-af47-5d5dd6c8143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121271-8907-4ee8-9d7b-7252012de0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c00e2e-74dd-4e95-af47-5d5dd6c814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364F5C-F97C-4110-9AE5-78A921EB9B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121271-8907-4ee8-9d7b-7252012de0e8"/>
    <ds:schemaRef ds:uri="5fc00e2e-74dd-4e95-af47-5d5dd6c814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C27380-0544-4F17-A63B-B5969EC562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7AA93D-0832-499B-AAF6-08CA833D71F4}">
  <ds:schemaRefs>
    <ds:schemaRef ds:uri="http://purl.org/dc/terms/"/>
    <ds:schemaRef ds:uri="5fc00e2e-74dd-4e95-af47-5d5dd6c8143c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d5121271-8907-4ee8-9d7b-7252012de0e8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436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The Age Of The Universe – Data Analysis</vt:lpstr>
      <vt:lpstr>T = 0?</vt:lpstr>
      <vt:lpstr>Data</vt:lpstr>
      <vt:lpstr>My Analysis</vt:lpstr>
      <vt:lpstr>Period-Luminosity Relation</vt:lpstr>
      <vt:lpstr>Distance Modulus and Relative Distance</vt:lpstr>
      <vt:lpstr>Relative Distance</vt:lpstr>
      <vt:lpstr>Plotting Hubble’s Constant</vt:lpstr>
      <vt:lpstr>Age Of The Universe</vt:lpstr>
      <vt:lpstr>The magic behind data analysis: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Age Of The Universe – Data Analysis</dc:title>
  <dc:creator>Jakub Markiewicz (jm18g20)</dc:creator>
  <cp:lastModifiedBy>Jakub Markiewicz (jm18g20)</cp:lastModifiedBy>
  <cp:revision>17</cp:revision>
  <dcterms:created xsi:type="dcterms:W3CDTF">2022-02-23T19:00:03Z</dcterms:created>
  <dcterms:modified xsi:type="dcterms:W3CDTF">2022-02-23T22:34:27Z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0x0101001F04C404DC96A648969CF4DE8B442006</vt:lpwstr>
  </property>
</Properties>
</file>