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6" r:id="rId2"/>
    <p:sldId id="379" r:id="rId3"/>
    <p:sldId id="367" r:id="rId4"/>
    <p:sldId id="377" r:id="rId5"/>
    <p:sldId id="368" r:id="rId6"/>
    <p:sldId id="369" r:id="rId7"/>
    <p:sldId id="370" r:id="rId8"/>
    <p:sldId id="378" r:id="rId9"/>
    <p:sldId id="372" r:id="rId10"/>
    <p:sldId id="373" r:id="rId11"/>
    <p:sldId id="374" r:id="rId12"/>
    <p:sldId id="3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2800" autoAdjust="0"/>
  </p:normalViewPr>
  <p:slideViewPr>
    <p:cSldViewPr>
      <p:cViewPr varScale="1">
        <p:scale>
          <a:sx n="79" d="100"/>
          <a:sy n="79" d="100"/>
        </p:scale>
        <p:origin x="14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FE7E-817B-4739-A2C6-983B557A6F46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54B01-ACA3-4075-8182-68A1EABD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https://developer.android.com/guide/components/broadcasts#changes-system-broadcasts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4B01-ACA3-4075-8182-68A1EABDFB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04D-A507-4B97-B0B6-1AF45CABDC55}" type="datetimeFigureOut">
              <a:rPr lang="en-US" smtClean="0"/>
              <a:t>16-May-2022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EC2-182B-479C-88F5-FE6772AD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broadcasts#changes-system-broadca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ublish%E2%80%93subscribe_patte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3000" dirty="0"/>
              <a:t>Broadcast Receivers simply respond to broadcast messages from other applications or from the system itself. </a:t>
            </a:r>
          </a:p>
          <a:p>
            <a:pPr marL="514350" indent="-457200"/>
            <a:r>
              <a:rPr lang="en-US" sz="3000" dirty="0"/>
              <a:t>Application can broadcast messages.</a:t>
            </a:r>
          </a:p>
          <a:p>
            <a:pPr marL="514350" indent="-457200"/>
            <a:r>
              <a:rPr lang="en-US" sz="3000" dirty="0"/>
              <a:t>These messages are sometime called events or intents.</a:t>
            </a:r>
          </a:p>
          <a:p>
            <a:pPr marL="514350" indent="-457200"/>
            <a:r>
              <a:rPr lang="en-US" sz="3000" dirty="0"/>
              <a:t>Simple way for Inter 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7188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667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//Sending Broadcast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88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88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broadcastIntent</a:t>
            </a:r>
            <a:r>
              <a:rPr lang="en-US" sz="2400" dirty="0">
                <a:solidFill>
                  <a:srgbClr val="666600"/>
                </a:solidFill>
              </a:rPr>
              <a:t>(</a:t>
            </a:r>
            <a:r>
              <a:rPr lang="en-US" sz="2400" dirty="0">
                <a:solidFill>
                  <a:srgbClr val="7F0055"/>
                </a:solidFill>
              </a:rPr>
              <a:t>View</a:t>
            </a:r>
            <a:r>
              <a:rPr lang="en-US" sz="2400" dirty="0">
                <a:solidFill>
                  <a:srgbClr val="000000"/>
                </a:solidFill>
              </a:rPr>
              <a:t> view</a:t>
            </a:r>
            <a:r>
              <a:rPr lang="en-US" sz="2400" dirty="0">
                <a:solidFill>
                  <a:srgbClr val="666600"/>
                </a:solidFill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666600"/>
                </a:solidFill>
              </a:rPr>
              <a:t>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7F0055"/>
                </a:solidFill>
              </a:rPr>
              <a:t>    Intent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intent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666600"/>
                </a:solidFill>
              </a:rPr>
              <a:t>=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88"/>
                </a:solidFill>
              </a:rPr>
              <a:t>new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7F0055"/>
                </a:solidFill>
              </a:rPr>
              <a:t>Intent</a:t>
            </a:r>
            <a:r>
              <a:rPr lang="en-US" sz="2400" dirty="0">
                <a:solidFill>
                  <a:srgbClr val="666600"/>
                </a:solidFill>
              </a:rPr>
              <a:t>();</a:t>
            </a:r>
            <a:r>
              <a:rPr lang="en-US" sz="2400" dirty="0">
                <a:solidFill>
                  <a:srgbClr val="000000"/>
                </a:solidFill>
              </a:rPr>
              <a:t>     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</a:t>
            </a:r>
            <a:r>
              <a:rPr lang="en-US" sz="2400" dirty="0" err="1">
                <a:solidFill>
                  <a:srgbClr val="000000"/>
                </a:solidFill>
              </a:rPr>
              <a:t>intent</a:t>
            </a:r>
            <a:r>
              <a:rPr lang="en-US" sz="2400" dirty="0" err="1">
                <a:solidFill>
                  <a:srgbClr val="666600"/>
                </a:solidFill>
              </a:rPr>
              <a:t>.</a:t>
            </a:r>
            <a:r>
              <a:rPr lang="en-US" sz="2400" dirty="0" err="1">
                <a:solidFill>
                  <a:srgbClr val="000000"/>
                </a:solidFill>
              </a:rPr>
              <a:t>setAction</a:t>
            </a:r>
            <a:r>
              <a:rPr lang="en-US" sz="2400" dirty="0">
                <a:solidFill>
                  <a:srgbClr val="666600"/>
                </a:solidFill>
              </a:rPr>
              <a:t>(</a:t>
            </a:r>
            <a:r>
              <a:rPr lang="en-US" sz="2400" dirty="0">
                <a:solidFill>
                  <a:srgbClr val="008800"/>
                </a:solidFill>
              </a:rPr>
              <a:t>"</a:t>
            </a:r>
            <a:r>
              <a:rPr lang="en-US" sz="2400" dirty="0" err="1">
                <a:solidFill>
                  <a:srgbClr val="008800"/>
                </a:solidFill>
              </a:rPr>
              <a:t>com.bu.CUSTOM_INTENT</a:t>
            </a:r>
            <a:r>
              <a:rPr lang="en-US" sz="2400" dirty="0">
                <a:solidFill>
                  <a:srgbClr val="008800"/>
                </a:solidFill>
              </a:rPr>
              <a:t>"</a:t>
            </a:r>
            <a:r>
              <a:rPr lang="en-US" sz="2400" dirty="0">
                <a:solidFill>
                  <a:srgbClr val="666600"/>
                </a:solidFill>
              </a:rPr>
              <a:t>);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</a:t>
            </a:r>
            <a:r>
              <a:rPr lang="en-US" sz="2400" dirty="0" err="1">
                <a:solidFill>
                  <a:srgbClr val="000000"/>
                </a:solidFill>
              </a:rPr>
              <a:t>sendBroadcast</a:t>
            </a:r>
            <a:r>
              <a:rPr lang="en-US" sz="2400" dirty="0">
                <a:solidFill>
                  <a:srgbClr val="6666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intent</a:t>
            </a:r>
            <a:r>
              <a:rPr lang="en-US" sz="2400" dirty="0">
                <a:solidFill>
                  <a:srgbClr val="666600"/>
                </a:solidFill>
              </a:rPr>
              <a:t>);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666600"/>
                </a:solidFill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4577" y="4065538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//Receiving Broadcast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BroadcastReceiver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BroadcastReceiver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onReceive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(Context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context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Intent intent)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(context,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"Dynamic Broadcast"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   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LENGTH_SHORT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IntentFilter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filter=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IntentFilter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(“</a:t>
            </a:r>
            <a:r>
              <a:rPr lang="en-US" dirty="0" err="1">
                <a:solidFill>
                  <a:srgbClr val="008800"/>
                </a:solidFill>
              </a:rPr>
              <a:t>com.bu.CUSTOM_INTENT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”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registerReceiver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(r, filter);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6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1524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000" dirty="0"/>
              <a:t>This intent “</a:t>
            </a:r>
            <a:r>
              <a:rPr lang="en-US" sz="3000" dirty="0" err="1"/>
              <a:t>com.bu.CUSTOM_INTENT</a:t>
            </a:r>
            <a:r>
              <a:rPr lang="en-US" sz="3000" dirty="0"/>
              <a:t>” can also be registered in similar way as we have registered system generated intent.</a:t>
            </a: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88392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600" dirty="0">
                <a:solidFill>
                  <a:srgbClr val="000088"/>
                </a:solidFill>
              </a:rPr>
              <a:t>&lt;application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7F0055"/>
                </a:solidFill>
              </a:rPr>
              <a:t>android:icon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8800"/>
                </a:solidFill>
              </a:rPr>
              <a:t>"@</a:t>
            </a:r>
            <a:r>
              <a:rPr lang="en-US" sz="1600" dirty="0" err="1">
                <a:solidFill>
                  <a:srgbClr val="008800"/>
                </a:solidFill>
              </a:rPr>
              <a:t>drawable</a:t>
            </a:r>
            <a:r>
              <a:rPr lang="en-US" sz="1600" dirty="0">
                <a:solidFill>
                  <a:srgbClr val="008800"/>
                </a:solidFill>
              </a:rPr>
              <a:t>/</a:t>
            </a:r>
            <a:r>
              <a:rPr lang="en-US" sz="1600" dirty="0" err="1">
                <a:solidFill>
                  <a:srgbClr val="008800"/>
                </a:solidFill>
              </a:rPr>
              <a:t>ic_launcher</a:t>
            </a:r>
            <a:r>
              <a:rPr lang="en-US" sz="1600" dirty="0">
                <a:solidFill>
                  <a:srgbClr val="0088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7F0055"/>
                </a:solidFill>
              </a:rPr>
              <a:t>android:label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8800"/>
                </a:solidFill>
              </a:rPr>
              <a:t>"@string/</a:t>
            </a:r>
            <a:r>
              <a:rPr lang="en-US" sz="1600" dirty="0" err="1">
                <a:solidFill>
                  <a:srgbClr val="008800"/>
                </a:solidFill>
              </a:rPr>
              <a:t>app_name</a:t>
            </a:r>
            <a:r>
              <a:rPr lang="en-US" sz="1600" dirty="0">
                <a:solidFill>
                  <a:srgbClr val="0088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7F0055"/>
                </a:solidFill>
              </a:rPr>
              <a:t>android:theme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8800"/>
                </a:solidFill>
              </a:rPr>
              <a:t>"@style/</a:t>
            </a:r>
            <a:r>
              <a:rPr lang="en-US" sz="1600" dirty="0" err="1">
                <a:solidFill>
                  <a:srgbClr val="008800"/>
                </a:solidFill>
              </a:rPr>
              <a:t>AppTheme</a:t>
            </a:r>
            <a:r>
              <a:rPr lang="en-US" sz="1600" dirty="0">
                <a:solidFill>
                  <a:srgbClr val="0088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88"/>
                </a:solidFill>
              </a:rPr>
              <a:t>&gt;</a:t>
            </a:r>
          </a:p>
          <a:p>
            <a:pPr marL="57150" indent="0">
              <a:buNone/>
            </a:pPr>
            <a:r>
              <a:rPr lang="en-US" sz="1600" dirty="0">
                <a:solidFill>
                  <a:srgbClr val="000088"/>
                </a:solidFill>
              </a:rPr>
              <a:t>    &lt;receiver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7F0055"/>
                </a:solidFill>
              </a:rPr>
              <a:t>android:name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8800"/>
                </a:solidFill>
              </a:rPr>
              <a:t>"</a:t>
            </a:r>
            <a:r>
              <a:rPr lang="en-US" sz="1600" dirty="0" err="1">
                <a:solidFill>
                  <a:srgbClr val="008800"/>
                </a:solidFill>
              </a:rPr>
              <a:t>MyReceiver</a:t>
            </a:r>
            <a:r>
              <a:rPr lang="en-US" sz="1600" dirty="0">
                <a:solidFill>
                  <a:srgbClr val="008800"/>
                </a:solidFill>
              </a:rPr>
              <a:t>"</a:t>
            </a:r>
            <a:r>
              <a:rPr lang="en-US" sz="1600" dirty="0">
                <a:solidFill>
                  <a:srgbClr val="000088"/>
                </a:solidFill>
              </a:rPr>
              <a:t>&gt;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>
                <a:solidFill>
                  <a:srgbClr val="000088"/>
                </a:solidFill>
              </a:rPr>
              <a:t>&lt;intent-filter&gt;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</a:t>
            </a:r>
            <a:r>
              <a:rPr lang="en-US" sz="1600" dirty="0">
                <a:solidFill>
                  <a:srgbClr val="000088"/>
                </a:solidFill>
              </a:rPr>
              <a:t>&lt;action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7F0055"/>
                </a:solidFill>
              </a:rPr>
              <a:t>android:name</a:t>
            </a:r>
            <a:r>
              <a:rPr lang="en-US" sz="1600" dirty="0">
                <a:solidFill>
                  <a:srgbClr val="666600"/>
                </a:solidFill>
              </a:rPr>
              <a:t>=</a:t>
            </a:r>
            <a:r>
              <a:rPr lang="en-US" sz="1600" dirty="0">
                <a:solidFill>
                  <a:srgbClr val="008800"/>
                </a:solidFill>
              </a:rPr>
              <a:t>" </a:t>
            </a:r>
            <a:r>
              <a:rPr lang="en-US" sz="1600" dirty="0" err="1">
                <a:solidFill>
                  <a:srgbClr val="008800"/>
                </a:solidFill>
              </a:rPr>
              <a:t>com.bu.CUSTOM_INTENT</a:t>
            </a:r>
            <a:r>
              <a:rPr lang="en-US" sz="1600" dirty="0">
                <a:solidFill>
                  <a:srgbClr val="008800"/>
                </a:solidFill>
              </a:rPr>
              <a:t>"</a:t>
            </a:r>
            <a:r>
              <a:rPr lang="en-US" sz="1600" dirty="0">
                <a:solidFill>
                  <a:srgbClr val="000088"/>
                </a:solidFill>
              </a:rPr>
              <a:t>&gt;&lt;/action&gt;</a:t>
            </a:r>
          </a:p>
          <a:p>
            <a:pPr marL="57150" indent="0">
              <a:buNone/>
            </a:pPr>
            <a:r>
              <a:rPr lang="en-US" sz="1600" dirty="0">
                <a:solidFill>
                  <a:srgbClr val="000088"/>
                </a:solidFill>
              </a:rPr>
              <a:t>        &lt;/intent-filter&gt;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88"/>
                </a:solidFill>
              </a:rPr>
              <a:t>&lt;/receiver&gt;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1600" dirty="0">
                <a:solidFill>
                  <a:srgbClr val="000088"/>
                </a:solidFill>
              </a:rPr>
              <a:t>&lt;/application&gt;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12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Changes to system broadcasts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3000" dirty="0"/>
              <a:t>Beginning with Android 8.0 (API level 26), the system imposes additional restrictions on manifest-declared receivers.</a:t>
            </a:r>
          </a:p>
          <a:p>
            <a:pPr marL="514350" indent="-457200"/>
            <a:r>
              <a:rPr lang="en-US" sz="3000" dirty="0"/>
              <a:t>If your app targets Android 8.0 or higher, </a:t>
            </a:r>
            <a:r>
              <a:rPr lang="en-US" sz="3000" dirty="0">
                <a:solidFill>
                  <a:srgbClr val="FF0000"/>
                </a:solidFill>
              </a:rPr>
              <a:t>you cannot use the manifest to declare a receiver for most implicit broadcasts</a:t>
            </a:r>
            <a:r>
              <a:rPr lang="en-US" sz="3000" dirty="0"/>
              <a:t> (broadcasts that don't target your app specifically).</a:t>
            </a:r>
          </a:p>
          <a:p>
            <a:pPr marL="514350" indent="-457200"/>
            <a:r>
              <a:rPr lang="en-US" sz="3000" dirty="0"/>
              <a:t>It is therefore </a:t>
            </a:r>
            <a:r>
              <a:rPr lang="en-US" sz="3000" dirty="0">
                <a:solidFill>
                  <a:srgbClr val="00B050"/>
                </a:solidFill>
              </a:rPr>
              <a:t>recommended to use dynamic receiver registration </a:t>
            </a:r>
            <a:r>
              <a:rPr lang="en-US" sz="3000" dirty="0"/>
              <a:t>instead of manifest file.</a:t>
            </a:r>
          </a:p>
          <a:p>
            <a:pPr marL="571500" indent="-514350"/>
            <a:r>
              <a:rPr lang="en-US" sz="3000" dirty="0"/>
              <a:t>For more information check </a:t>
            </a:r>
            <a:r>
              <a:rPr lang="en-US" sz="3000" dirty="0">
                <a:hlinkClick r:id="rId3"/>
              </a:rPr>
              <a:t>here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08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3000" dirty="0"/>
              <a:t>For example, applications can also initiate broadcasts to let other applications know that some </a:t>
            </a:r>
            <a:r>
              <a:rPr lang="en-US" sz="3000" dirty="0">
                <a:solidFill>
                  <a:schemeClr val="accent1"/>
                </a:solidFill>
              </a:rPr>
              <a:t>data has been downloaded </a:t>
            </a:r>
            <a:r>
              <a:rPr lang="en-US" sz="3000" dirty="0"/>
              <a:t>to the device and is available for them to use, so this is broadcast receiver who will intercept this communication and will initiate appropriate action.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080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3000" dirty="0"/>
              <a:t>Android apps can </a:t>
            </a:r>
            <a:r>
              <a:rPr lang="en-US" sz="3000" dirty="0">
                <a:solidFill>
                  <a:schemeClr val="accent1"/>
                </a:solidFill>
              </a:rPr>
              <a:t>send or receive </a:t>
            </a:r>
            <a:r>
              <a:rPr lang="en-US" sz="3000" dirty="0"/>
              <a:t>broadcast messages from the Android system and other Android apps, similar to the </a:t>
            </a:r>
            <a:r>
              <a:rPr lang="en-US" sz="3000" dirty="0">
                <a:hlinkClick r:id="rId2"/>
              </a:rPr>
              <a:t>publish-subscribe</a:t>
            </a:r>
            <a:r>
              <a:rPr lang="en-US" sz="3000" dirty="0"/>
              <a:t> design pattern</a:t>
            </a:r>
          </a:p>
          <a:p>
            <a:pPr marL="514350" indent="-457200"/>
            <a:r>
              <a:rPr lang="en-US" sz="3000" dirty="0"/>
              <a:t>There are following two important steps to make </a:t>
            </a:r>
            <a:r>
              <a:rPr lang="en-US" sz="3000" dirty="0" err="1"/>
              <a:t>BroadcastReceiver</a:t>
            </a:r>
            <a:r>
              <a:rPr lang="en-US" sz="3000" dirty="0"/>
              <a:t> works for the system broadcasted intents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600" dirty="0"/>
              <a:t>Creating the Broadcast Receiver.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600" dirty="0"/>
              <a:t>Registering Broadcast Receiver.</a:t>
            </a:r>
          </a:p>
        </p:txBody>
      </p:sp>
    </p:spTree>
    <p:extLst>
      <p:ext uri="{BB962C8B-B14F-4D97-AF65-F5344CB8AC3E}">
        <p14:creationId xmlns:p14="http://schemas.microsoft.com/office/powerpoint/2010/main" val="427653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/>
              <a:t>Naming convention:</a:t>
            </a:r>
          </a:p>
          <a:p>
            <a:pPr marL="914400" lvl="1" indent="-457200"/>
            <a:r>
              <a:rPr lang="en-US" dirty="0"/>
              <a:t>Logically action names are </a:t>
            </a:r>
            <a:r>
              <a:rPr lang="en-US" dirty="0">
                <a:solidFill>
                  <a:schemeClr val="accent1"/>
                </a:solidFill>
              </a:rPr>
              <a:t>constants</a:t>
            </a:r>
            <a:r>
              <a:rPr lang="en-US" dirty="0"/>
              <a:t> therefore they are named in </a:t>
            </a:r>
            <a:r>
              <a:rPr lang="en-US" dirty="0">
                <a:solidFill>
                  <a:schemeClr val="accent1"/>
                </a:solidFill>
              </a:rPr>
              <a:t>CAPITAL</a:t>
            </a:r>
            <a:r>
              <a:rPr lang="en-US" dirty="0"/>
              <a:t> letters which may include underscores.</a:t>
            </a:r>
          </a:p>
          <a:p>
            <a:pPr marL="914400" lvl="1" indent="-457200"/>
            <a:r>
              <a:rPr lang="en-US" dirty="0"/>
              <a:t>If action name is fully qualified, qualified part (package) is recommended to be in small letter except the right most(action) word.</a:t>
            </a:r>
          </a:p>
          <a:p>
            <a:pPr marL="914400" lvl="1" indent="-457200"/>
            <a:r>
              <a:rPr lang="en-US" dirty="0"/>
              <a:t>Examples:</a:t>
            </a:r>
          </a:p>
          <a:p>
            <a:pPr marL="1314450" lvl="2" indent="-457200"/>
            <a:r>
              <a:rPr lang="en-US" dirty="0" err="1">
                <a:solidFill>
                  <a:schemeClr val="tx2"/>
                </a:solidFill>
              </a:rPr>
              <a:t>android.provider.telephony.Telecom.</a:t>
            </a:r>
            <a:r>
              <a:rPr lang="en-US" dirty="0" err="1">
                <a:solidFill>
                  <a:srgbClr val="C00000"/>
                </a:solidFill>
              </a:rPr>
              <a:t>SMS_RECEIVED</a:t>
            </a:r>
            <a:endParaRPr lang="en-US" dirty="0">
              <a:solidFill>
                <a:srgbClr val="C00000"/>
              </a:solidFill>
            </a:endParaRPr>
          </a:p>
          <a:p>
            <a:pPr marL="1314450" lvl="2" indent="-457200"/>
            <a:r>
              <a:rPr lang="en-US" dirty="0" err="1">
                <a:solidFill>
                  <a:schemeClr val="tx2"/>
                </a:solidFill>
              </a:rPr>
              <a:t>bu.bukc.MyClass.</a:t>
            </a:r>
            <a:r>
              <a:rPr lang="en-US" dirty="0" err="1">
                <a:solidFill>
                  <a:srgbClr val="C00000"/>
                </a:solidFill>
              </a:rPr>
              <a:t>MY_ACTION</a:t>
            </a:r>
            <a:endParaRPr lang="en-US" dirty="0">
              <a:solidFill>
                <a:srgbClr val="C00000"/>
              </a:solidFill>
            </a:endParaRPr>
          </a:p>
          <a:p>
            <a:pPr marL="1314450" lvl="2" indent="-457200"/>
            <a:r>
              <a:rPr lang="en-US" dirty="0">
                <a:solidFill>
                  <a:srgbClr val="C00000"/>
                </a:solidFill>
              </a:rPr>
              <a:t>MY_ACTION2</a:t>
            </a:r>
          </a:p>
          <a:p>
            <a:pPr marL="914400" lvl="1" indent="-4572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48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1752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3000" b="1" dirty="0"/>
              <a:t>Creating the Broadcast Receiver</a:t>
            </a:r>
          </a:p>
          <a:p>
            <a:pPr marL="514350" indent="-457200"/>
            <a:r>
              <a:rPr lang="en-US" sz="2600" dirty="0"/>
              <a:t>A broadcast receiver is implemented as a </a:t>
            </a:r>
            <a:r>
              <a:rPr lang="en-US" sz="2600" dirty="0">
                <a:solidFill>
                  <a:schemeClr val="accent1"/>
                </a:solidFill>
              </a:rPr>
              <a:t>subclass of </a:t>
            </a:r>
            <a:r>
              <a:rPr lang="en-US" sz="2600" dirty="0" err="1">
                <a:solidFill>
                  <a:schemeClr val="accent1"/>
                </a:solidFill>
              </a:rPr>
              <a:t>BroadcastReceiver</a:t>
            </a:r>
            <a:r>
              <a:rPr lang="en-US" sz="2600" dirty="0"/>
              <a:t> abstract class and overriding the </a:t>
            </a:r>
            <a:r>
              <a:rPr lang="en-US" sz="2600" dirty="0" err="1"/>
              <a:t>onReceive</a:t>
            </a:r>
            <a:r>
              <a:rPr lang="en-US" sz="2600" dirty="0"/>
              <a:t>() method where each message is received as a Intent object parameter.</a:t>
            </a:r>
          </a:p>
          <a:p>
            <a:pPr marL="57150" indent="0">
              <a:buNone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817674"/>
            <a:ext cx="8229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@Override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Intent intent) {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//Code goes here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722674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r=new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Intent intent) {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//Code goes here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753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48768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000" b="1" dirty="0"/>
              <a:t>Registering Broadcast Receiver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Using manifest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247939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2362200"/>
            <a:ext cx="8839200" cy="3124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&lt;application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7F0055"/>
                </a:solidFill>
              </a:rPr>
              <a:t>android:icon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8800"/>
                </a:solidFill>
              </a:rPr>
              <a:t>"@</a:t>
            </a:r>
            <a:r>
              <a:rPr lang="en-US" sz="2000" dirty="0" err="1">
                <a:solidFill>
                  <a:srgbClr val="008800"/>
                </a:solidFill>
              </a:rPr>
              <a:t>drawable</a:t>
            </a:r>
            <a:r>
              <a:rPr lang="en-US" sz="2000" dirty="0">
                <a:solidFill>
                  <a:srgbClr val="008800"/>
                </a:solidFill>
              </a:rPr>
              <a:t>/</a:t>
            </a:r>
            <a:r>
              <a:rPr lang="en-US" sz="2000" dirty="0" err="1">
                <a:solidFill>
                  <a:srgbClr val="008800"/>
                </a:solidFill>
              </a:rPr>
              <a:t>ic_launcher</a:t>
            </a:r>
            <a:r>
              <a:rPr lang="en-US" sz="2000" dirty="0">
                <a:solidFill>
                  <a:srgbClr val="008800"/>
                </a:solidFill>
              </a:rPr>
              <a:t>“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7F0055"/>
                </a:solidFill>
              </a:rPr>
              <a:t>android:label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8800"/>
                </a:solidFill>
              </a:rPr>
              <a:t>"@string/</a:t>
            </a:r>
            <a:r>
              <a:rPr lang="en-US" sz="2000" dirty="0" err="1">
                <a:solidFill>
                  <a:srgbClr val="008800"/>
                </a:solidFill>
              </a:rPr>
              <a:t>app_name</a:t>
            </a:r>
            <a:r>
              <a:rPr lang="en-US" sz="2000" dirty="0">
                <a:solidFill>
                  <a:srgbClr val="008800"/>
                </a:solidFill>
              </a:rPr>
              <a:t>"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7F0055"/>
                </a:solidFill>
              </a:rPr>
              <a:t>android:theme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8800"/>
                </a:solidFill>
              </a:rPr>
              <a:t>"@style/</a:t>
            </a:r>
            <a:r>
              <a:rPr lang="en-US" sz="2000" dirty="0" err="1">
                <a:solidFill>
                  <a:srgbClr val="008800"/>
                </a:solidFill>
              </a:rPr>
              <a:t>AppTheme</a:t>
            </a:r>
            <a:r>
              <a:rPr lang="en-US" sz="2000" dirty="0">
                <a:solidFill>
                  <a:srgbClr val="008800"/>
                </a:solidFill>
              </a:rPr>
              <a:t>"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&gt;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    &lt;receiver </a:t>
            </a:r>
            <a:r>
              <a:rPr lang="en-US" sz="2000" dirty="0" err="1">
                <a:solidFill>
                  <a:srgbClr val="7F0055"/>
                </a:solidFill>
              </a:rPr>
              <a:t>android:name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8800"/>
                </a:solidFill>
              </a:rPr>
              <a:t>"</a:t>
            </a:r>
            <a:r>
              <a:rPr lang="en-US" sz="2000" dirty="0" err="1">
                <a:solidFill>
                  <a:srgbClr val="008800"/>
                </a:solidFill>
              </a:rPr>
              <a:t>MyReceiver</a:t>
            </a:r>
            <a:r>
              <a:rPr lang="en-US" sz="2000" dirty="0">
                <a:solidFill>
                  <a:srgbClr val="008800"/>
                </a:solidFill>
              </a:rPr>
              <a:t>"</a:t>
            </a:r>
            <a:r>
              <a:rPr lang="en-US" sz="2000" dirty="0">
                <a:solidFill>
                  <a:srgbClr val="000088"/>
                </a:solidFill>
              </a:rPr>
              <a:t>&gt;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88"/>
                </a:solidFill>
              </a:rPr>
              <a:t>&lt;intent-filter&gt;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        &lt;action </a:t>
            </a:r>
            <a:r>
              <a:rPr lang="en-US" sz="2000" dirty="0" err="1">
                <a:solidFill>
                  <a:srgbClr val="7F0055"/>
                </a:solidFill>
              </a:rPr>
              <a:t>android:name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8800"/>
                </a:solidFill>
              </a:rPr>
              <a:t>"</a:t>
            </a:r>
            <a:r>
              <a:rPr lang="en-US" sz="2000" dirty="0" err="1">
                <a:solidFill>
                  <a:srgbClr val="008800"/>
                </a:solidFill>
              </a:rPr>
              <a:t>android.intent.action.BOOT_COMPLETED</a:t>
            </a:r>
            <a:r>
              <a:rPr lang="en-US" sz="2000" dirty="0">
                <a:solidFill>
                  <a:srgbClr val="008800"/>
                </a:solidFill>
              </a:rPr>
              <a:t>"</a:t>
            </a:r>
            <a:r>
              <a:rPr lang="en-US" sz="2000" dirty="0">
                <a:solidFill>
                  <a:srgbClr val="000088"/>
                </a:solidFill>
              </a:rPr>
              <a:t>&gt;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&lt;/action&gt;</a:t>
            </a:r>
            <a:r>
              <a:rPr lang="en-US" sz="2000" dirty="0">
                <a:solidFill>
                  <a:srgbClr val="000000"/>
                </a:solidFill>
              </a:rPr>
              <a:t>   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88"/>
                </a:solidFill>
              </a:rPr>
              <a:t>&lt;/intent-filter&gt;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&lt;/receiver&gt;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&lt;/application&gt;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37353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Using manifest file</a:t>
            </a:r>
          </a:p>
        </p:txBody>
      </p:sp>
    </p:spTree>
    <p:extLst>
      <p:ext uri="{BB962C8B-B14F-4D97-AF65-F5344CB8AC3E}">
        <p14:creationId xmlns:p14="http://schemas.microsoft.com/office/powerpoint/2010/main" val="11076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2362200"/>
            <a:ext cx="8839200" cy="3124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BroadcastReceiver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r=  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IntentFilter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filter=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IntentFilter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(“</a:t>
            </a:r>
            <a:r>
              <a:rPr lang="en-US" sz="2000" dirty="0" err="1">
                <a:solidFill>
                  <a:srgbClr val="008800"/>
                </a:solidFill>
              </a:rPr>
              <a:t>com.bu.CUSTOM_INTENT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”</a:t>
            </a:r>
            <a:r>
              <a:rPr lang="en-US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registerReceiver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(r, filter);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26706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600" b="1" dirty="0"/>
              <a:t>2. Dynamically</a:t>
            </a:r>
          </a:p>
        </p:txBody>
      </p:sp>
    </p:spTree>
    <p:extLst>
      <p:ext uri="{BB962C8B-B14F-4D97-AF65-F5344CB8AC3E}">
        <p14:creationId xmlns:p14="http://schemas.microsoft.com/office/powerpoint/2010/main" val="165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Broadcast 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000" b="1" dirty="0"/>
              <a:t>Broadcasting Custom Intents</a:t>
            </a:r>
          </a:p>
          <a:p>
            <a:pPr marL="514350" indent="-457200"/>
            <a:r>
              <a:rPr lang="en-US" sz="2600" dirty="0"/>
              <a:t>If you want your application itself should generate and send custom intents then you will have to create and send those intents by using the </a:t>
            </a:r>
            <a:r>
              <a:rPr lang="en-US" sz="2600" b="1" i="1" dirty="0" err="1"/>
              <a:t>sendBroadcast</a:t>
            </a:r>
            <a:r>
              <a:rPr lang="en-US" sz="2600" i="1" dirty="0"/>
              <a:t>(intent) </a:t>
            </a:r>
            <a:r>
              <a:rPr lang="en-US" sz="2600" dirty="0"/>
              <a:t>method inside your activity class.</a:t>
            </a:r>
          </a:p>
          <a:p>
            <a:pPr marL="514350" indent="-457200"/>
            <a:r>
              <a:rPr lang="en-US" sz="2600" dirty="0"/>
              <a:t>If you use the </a:t>
            </a:r>
            <a:r>
              <a:rPr lang="en-US" sz="2600" b="1" i="1" dirty="0" err="1"/>
              <a:t>sendStickyBroadcast</a:t>
            </a:r>
            <a:r>
              <a:rPr lang="en-US" sz="2600" i="1" dirty="0"/>
              <a:t>(intent</a:t>
            </a:r>
            <a:r>
              <a:rPr lang="en-US" sz="2600" dirty="0"/>
              <a:t>) method, the Intent is sticky, meaning the Intent you are sending stays around after the broadcast is complete.</a:t>
            </a:r>
          </a:p>
        </p:txBody>
      </p:sp>
    </p:spTree>
    <p:extLst>
      <p:ext uri="{BB962C8B-B14F-4D97-AF65-F5344CB8AC3E}">
        <p14:creationId xmlns:p14="http://schemas.microsoft.com/office/powerpoint/2010/main" val="58523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770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Broadcast Receiver</vt:lpstr>
      <vt:lpstr>Broadcast Receiver</vt:lpstr>
      <vt:lpstr>Broadcast Receiver</vt:lpstr>
      <vt:lpstr>Broadcast Receiver</vt:lpstr>
      <vt:lpstr>Broadcast Receiver</vt:lpstr>
      <vt:lpstr>Broadcast Receiver</vt:lpstr>
      <vt:lpstr>Broadcast Receiver</vt:lpstr>
      <vt:lpstr>Broadcast Receiver</vt:lpstr>
      <vt:lpstr>Broadcast Receiver</vt:lpstr>
      <vt:lpstr>Broadcast Receiver</vt:lpstr>
      <vt:lpstr>Broadcast Receiver</vt:lpstr>
      <vt:lpstr>Changes to system broadcasts</vt:lpstr>
    </vt:vector>
  </TitlesOfParts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ESSE-455 Software Applications for Mobile Devices</dc:title>
  <dc:creator>Muhammad Adnan Ur Rehman</dc:creator>
  <cp:lastModifiedBy>Adnan ur Rehman BUKC</cp:lastModifiedBy>
  <cp:revision>481</cp:revision>
  <dcterms:created xsi:type="dcterms:W3CDTF">2014-02-05T15:58:31Z</dcterms:created>
  <dcterms:modified xsi:type="dcterms:W3CDTF">2022-05-16T06:56:50Z</dcterms:modified>
</cp:coreProperties>
</file>