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3" r:id="rId5"/>
    <p:sldId id="276" r:id="rId6"/>
    <p:sldId id="261" r:id="rId7"/>
    <p:sldId id="264" r:id="rId8"/>
    <p:sldId id="266" r:id="rId9"/>
    <p:sldId id="267" r:id="rId10"/>
    <p:sldId id="268" r:id="rId11"/>
    <p:sldId id="269" r:id="rId12"/>
    <p:sldId id="270" r:id="rId13"/>
    <p:sldId id="271" r:id="rId14"/>
    <p:sldId id="273" r:id="rId15"/>
    <p:sldId id="272" r:id="rId16"/>
    <p:sldId id="259" r:id="rId17"/>
    <p:sldId id="274" r:id="rId18"/>
    <p:sldId id="260"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54" autoAdjust="0"/>
    <p:restoredTop sz="95396" autoAdjust="0"/>
  </p:normalViewPr>
  <p:slideViewPr>
    <p:cSldViewPr>
      <p:cViewPr varScale="1">
        <p:scale>
          <a:sx n="72" d="100"/>
          <a:sy n="72"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C98A-64CD-497A-B693-D122271B590A}" type="datetimeFigureOut">
              <a:rPr lang="en-US" smtClean="0"/>
              <a:t>30-May-2022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1373A-1101-4E72-A545-A0644C934741}" type="slidenum">
              <a:rPr lang="en-US" smtClean="0"/>
              <a:t>‹#›</a:t>
            </a:fld>
            <a:endParaRPr lang="en-US"/>
          </a:p>
        </p:txBody>
      </p:sp>
    </p:spTree>
    <p:extLst>
      <p:ext uri="{BB962C8B-B14F-4D97-AF65-F5344CB8AC3E}">
        <p14:creationId xmlns:p14="http://schemas.microsoft.com/office/powerpoint/2010/main" val="348295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 y="2590800"/>
            <a:ext cx="8991600" cy="1470025"/>
          </a:xfrm>
        </p:spPr>
        <p:txBody>
          <a:bodyPr/>
          <a:lstStyle>
            <a:lvl1pPr>
              <a:defRPr b="1"/>
            </a:lvl1pPr>
          </a:lstStyle>
          <a:p>
            <a:r>
              <a:rPr lang="en-US" dirty="0"/>
              <a:t>Click to edit Master title style</a:t>
            </a:r>
          </a:p>
        </p:txBody>
      </p:sp>
      <p:grpSp>
        <p:nvGrpSpPr>
          <p:cNvPr id="3" name="Group 2"/>
          <p:cNvGrpSpPr/>
          <p:nvPr userDrawn="1"/>
        </p:nvGrpSpPr>
        <p:grpSpPr>
          <a:xfrm>
            <a:off x="0" y="66675"/>
            <a:ext cx="9144000" cy="0"/>
            <a:chOff x="0" y="6800850"/>
            <a:chExt cx="9144000" cy="0"/>
          </a:xfrm>
        </p:grpSpPr>
        <p:cxnSp>
          <p:nvCxnSpPr>
            <p:cNvPr id="4" name="Straight Connector 3"/>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userDrawn="1"/>
        </p:nvGrpSpPr>
        <p:grpSpPr>
          <a:xfrm>
            <a:off x="0" y="6800850"/>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906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6200" y="1295400"/>
            <a:ext cx="8991600" cy="541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userDrawn="1"/>
        </p:nvGrpSpPr>
        <p:grpSpPr>
          <a:xfrm>
            <a:off x="0" y="6800850"/>
            <a:ext cx="9144000" cy="0"/>
            <a:chOff x="0" y="6800850"/>
            <a:chExt cx="9144000" cy="0"/>
          </a:xfrm>
        </p:grpSpPr>
        <p:cxnSp>
          <p:nvCxnSpPr>
            <p:cNvPr id="13" name="Straight Connector 12"/>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4572" y="1219200"/>
            <a:ext cx="9144000" cy="0"/>
            <a:chOff x="0" y="6800850"/>
            <a:chExt cx="9144000" cy="0"/>
          </a:xfrm>
        </p:grpSpPr>
        <p:cxnSp>
          <p:nvCxnSpPr>
            <p:cNvPr id="17" name="Straight Connector 16"/>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30-May-2022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514600"/>
            <a:ext cx="8991600" cy="1470025"/>
          </a:xfrm>
        </p:spPr>
        <p:txBody>
          <a:bodyPr>
            <a:normAutofit/>
          </a:bodyPr>
          <a:lstStyle/>
          <a:p>
            <a:r>
              <a:rPr lang="en-US" dirty="0"/>
              <a:t>Services</a:t>
            </a:r>
          </a:p>
        </p:txBody>
      </p:sp>
    </p:spTree>
    <p:extLst>
      <p:ext uri="{BB962C8B-B14F-4D97-AF65-F5344CB8AC3E}">
        <p14:creationId xmlns:p14="http://schemas.microsoft.com/office/powerpoint/2010/main" val="1073464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Bond Service </a:t>
            </a:r>
            <a:r>
              <a:rPr lang="en-US" dirty="0"/>
              <a:t>Example</a:t>
            </a:r>
          </a:p>
        </p:txBody>
      </p:sp>
      <p:sp>
        <p:nvSpPr>
          <p:cNvPr id="3" name="Content Placeholder 2"/>
          <p:cNvSpPr>
            <a:spLocks noGrp="1"/>
          </p:cNvSpPr>
          <p:nvPr>
            <p:ph idx="1"/>
          </p:nvPr>
        </p:nvSpPr>
        <p:spPr/>
        <p:txBody>
          <a:bodyPr>
            <a:normAutofit/>
          </a:bodyPr>
          <a:lstStyle/>
          <a:p>
            <a:r>
              <a:rPr lang="en-US" dirty="0"/>
              <a:t>Start a service to handle audio playback. The activity will include a user interface providing controls to the user for the purpose of pausing </a:t>
            </a:r>
            <a:r>
              <a:rPr lang="en-US" dirty="0">
                <a:solidFill>
                  <a:srgbClr val="C00000"/>
                </a:solidFill>
              </a:rPr>
              <a:t>playback</a:t>
            </a:r>
            <a:r>
              <a:rPr lang="en-US" dirty="0"/>
              <a:t> or </a:t>
            </a:r>
            <a:r>
              <a:rPr lang="en-US" dirty="0">
                <a:solidFill>
                  <a:srgbClr val="C00000"/>
                </a:solidFill>
              </a:rPr>
              <a:t>skipping</a:t>
            </a:r>
            <a:r>
              <a:rPr lang="en-US" dirty="0"/>
              <a:t> to the next track.</a:t>
            </a:r>
          </a:p>
          <a:p>
            <a:r>
              <a:rPr lang="en-US" dirty="0"/>
              <a:t>Similarly, the service will quite likely need to communicate information to the calling activity to indicate that the c</a:t>
            </a:r>
            <a:r>
              <a:rPr lang="en-US" dirty="0">
                <a:solidFill>
                  <a:srgbClr val="C00000"/>
                </a:solidFill>
              </a:rPr>
              <a:t>urrent audio track has completed </a:t>
            </a:r>
            <a:r>
              <a:rPr lang="en-US" dirty="0"/>
              <a:t>and to provide </a:t>
            </a:r>
            <a:r>
              <a:rPr lang="en-US" dirty="0">
                <a:solidFill>
                  <a:srgbClr val="C00000"/>
                </a:solidFill>
              </a:rPr>
              <a:t>details of the next track </a:t>
            </a:r>
            <a:r>
              <a:rPr lang="en-US" dirty="0"/>
              <a:t>that is about to start playing.</a:t>
            </a:r>
          </a:p>
        </p:txBody>
      </p:sp>
    </p:spTree>
    <p:extLst>
      <p:ext uri="{BB962C8B-B14F-4D97-AF65-F5344CB8AC3E}">
        <p14:creationId xmlns:p14="http://schemas.microsoft.com/office/powerpoint/2010/main" val="243302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Lifecycle of Services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34" y="1295399"/>
            <a:ext cx="18764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1295400"/>
            <a:ext cx="224790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66891" y="6383502"/>
            <a:ext cx="2505109" cy="369332"/>
          </a:xfrm>
          <a:prstGeom prst="rect">
            <a:avLst/>
          </a:prstGeom>
          <a:noFill/>
        </p:spPr>
        <p:txBody>
          <a:bodyPr wrap="none" rtlCol="0">
            <a:spAutoFit/>
          </a:bodyPr>
          <a:lstStyle/>
          <a:p>
            <a:r>
              <a:rPr lang="en-US" dirty="0"/>
              <a:t>Lifecycle: Started Service</a:t>
            </a:r>
          </a:p>
        </p:txBody>
      </p:sp>
      <p:sp>
        <p:nvSpPr>
          <p:cNvPr id="11" name="TextBox 10"/>
          <p:cNvSpPr txBox="1"/>
          <p:nvPr/>
        </p:nvSpPr>
        <p:spPr>
          <a:xfrm>
            <a:off x="4938695" y="6372224"/>
            <a:ext cx="2313262" cy="369332"/>
          </a:xfrm>
          <a:prstGeom prst="rect">
            <a:avLst/>
          </a:prstGeom>
          <a:noFill/>
        </p:spPr>
        <p:txBody>
          <a:bodyPr wrap="none" rtlCol="0">
            <a:spAutoFit/>
          </a:bodyPr>
          <a:lstStyle/>
          <a:p>
            <a:r>
              <a:rPr lang="en-US" dirty="0"/>
              <a:t>Lifecycle: Bond Service</a:t>
            </a:r>
          </a:p>
        </p:txBody>
      </p:sp>
      <p:sp>
        <p:nvSpPr>
          <p:cNvPr id="7" name="TextBox 6"/>
          <p:cNvSpPr txBox="1"/>
          <p:nvPr/>
        </p:nvSpPr>
        <p:spPr>
          <a:xfrm>
            <a:off x="76200" y="2209800"/>
            <a:ext cx="1428533" cy="369332"/>
          </a:xfrm>
          <a:prstGeom prst="rect">
            <a:avLst/>
          </a:prstGeom>
          <a:noFill/>
        </p:spPr>
        <p:txBody>
          <a:bodyPr wrap="none" rtlCol="0">
            <a:spAutoFit/>
          </a:bodyPr>
          <a:lstStyle/>
          <a:p>
            <a:pPr algn="ctr"/>
            <a:r>
              <a:rPr lang="en-US" dirty="0" err="1"/>
              <a:t>startService</a:t>
            </a:r>
            <a:r>
              <a:rPr lang="en-US" dirty="0"/>
              <a:t>()</a:t>
            </a:r>
          </a:p>
        </p:txBody>
      </p:sp>
      <p:cxnSp>
        <p:nvCxnSpPr>
          <p:cNvPr id="9" name="Straight Arrow Connector 8"/>
          <p:cNvCxnSpPr>
            <a:stCxn id="7" idx="3"/>
          </p:cNvCxnSpPr>
          <p:nvPr/>
        </p:nvCxnSpPr>
        <p:spPr>
          <a:xfrm>
            <a:off x="1504733" y="2394466"/>
            <a:ext cx="1086067"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a:off x="1504733" y="2394466"/>
            <a:ext cx="1086067" cy="57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20000" y="2209800"/>
            <a:ext cx="1417889" cy="369332"/>
          </a:xfrm>
          <a:prstGeom prst="rect">
            <a:avLst/>
          </a:prstGeom>
          <a:noFill/>
        </p:spPr>
        <p:txBody>
          <a:bodyPr wrap="none" rtlCol="0">
            <a:spAutoFit/>
          </a:bodyPr>
          <a:lstStyle/>
          <a:p>
            <a:pPr algn="ctr"/>
            <a:r>
              <a:rPr lang="en-US" dirty="0" err="1"/>
              <a:t>bindService</a:t>
            </a:r>
            <a:r>
              <a:rPr lang="en-US" dirty="0"/>
              <a:t>()</a:t>
            </a:r>
          </a:p>
        </p:txBody>
      </p:sp>
      <p:cxnSp>
        <p:nvCxnSpPr>
          <p:cNvPr id="17" name="Straight Arrow Connector 16"/>
          <p:cNvCxnSpPr>
            <a:stCxn id="20" idx="1"/>
          </p:cNvCxnSpPr>
          <p:nvPr/>
        </p:nvCxnSpPr>
        <p:spPr>
          <a:xfrm flipH="1">
            <a:off x="7086600" y="2394466"/>
            <a:ext cx="533400"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 idx="1"/>
          </p:cNvCxnSpPr>
          <p:nvPr/>
        </p:nvCxnSpPr>
        <p:spPr>
          <a:xfrm flipH="1">
            <a:off x="7086600" y="2394466"/>
            <a:ext cx="533400" cy="5011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10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Services</a:t>
            </a:r>
          </a:p>
        </p:txBody>
      </p:sp>
      <p:sp>
        <p:nvSpPr>
          <p:cNvPr id="3" name="Content Placeholder 2"/>
          <p:cNvSpPr>
            <a:spLocks noGrp="1"/>
          </p:cNvSpPr>
          <p:nvPr>
            <p:ph idx="1"/>
          </p:nvPr>
        </p:nvSpPr>
        <p:spPr/>
        <p:txBody>
          <a:bodyPr>
            <a:normAutofit/>
          </a:bodyPr>
          <a:lstStyle/>
          <a:p>
            <a:pPr marL="0" indent="0">
              <a:buNone/>
            </a:pPr>
            <a:r>
              <a:rPr lang="en-US" dirty="0"/>
              <a:t>The most important callback methods you should override are:</a:t>
            </a:r>
          </a:p>
          <a:p>
            <a:pPr marL="0" indent="0">
              <a:buNone/>
            </a:pPr>
            <a:r>
              <a:rPr lang="en-US" b="1" dirty="0" err="1">
                <a:solidFill>
                  <a:srgbClr val="C00000"/>
                </a:solidFill>
              </a:rPr>
              <a:t>onStartCommand</a:t>
            </a:r>
            <a:r>
              <a:rPr lang="en-US" b="1" dirty="0">
                <a:solidFill>
                  <a:srgbClr val="C00000"/>
                </a:solidFill>
              </a:rPr>
              <a:t>()</a:t>
            </a:r>
          </a:p>
          <a:p>
            <a:pPr lvl="1"/>
            <a:r>
              <a:rPr lang="en-US" dirty="0"/>
              <a:t>The system calls this method when another component, such as an activity, requests that the service to be started, by calling </a:t>
            </a:r>
            <a:r>
              <a:rPr lang="en-US" dirty="0" err="1"/>
              <a:t>startService</a:t>
            </a:r>
            <a:r>
              <a:rPr lang="en-US" dirty="0"/>
              <a:t>(). </a:t>
            </a:r>
          </a:p>
          <a:p>
            <a:pPr lvl="1"/>
            <a:r>
              <a:rPr lang="en-US" dirty="0"/>
              <a:t>Once this method executes, the service is started and can run in the background indefinitely. </a:t>
            </a:r>
          </a:p>
          <a:p>
            <a:pPr lvl="1"/>
            <a:r>
              <a:rPr lang="en-US" dirty="0"/>
              <a:t>If you implement this, it is your responsibility to stop the service when its work is done, by calling </a:t>
            </a:r>
            <a:r>
              <a:rPr lang="en-US" dirty="0" err="1"/>
              <a:t>stopSelf</a:t>
            </a:r>
            <a:r>
              <a:rPr lang="en-US" dirty="0"/>
              <a:t>() or </a:t>
            </a:r>
            <a:r>
              <a:rPr lang="en-US" dirty="0" err="1"/>
              <a:t>stopService</a:t>
            </a:r>
            <a:r>
              <a:rPr lang="en-US" dirty="0"/>
              <a:t>(). </a:t>
            </a:r>
          </a:p>
          <a:p>
            <a:endParaRPr lang="en-US" dirty="0"/>
          </a:p>
        </p:txBody>
      </p:sp>
    </p:spTree>
    <p:extLst>
      <p:ext uri="{BB962C8B-B14F-4D97-AF65-F5344CB8AC3E}">
        <p14:creationId xmlns:p14="http://schemas.microsoft.com/office/powerpoint/2010/main" val="140006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Services</a:t>
            </a:r>
          </a:p>
        </p:txBody>
      </p:sp>
      <p:sp>
        <p:nvSpPr>
          <p:cNvPr id="3" name="Content Placeholder 2"/>
          <p:cNvSpPr>
            <a:spLocks noGrp="1"/>
          </p:cNvSpPr>
          <p:nvPr>
            <p:ph idx="1"/>
          </p:nvPr>
        </p:nvSpPr>
        <p:spPr/>
        <p:txBody>
          <a:bodyPr>
            <a:normAutofit/>
          </a:bodyPr>
          <a:lstStyle/>
          <a:p>
            <a:pPr marL="0" indent="0">
              <a:buNone/>
            </a:pPr>
            <a:r>
              <a:rPr lang="en-US" b="1" dirty="0" err="1">
                <a:solidFill>
                  <a:srgbClr val="C00000"/>
                </a:solidFill>
              </a:rPr>
              <a:t>onBind</a:t>
            </a:r>
            <a:r>
              <a:rPr lang="en-US" b="1" dirty="0">
                <a:solidFill>
                  <a:srgbClr val="C00000"/>
                </a:solidFill>
              </a:rPr>
              <a:t>()</a:t>
            </a:r>
          </a:p>
          <a:p>
            <a:pPr marL="857250" lvl="1" indent="-457200"/>
            <a:r>
              <a:rPr lang="en-US" dirty="0"/>
              <a:t>The system calls this method when another component wants to bind with the service</a:t>
            </a:r>
          </a:p>
          <a:p>
            <a:pPr marL="857250" lvl="1" indent="-457200"/>
            <a:r>
              <a:rPr lang="en-US" dirty="0"/>
              <a:t>In your implementation of this method, you must provide an interface that clients use to communicate with the service, by returning an </a:t>
            </a:r>
            <a:r>
              <a:rPr lang="en-US" dirty="0" err="1">
                <a:solidFill>
                  <a:srgbClr val="0070C0"/>
                </a:solidFill>
              </a:rPr>
              <a:t>IBinder</a:t>
            </a:r>
            <a:r>
              <a:rPr lang="en-US" dirty="0"/>
              <a:t>. </a:t>
            </a:r>
          </a:p>
          <a:p>
            <a:pPr marL="857250" lvl="1" indent="-457200"/>
            <a:r>
              <a:rPr lang="en-US" dirty="0"/>
              <a:t>You must always implement this method, but if you don't want to allow binding, then you should return null.</a:t>
            </a:r>
          </a:p>
        </p:txBody>
      </p:sp>
    </p:spTree>
    <p:extLst>
      <p:ext uri="{BB962C8B-B14F-4D97-AF65-F5344CB8AC3E}">
        <p14:creationId xmlns:p14="http://schemas.microsoft.com/office/powerpoint/2010/main" val="11576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Services</a:t>
            </a:r>
          </a:p>
        </p:txBody>
      </p:sp>
      <p:sp>
        <p:nvSpPr>
          <p:cNvPr id="3" name="Content Placeholder 2"/>
          <p:cNvSpPr>
            <a:spLocks noGrp="1"/>
          </p:cNvSpPr>
          <p:nvPr>
            <p:ph idx="1"/>
          </p:nvPr>
        </p:nvSpPr>
        <p:spPr/>
        <p:txBody>
          <a:bodyPr>
            <a:normAutofit/>
          </a:bodyPr>
          <a:lstStyle/>
          <a:p>
            <a:pPr marL="0" indent="0">
              <a:buNone/>
            </a:pPr>
            <a:r>
              <a:rPr lang="en-US" b="1" dirty="0" err="1">
                <a:solidFill>
                  <a:srgbClr val="C00000"/>
                </a:solidFill>
              </a:rPr>
              <a:t>onUnbind</a:t>
            </a:r>
            <a:r>
              <a:rPr lang="en-US" b="1" dirty="0">
                <a:solidFill>
                  <a:srgbClr val="C00000"/>
                </a:solidFill>
              </a:rPr>
              <a:t>()</a:t>
            </a:r>
          </a:p>
          <a:p>
            <a:pPr marL="857250" lvl="1" indent="-457200"/>
            <a:r>
              <a:rPr lang="en-US" dirty="0"/>
              <a:t>The system calls this method when all clients have disconnected from a particular interface published by the service.</a:t>
            </a:r>
          </a:p>
          <a:p>
            <a:pPr marL="857250" lvl="1" indent="-457200"/>
            <a:r>
              <a:rPr lang="en-US" dirty="0"/>
              <a:t>To disconnect from the service clients call </a:t>
            </a:r>
            <a:r>
              <a:rPr lang="en-US" dirty="0" err="1">
                <a:solidFill>
                  <a:srgbClr val="0070C0"/>
                </a:solidFill>
              </a:rPr>
              <a:t>unbindService</a:t>
            </a:r>
            <a:r>
              <a:rPr lang="en-US" dirty="0">
                <a:solidFill>
                  <a:srgbClr val="0070C0"/>
                </a:solidFill>
              </a:rPr>
              <a:t>()</a:t>
            </a:r>
          </a:p>
          <a:p>
            <a:pPr marL="0" indent="0">
              <a:buNone/>
            </a:pPr>
            <a:r>
              <a:rPr lang="en-US" b="1" dirty="0" err="1">
                <a:solidFill>
                  <a:srgbClr val="C00000"/>
                </a:solidFill>
              </a:rPr>
              <a:t>onRebind</a:t>
            </a:r>
            <a:r>
              <a:rPr lang="en-US" b="1" dirty="0">
                <a:solidFill>
                  <a:srgbClr val="C00000"/>
                </a:solidFill>
              </a:rPr>
              <a:t>()</a:t>
            </a:r>
          </a:p>
          <a:p>
            <a:pPr marL="857250" lvl="1" indent="-457200"/>
            <a:r>
              <a:rPr lang="en-US" dirty="0"/>
              <a:t>The system calls this method when new clients have connected to the service, after it had previously been notified that all had disconnected in its </a:t>
            </a:r>
            <a:r>
              <a:rPr lang="en-US" dirty="0" err="1"/>
              <a:t>onUnbind</a:t>
            </a:r>
            <a:r>
              <a:rPr lang="en-US" dirty="0"/>
              <a:t>(Intent).</a:t>
            </a:r>
          </a:p>
          <a:p>
            <a:pPr marL="457200" indent="-457200"/>
            <a:endParaRPr lang="en-US" dirty="0"/>
          </a:p>
        </p:txBody>
      </p:sp>
    </p:spTree>
    <p:extLst>
      <p:ext uri="{BB962C8B-B14F-4D97-AF65-F5344CB8AC3E}">
        <p14:creationId xmlns:p14="http://schemas.microsoft.com/office/powerpoint/2010/main" val="113707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Services</a:t>
            </a:r>
          </a:p>
        </p:txBody>
      </p:sp>
      <p:sp>
        <p:nvSpPr>
          <p:cNvPr id="3" name="Content Placeholder 2"/>
          <p:cNvSpPr>
            <a:spLocks noGrp="1"/>
          </p:cNvSpPr>
          <p:nvPr>
            <p:ph idx="1"/>
          </p:nvPr>
        </p:nvSpPr>
        <p:spPr/>
        <p:txBody>
          <a:bodyPr>
            <a:normAutofit lnSpcReduction="10000"/>
          </a:bodyPr>
          <a:lstStyle/>
          <a:p>
            <a:pPr marL="0" indent="0">
              <a:buNone/>
            </a:pPr>
            <a:r>
              <a:rPr lang="en-US" b="1" dirty="0" err="1">
                <a:solidFill>
                  <a:srgbClr val="C00000"/>
                </a:solidFill>
              </a:rPr>
              <a:t>onCreate</a:t>
            </a:r>
            <a:r>
              <a:rPr lang="en-US" b="1" dirty="0">
                <a:solidFill>
                  <a:srgbClr val="C00000"/>
                </a:solidFill>
              </a:rPr>
              <a:t>()</a:t>
            </a:r>
          </a:p>
          <a:p>
            <a:pPr marL="857250" lvl="1" indent="-457200"/>
            <a:r>
              <a:rPr lang="en-US" dirty="0"/>
              <a:t>The system calls this method when the service is first created, to perform one-time setup procedures (before it calls either </a:t>
            </a:r>
            <a:r>
              <a:rPr lang="en-US" dirty="0" err="1">
                <a:solidFill>
                  <a:srgbClr val="0070C0"/>
                </a:solidFill>
              </a:rPr>
              <a:t>onStartCommand</a:t>
            </a:r>
            <a:r>
              <a:rPr lang="en-US" dirty="0">
                <a:solidFill>
                  <a:srgbClr val="0070C0"/>
                </a:solidFill>
              </a:rPr>
              <a:t>() </a:t>
            </a:r>
            <a:r>
              <a:rPr lang="en-US" dirty="0"/>
              <a:t>or </a:t>
            </a:r>
            <a:r>
              <a:rPr lang="en-US" dirty="0" err="1">
                <a:solidFill>
                  <a:srgbClr val="0070C0"/>
                </a:solidFill>
              </a:rPr>
              <a:t>onBind</a:t>
            </a:r>
            <a:r>
              <a:rPr lang="en-US" dirty="0">
                <a:solidFill>
                  <a:srgbClr val="0070C0"/>
                </a:solidFill>
              </a:rPr>
              <a:t>()</a:t>
            </a:r>
            <a:r>
              <a:rPr lang="en-US" dirty="0"/>
              <a:t>). </a:t>
            </a:r>
          </a:p>
          <a:p>
            <a:pPr marL="857250" lvl="1" indent="-457200"/>
            <a:r>
              <a:rPr lang="en-US" dirty="0"/>
              <a:t>If the service is already running, this method is not called.</a:t>
            </a:r>
          </a:p>
          <a:p>
            <a:pPr marL="0" indent="0">
              <a:buNone/>
            </a:pPr>
            <a:r>
              <a:rPr lang="en-US" b="1" dirty="0" err="1">
                <a:solidFill>
                  <a:srgbClr val="C00000"/>
                </a:solidFill>
              </a:rPr>
              <a:t>onDestroy</a:t>
            </a:r>
            <a:r>
              <a:rPr lang="en-US" b="1" dirty="0">
                <a:solidFill>
                  <a:srgbClr val="C00000"/>
                </a:solidFill>
              </a:rPr>
              <a:t>()</a:t>
            </a:r>
          </a:p>
          <a:p>
            <a:pPr marL="857250" lvl="1" indent="-457200"/>
            <a:r>
              <a:rPr lang="en-US" dirty="0"/>
              <a:t>The system calls this method when the service is no longer used and is being destroyed. Your service should implement this to clean up any resources such as threads, registered listeners, receivers, etc. This is the last call the service receives.</a:t>
            </a:r>
          </a:p>
          <a:p>
            <a:pPr marL="457200" indent="-457200"/>
            <a:endParaRPr lang="en-US" dirty="0"/>
          </a:p>
        </p:txBody>
      </p:sp>
    </p:spTree>
    <p:extLst>
      <p:ext uri="{BB962C8B-B14F-4D97-AF65-F5344CB8AC3E}">
        <p14:creationId xmlns:p14="http://schemas.microsoft.com/office/powerpoint/2010/main" val="360592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&amp; Process</a:t>
            </a:r>
          </a:p>
        </p:txBody>
      </p:sp>
      <p:sp>
        <p:nvSpPr>
          <p:cNvPr id="3" name="Content Placeholder 2"/>
          <p:cNvSpPr>
            <a:spLocks noGrp="1"/>
          </p:cNvSpPr>
          <p:nvPr>
            <p:ph idx="1"/>
          </p:nvPr>
        </p:nvSpPr>
        <p:spPr/>
        <p:txBody>
          <a:bodyPr>
            <a:normAutofit/>
          </a:bodyPr>
          <a:lstStyle/>
          <a:p>
            <a:r>
              <a:rPr lang="en-US" b="1" dirty="0"/>
              <a:t>Local Service: </a:t>
            </a:r>
            <a:r>
              <a:rPr lang="en-US" dirty="0"/>
              <a:t>by default, a service will run within the same main thread as the application process from which it was launched, referred to as a local service.</a:t>
            </a:r>
          </a:p>
          <a:p>
            <a:r>
              <a:rPr lang="en-US" b="1" dirty="0"/>
              <a:t>Remote Service</a:t>
            </a:r>
            <a:r>
              <a:rPr lang="en-US" dirty="0"/>
              <a:t>: We can instruct a service to run within a separate process via its configuration change within the manifest file.</a:t>
            </a:r>
          </a:p>
        </p:txBody>
      </p:sp>
    </p:spTree>
    <p:extLst>
      <p:ext uri="{BB962C8B-B14F-4D97-AF65-F5344CB8AC3E}">
        <p14:creationId xmlns:p14="http://schemas.microsoft.com/office/powerpoint/2010/main" val="1870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&amp; Process</a:t>
            </a:r>
          </a:p>
        </p:txBody>
      </p:sp>
      <p:sp>
        <p:nvSpPr>
          <p:cNvPr id="3" name="Content Placeholder 2"/>
          <p:cNvSpPr>
            <a:spLocks noGrp="1"/>
          </p:cNvSpPr>
          <p:nvPr>
            <p:ph idx="1"/>
          </p:nvPr>
        </p:nvSpPr>
        <p:spPr/>
        <p:txBody>
          <a:bodyPr>
            <a:normAutofit/>
          </a:bodyPr>
          <a:lstStyle/>
          <a:p>
            <a:pPr marL="0" indent="0">
              <a:buNone/>
            </a:pPr>
            <a:r>
              <a:rPr lang="en-US" b="1" dirty="0"/>
              <a:t>Manifest file entry: </a:t>
            </a:r>
          </a:p>
          <a:p>
            <a:pPr marL="800100" lvl="2" indent="0">
              <a:buNone/>
            </a:pPr>
            <a:r>
              <a:rPr lang="en-US" b="1" dirty="0">
                <a:latin typeface="Courier New" panose="02070309020205020404" pitchFamily="49" charset="0"/>
                <a:cs typeface="Courier New" panose="02070309020205020404" pitchFamily="49" charset="0"/>
              </a:rPr>
              <a:t>&lt;service </a:t>
            </a:r>
            <a:r>
              <a:rPr lang="en-US" b="1" dirty="0" err="1">
                <a:latin typeface="Courier New" panose="02070309020205020404" pitchFamily="49" charset="0"/>
                <a:cs typeface="Courier New" panose="02070309020205020404" pitchFamily="49" charset="0"/>
              </a:rPr>
              <a:t>android:name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MyService</a:t>
            </a:r>
            <a:r>
              <a:rPr lang="en-US" b="1" dirty="0">
                <a:latin typeface="Courier New" panose="02070309020205020404" pitchFamily="49" charset="0"/>
                <a:cs typeface="Courier New" panose="02070309020205020404" pitchFamily="49" charset="0"/>
              </a:rPr>
              <a:t>"</a:t>
            </a:r>
          </a:p>
          <a:p>
            <a:pPr marL="800100" lvl="2"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android:exported</a:t>
            </a:r>
            <a:r>
              <a:rPr lang="en-US" b="1" dirty="0">
                <a:latin typeface="Courier New" panose="02070309020205020404" pitchFamily="49" charset="0"/>
                <a:cs typeface="Courier New" panose="02070309020205020404" pitchFamily="49" charset="0"/>
              </a:rPr>
              <a:t>="false"</a:t>
            </a:r>
          </a:p>
          <a:p>
            <a:pPr marL="800100" lvl="2"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android:process</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myprocess</a:t>
            </a:r>
            <a:r>
              <a:rPr lang="en-US" b="1" dirty="0">
                <a:latin typeface="Courier New" panose="02070309020205020404" pitchFamily="49" charset="0"/>
                <a:cs typeface="Courier New" panose="02070309020205020404" pitchFamily="49" charset="0"/>
              </a:rPr>
              <a:t>"&gt;</a:t>
            </a:r>
          </a:p>
          <a:p>
            <a:pPr marL="800100" lvl="2" indent="0">
              <a:buNone/>
            </a:pPr>
            <a:r>
              <a:rPr lang="en-US" b="1" dirty="0">
                <a:latin typeface="Courier New" panose="02070309020205020404" pitchFamily="49" charset="0"/>
                <a:cs typeface="Courier New" panose="02070309020205020404" pitchFamily="49" charset="0"/>
              </a:rPr>
              <a:t>&lt;/service&gt;</a:t>
            </a:r>
          </a:p>
          <a:p>
            <a:r>
              <a:rPr lang="en-US" dirty="0"/>
              <a:t>The colon prefix indicates that the new process is private to the local application. If the process name begins with a lower case letter instead of a colon the process will be global and available for use by other components.</a:t>
            </a:r>
          </a:p>
        </p:txBody>
      </p:sp>
    </p:spTree>
    <p:extLst>
      <p:ext uri="{BB962C8B-B14F-4D97-AF65-F5344CB8AC3E}">
        <p14:creationId xmlns:p14="http://schemas.microsoft.com/office/powerpoint/2010/main" val="330553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Service</a:t>
            </a:r>
          </a:p>
        </p:txBody>
      </p:sp>
      <p:sp>
        <p:nvSpPr>
          <p:cNvPr id="3" name="Content Placeholder 2"/>
          <p:cNvSpPr>
            <a:spLocks noGrp="1"/>
          </p:cNvSpPr>
          <p:nvPr>
            <p:ph idx="1"/>
          </p:nvPr>
        </p:nvSpPr>
        <p:spPr/>
        <p:txBody>
          <a:bodyPr>
            <a:normAutofit/>
          </a:bodyPr>
          <a:lstStyle/>
          <a:p>
            <a:r>
              <a:rPr lang="en-US" dirty="0"/>
              <a:t>The </a:t>
            </a:r>
            <a:r>
              <a:rPr lang="en-US" dirty="0" err="1">
                <a:solidFill>
                  <a:srgbClr val="C00000"/>
                </a:solidFill>
              </a:rPr>
              <a:t>IntentService</a:t>
            </a:r>
            <a:r>
              <a:rPr lang="en-US" dirty="0">
                <a:solidFill>
                  <a:srgbClr val="C00000"/>
                </a:solidFill>
              </a:rPr>
              <a:t> </a:t>
            </a:r>
            <a:r>
              <a:rPr lang="en-US" dirty="0"/>
              <a:t>class is a convenience class that sets up a </a:t>
            </a:r>
            <a:r>
              <a:rPr lang="en-US" dirty="0">
                <a:solidFill>
                  <a:srgbClr val="0070C0"/>
                </a:solidFill>
              </a:rPr>
              <a:t>worker thread </a:t>
            </a:r>
            <a:r>
              <a:rPr lang="en-US" dirty="0"/>
              <a:t>for handling background tasks and handles each request in an </a:t>
            </a:r>
            <a:r>
              <a:rPr lang="en-US" dirty="0">
                <a:solidFill>
                  <a:srgbClr val="0070C0"/>
                </a:solidFill>
              </a:rPr>
              <a:t>asynchronous</a:t>
            </a:r>
            <a:r>
              <a:rPr lang="en-US" dirty="0"/>
              <a:t> manner.</a:t>
            </a:r>
          </a:p>
          <a:p>
            <a:r>
              <a:rPr lang="en-US" dirty="0"/>
              <a:t>All that is required when using the </a:t>
            </a:r>
            <a:r>
              <a:rPr lang="en-US" dirty="0" err="1">
                <a:solidFill>
                  <a:srgbClr val="C00000"/>
                </a:solidFill>
              </a:rPr>
              <a:t>IntentService</a:t>
            </a:r>
            <a:r>
              <a:rPr lang="en-US" dirty="0">
                <a:solidFill>
                  <a:srgbClr val="C00000"/>
                </a:solidFill>
              </a:rPr>
              <a:t> </a:t>
            </a:r>
            <a:r>
              <a:rPr lang="en-US" dirty="0"/>
              <a:t>class is that the </a:t>
            </a:r>
            <a:r>
              <a:rPr lang="en-US" dirty="0" err="1">
                <a:solidFill>
                  <a:srgbClr val="C00000"/>
                </a:solidFill>
              </a:rPr>
              <a:t>onHandleIntent</a:t>
            </a:r>
            <a:r>
              <a:rPr lang="en-US" dirty="0"/>
              <a:t>() method be implemented containing the code to be executed for each request.</a:t>
            </a:r>
          </a:p>
          <a:p>
            <a:r>
              <a:rPr lang="en-US" dirty="0"/>
              <a:t>Once the service has handled all queued requests, it simply exits.</a:t>
            </a:r>
          </a:p>
        </p:txBody>
      </p:sp>
    </p:spTree>
    <p:extLst>
      <p:ext uri="{BB962C8B-B14F-4D97-AF65-F5344CB8AC3E}">
        <p14:creationId xmlns:p14="http://schemas.microsoft.com/office/powerpoint/2010/main" val="169793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F603-0C0A-4A2C-8D35-A00388ABFD53}"/>
              </a:ext>
            </a:extLst>
          </p:cNvPr>
          <p:cNvSpPr>
            <a:spLocks noGrp="1"/>
          </p:cNvSpPr>
          <p:nvPr>
            <p:ph type="title"/>
          </p:nvPr>
        </p:nvSpPr>
        <p:spPr/>
        <p:txBody>
          <a:bodyPr/>
          <a:lstStyle/>
          <a:p>
            <a:r>
              <a:rPr lang="en-US" dirty="0"/>
              <a:t>Update</a:t>
            </a:r>
          </a:p>
        </p:txBody>
      </p:sp>
      <p:sp>
        <p:nvSpPr>
          <p:cNvPr id="3" name="Content Placeholder 2">
            <a:extLst>
              <a:ext uri="{FF2B5EF4-FFF2-40B4-BE49-F238E27FC236}">
                <a16:creationId xmlns:a16="http://schemas.microsoft.com/office/drawing/2014/main" id="{60B1C65C-FF20-4C07-891A-E1605B9FB373}"/>
              </a:ext>
            </a:extLst>
          </p:cNvPr>
          <p:cNvSpPr>
            <a:spLocks noGrp="1"/>
          </p:cNvSpPr>
          <p:nvPr>
            <p:ph idx="1"/>
          </p:nvPr>
        </p:nvSpPr>
        <p:spPr/>
        <p:txBody>
          <a:bodyPr>
            <a:normAutofit fontScale="92500"/>
          </a:bodyPr>
          <a:lstStyle/>
          <a:p>
            <a:r>
              <a:rPr lang="en-US" dirty="0"/>
              <a:t>If your app targets </a:t>
            </a:r>
            <a:r>
              <a:rPr lang="en-US" dirty="0">
                <a:solidFill>
                  <a:srgbClr val="0070C0"/>
                </a:solidFill>
              </a:rPr>
              <a:t>API level 26 (Orio) </a:t>
            </a:r>
            <a:r>
              <a:rPr lang="en-US" dirty="0"/>
              <a:t>or higher, the system imposes restrictions on using or creating background services unless the app itself is in the foreground.</a:t>
            </a:r>
          </a:p>
          <a:p>
            <a:r>
              <a:rPr lang="en-US" dirty="0"/>
              <a:t>If an app needs to create a foreground service, the app should call </a:t>
            </a:r>
            <a:r>
              <a:rPr lang="en-US" dirty="0" err="1">
                <a:solidFill>
                  <a:srgbClr val="0070C0"/>
                </a:solidFill>
              </a:rPr>
              <a:t>startForegroundService</a:t>
            </a:r>
            <a:r>
              <a:rPr lang="en-US" dirty="0">
                <a:solidFill>
                  <a:srgbClr val="0070C0"/>
                </a:solidFill>
              </a:rPr>
              <a:t>()</a:t>
            </a:r>
            <a:r>
              <a:rPr lang="en-US" dirty="0"/>
              <a:t>.That method creates a background service, but the method signals to the system that the service will promote itself to the foreground.</a:t>
            </a:r>
          </a:p>
          <a:p>
            <a:r>
              <a:rPr lang="en-US" dirty="0"/>
              <a:t>Once the service has been created, the service must call its </a:t>
            </a:r>
            <a:r>
              <a:rPr lang="en-US" dirty="0" err="1">
                <a:solidFill>
                  <a:srgbClr val="0070C0"/>
                </a:solidFill>
              </a:rPr>
              <a:t>startForeground</a:t>
            </a:r>
            <a:r>
              <a:rPr lang="en-US" dirty="0">
                <a:solidFill>
                  <a:srgbClr val="0070C0"/>
                </a:solidFill>
              </a:rPr>
              <a:t>() </a:t>
            </a:r>
            <a:r>
              <a:rPr lang="en-US" dirty="0"/>
              <a:t>method within five seconds.</a:t>
            </a:r>
          </a:p>
        </p:txBody>
      </p:sp>
    </p:spTree>
    <p:extLst>
      <p:ext uri="{BB962C8B-B14F-4D97-AF65-F5344CB8AC3E}">
        <p14:creationId xmlns:p14="http://schemas.microsoft.com/office/powerpoint/2010/main" val="327521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Services Overview</a:t>
            </a:r>
          </a:p>
        </p:txBody>
      </p:sp>
      <p:sp>
        <p:nvSpPr>
          <p:cNvPr id="3" name="Content Placeholder 2"/>
          <p:cNvSpPr>
            <a:spLocks noGrp="1"/>
          </p:cNvSpPr>
          <p:nvPr>
            <p:ph idx="1"/>
          </p:nvPr>
        </p:nvSpPr>
        <p:spPr/>
        <p:txBody>
          <a:bodyPr>
            <a:normAutofit/>
          </a:bodyPr>
          <a:lstStyle/>
          <a:p>
            <a:r>
              <a:rPr lang="en-US" dirty="0"/>
              <a:t>A Service is an application component to perform a </a:t>
            </a:r>
            <a:r>
              <a:rPr lang="en-US" dirty="0">
                <a:solidFill>
                  <a:srgbClr val="C00000"/>
                </a:solidFill>
              </a:rPr>
              <a:t>longer-running operation </a:t>
            </a:r>
            <a:r>
              <a:rPr lang="en-US" dirty="0"/>
              <a:t>while not interacting with the user or to supply f</a:t>
            </a:r>
            <a:r>
              <a:rPr lang="en-US" dirty="0">
                <a:solidFill>
                  <a:srgbClr val="C00000"/>
                </a:solidFill>
              </a:rPr>
              <a:t>unctionality for other applications</a:t>
            </a:r>
            <a:r>
              <a:rPr lang="en-US" dirty="0"/>
              <a:t> to use.</a:t>
            </a:r>
          </a:p>
          <a:p>
            <a:pPr lvl="1"/>
            <a:r>
              <a:rPr lang="en-US" dirty="0"/>
              <a:t>For example, a service might play music in the background while the user is in a different application, or it might fetch data over the network </a:t>
            </a:r>
            <a:r>
              <a:rPr lang="en-US" u="sng" dirty="0"/>
              <a:t>without blocking user interaction </a:t>
            </a:r>
            <a:r>
              <a:rPr lang="en-US" dirty="0"/>
              <a:t>with an activity.</a:t>
            </a:r>
          </a:p>
          <a:p>
            <a:r>
              <a:rPr lang="en-US" dirty="0"/>
              <a:t>Services are given a </a:t>
            </a:r>
            <a:r>
              <a:rPr lang="en-US" dirty="0">
                <a:solidFill>
                  <a:srgbClr val="0070C0"/>
                </a:solidFill>
              </a:rPr>
              <a:t>high priority </a:t>
            </a:r>
            <a:r>
              <a:rPr lang="en-US" dirty="0"/>
              <a:t>by the Android system and are typically among the </a:t>
            </a:r>
            <a:r>
              <a:rPr lang="en-US" dirty="0">
                <a:solidFill>
                  <a:schemeClr val="accent1"/>
                </a:solidFill>
              </a:rPr>
              <a:t>last to be terminated</a:t>
            </a:r>
            <a:r>
              <a:rPr lang="en-US" dirty="0"/>
              <a:t> in order to free up resources.</a:t>
            </a:r>
          </a:p>
        </p:txBody>
      </p:sp>
    </p:spTree>
    <p:extLst>
      <p:ext uri="{BB962C8B-B14F-4D97-AF65-F5344CB8AC3E}">
        <p14:creationId xmlns:p14="http://schemas.microsoft.com/office/powerpoint/2010/main" val="308374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Services Overview</a:t>
            </a:r>
          </a:p>
        </p:txBody>
      </p:sp>
      <p:sp>
        <p:nvSpPr>
          <p:cNvPr id="3" name="Content Placeholder 2"/>
          <p:cNvSpPr>
            <a:spLocks noGrp="1"/>
          </p:cNvSpPr>
          <p:nvPr>
            <p:ph idx="1"/>
          </p:nvPr>
        </p:nvSpPr>
        <p:spPr/>
        <p:txBody>
          <a:bodyPr>
            <a:normAutofit/>
          </a:bodyPr>
          <a:lstStyle/>
          <a:p>
            <a:pPr marL="0" indent="0">
              <a:buNone/>
            </a:pPr>
            <a:r>
              <a:rPr lang="en-US" dirty="0"/>
              <a:t>Three type of services</a:t>
            </a:r>
          </a:p>
          <a:p>
            <a:pPr marL="514350" indent="-514350">
              <a:buFont typeface="+mj-lt"/>
              <a:buAutoNum type="arabicPeriod"/>
            </a:pPr>
            <a:r>
              <a:rPr lang="en-US" dirty="0"/>
              <a:t>Foreground</a:t>
            </a:r>
          </a:p>
          <a:p>
            <a:pPr marL="514350" indent="-514350">
              <a:buFont typeface="+mj-lt"/>
              <a:buAutoNum type="arabicPeriod"/>
            </a:pPr>
            <a:r>
              <a:rPr lang="en-US" dirty="0"/>
              <a:t>Background</a:t>
            </a:r>
          </a:p>
          <a:p>
            <a:pPr marL="514350" indent="-514350">
              <a:buFont typeface="+mj-lt"/>
              <a:buAutoNum type="arabicPeriod"/>
            </a:pPr>
            <a:r>
              <a:rPr lang="en-US" dirty="0"/>
              <a:t>Bond</a:t>
            </a:r>
          </a:p>
          <a:p>
            <a:pPr marL="0" indent="0">
              <a:buNone/>
            </a:pPr>
            <a:endParaRPr lang="en-US" dirty="0"/>
          </a:p>
        </p:txBody>
      </p:sp>
    </p:spTree>
    <p:extLst>
      <p:ext uri="{BB962C8B-B14F-4D97-AF65-F5344CB8AC3E}">
        <p14:creationId xmlns:p14="http://schemas.microsoft.com/office/powerpoint/2010/main" val="291893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Service</a:t>
            </a:r>
          </a:p>
        </p:txBody>
      </p:sp>
      <p:sp>
        <p:nvSpPr>
          <p:cNvPr id="3" name="Content Placeholder 2"/>
          <p:cNvSpPr>
            <a:spLocks noGrp="1"/>
          </p:cNvSpPr>
          <p:nvPr>
            <p:ph idx="1"/>
          </p:nvPr>
        </p:nvSpPr>
        <p:spPr/>
        <p:txBody>
          <a:bodyPr/>
          <a:lstStyle/>
          <a:p>
            <a:r>
              <a:rPr lang="en-US" dirty="0"/>
              <a:t>A foreground service is a service that should have the same priority as an active activity and therefore should not be killed by the Android system, even if the system is low on memory.</a:t>
            </a:r>
          </a:p>
          <a:p>
            <a:r>
              <a:rPr lang="en-US" dirty="0"/>
              <a:t>It performs some operation that is </a:t>
            </a:r>
            <a:r>
              <a:rPr lang="en-US" dirty="0">
                <a:solidFill>
                  <a:srgbClr val="0070C0"/>
                </a:solidFill>
              </a:rPr>
              <a:t>noticeable</a:t>
            </a:r>
            <a:r>
              <a:rPr lang="en-US" dirty="0"/>
              <a:t> to the user. Foreground services continue running even when the user isn't interacting with the app</a:t>
            </a:r>
          </a:p>
          <a:p>
            <a:pPr lvl="1"/>
            <a:r>
              <a:rPr lang="en-US" dirty="0"/>
              <a:t>For example, an audio app would use a foreground service to play an audio </a:t>
            </a:r>
            <a:r>
              <a:rPr lang="en-US"/>
              <a:t>track.</a:t>
            </a:r>
            <a:endParaRPr lang="en-US" dirty="0"/>
          </a:p>
        </p:txBody>
      </p:sp>
    </p:spTree>
    <p:extLst>
      <p:ext uri="{BB962C8B-B14F-4D97-AF65-F5344CB8AC3E}">
        <p14:creationId xmlns:p14="http://schemas.microsoft.com/office/powerpoint/2010/main" val="337271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Service</a:t>
            </a:r>
          </a:p>
        </p:txBody>
      </p:sp>
      <p:pic>
        <p:nvPicPr>
          <p:cNvPr id="4" name="Service-Foreground">
            <a:hlinkClick r:id="" action="ppaction://media"/>
            <a:extLst>
              <a:ext uri="{FF2B5EF4-FFF2-40B4-BE49-F238E27FC236}">
                <a16:creationId xmlns:a16="http://schemas.microsoft.com/office/drawing/2014/main" id="{8FAB52A9-F98B-434F-A3E6-40EAAD72017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76488" y="1295400"/>
            <a:ext cx="4391025" cy="5410200"/>
          </a:xfrm>
        </p:spPr>
      </p:pic>
    </p:spTree>
    <p:extLst>
      <p:ext uri="{BB962C8B-B14F-4D97-AF65-F5344CB8AC3E}">
        <p14:creationId xmlns:p14="http://schemas.microsoft.com/office/powerpoint/2010/main" val="185121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Service</a:t>
            </a:r>
          </a:p>
        </p:txBody>
      </p:sp>
      <p:sp>
        <p:nvSpPr>
          <p:cNvPr id="3" name="Content Placeholder 2"/>
          <p:cNvSpPr>
            <a:spLocks noGrp="1"/>
          </p:cNvSpPr>
          <p:nvPr>
            <p:ph idx="1"/>
          </p:nvPr>
        </p:nvSpPr>
        <p:spPr/>
        <p:txBody>
          <a:bodyPr>
            <a:normAutofit/>
          </a:bodyPr>
          <a:lstStyle/>
          <a:p>
            <a:r>
              <a:rPr lang="en-US" dirty="0"/>
              <a:t>It is a service whose application is in background.</a:t>
            </a:r>
          </a:p>
          <a:p>
            <a:r>
              <a:rPr lang="en-US" dirty="0"/>
              <a:t>A background service performs an operation that isn't directly noticed by the user. </a:t>
            </a:r>
          </a:p>
          <a:p>
            <a:pPr lvl="1"/>
            <a:r>
              <a:rPr lang="en-US" dirty="0"/>
              <a:t>For example, if an app used a service to compact its storage, that would usually be a background service.</a:t>
            </a:r>
          </a:p>
          <a:p>
            <a:r>
              <a:rPr lang="en-US" dirty="0"/>
              <a:t>Because of recent restrictions (API level 26 or higher) on Android to improve battery life, all background work including periodic tasks should now be scheduled through the </a:t>
            </a:r>
            <a:r>
              <a:rPr lang="en-US" dirty="0" err="1"/>
              <a:t>JobScheduler</a:t>
            </a:r>
            <a:r>
              <a:rPr lang="en-US" dirty="0"/>
              <a:t>.</a:t>
            </a:r>
          </a:p>
        </p:txBody>
      </p:sp>
    </p:spTree>
    <p:extLst>
      <p:ext uri="{BB962C8B-B14F-4D97-AF65-F5344CB8AC3E}">
        <p14:creationId xmlns:p14="http://schemas.microsoft.com/office/powerpoint/2010/main" val="195997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 Service</a:t>
            </a:r>
          </a:p>
        </p:txBody>
      </p:sp>
      <p:sp>
        <p:nvSpPr>
          <p:cNvPr id="3" name="Content Placeholder 2"/>
          <p:cNvSpPr>
            <a:spLocks noGrp="1"/>
          </p:cNvSpPr>
          <p:nvPr>
            <p:ph idx="1"/>
          </p:nvPr>
        </p:nvSpPr>
        <p:spPr/>
        <p:txBody>
          <a:bodyPr>
            <a:normAutofit lnSpcReduction="10000"/>
          </a:bodyPr>
          <a:lstStyle/>
          <a:p>
            <a:r>
              <a:rPr lang="en-US" dirty="0"/>
              <a:t>A service is bound when an application component binds to it by calling </a:t>
            </a:r>
            <a:r>
              <a:rPr lang="en-US" dirty="0" err="1">
                <a:solidFill>
                  <a:srgbClr val="0070C0"/>
                </a:solidFill>
              </a:rPr>
              <a:t>bindService</a:t>
            </a:r>
            <a:r>
              <a:rPr lang="en-US" dirty="0">
                <a:solidFill>
                  <a:srgbClr val="0070C0"/>
                </a:solidFill>
              </a:rPr>
              <a:t>(). </a:t>
            </a:r>
          </a:p>
          <a:p>
            <a:r>
              <a:rPr lang="en-US" dirty="0"/>
              <a:t>A bound service offers a </a:t>
            </a:r>
            <a:r>
              <a:rPr lang="en-US" dirty="0">
                <a:solidFill>
                  <a:srgbClr val="C00000"/>
                </a:solidFill>
              </a:rPr>
              <a:t>client-server interface </a:t>
            </a:r>
            <a:r>
              <a:rPr lang="en-US" dirty="0"/>
              <a:t>that allows components to interact with the service, send </a:t>
            </a:r>
            <a:r>
              <a:rPr lang="en-US" dirty="0">
                <a:solidFill>
                  <a:srgbClr val="C00000"/>
                </a:solidFill>
              </a:rPr>
              <a:t>requests</a:t>
            </a:r>
            <a:r>
              <a:rPr lang="en-US" dirty="0"/>
              <a:t>, </a:t>
            </a:r>
            <a:r>
              <a:rPr lang="en-US" dirty="0">
                <a:solidFill>
                  <a:srgbClr val="C00000"/>
                </a:solidFill>
              </a:rPr>
              <a:t>receive</a:t>
            </a:r>
            <a:r>
              <a:rPr lang="en-US" dirty="0"/>
              <a:t> results, and even do so across processes with interprocess communication (IPC). </a:t>
            </a:r>
          </a:p>
          <a:p>
            <a:r>
              <a:rPr lang="en-US" dirty="0"/>
              <a:t>A bound service </a:t>
            </a:r>
            <a:r>
              <a:rPr lang="en-US" dirty="0">
                <a:solidFill>
                  <a:srgbClr val="C00000"/>
                </a:solidFill>
              </a:rPr>
              <a:t>runs only </a:t>
            </a:r>
            <a:r>
              <a:rPr lang="en-US" dirty="0"/>
              <a:t>as long as another application component is bound to it.</a:t>
            </a:r>
          </a:p>
          <a:p>
            <a:pPr lvl="1"/>
            <a:r>
              <a:rPr lang="en-US" dirty="0"/>
              <a:t>Multiple components can bind to the service at once, but when all of them unbind, the service is destroyed.</a:t>
            </a:r>
          </a:p>
        </p:txBody>
      </p:sp>
    </p:spTree>
    <p:extLst>
      <p:ext uri="{BB962C8B-B14F-4D97-AF65-F5344CB8AC3E}">
        <p14:creationId xmlns:p14="http://schemas.microsoft.com/office/powerpoint/2010/main" val="263903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76200" y="1295400"/>
            <a:ext cx="8991600" cy="1600200"/>
          </a:xfrm>
        </p:spPr>
        <p:txBody>
          <a:bodyPr>
            <a:normAutofit/>
          </a:bodyPr>
          <a:lstStyle/>
          <a:p>
            <a:r>
              <a:rPr lang="en-US" dirty="0"/>
              <a:t>To create a service, you must create a subclass of </a:t>
            </a:r>
            <a:r>
              <a:rPr lang="en-US" dirty="0">
                <a:solidFill>
                  <a:srgbClr val="C00000"/>
                </a:solidFill>
              </a:rPr>
              <a:t>Service</a:t>
            </a:r>
            <a:r>
              <a:rPr lang="en-US" dirty="0"/>
              <a:t> or use one of its existing subclasses like </a:t>
            </a:r>
            <a:r>
              <a:rPr lang="en-US" dirty="0" err="1">
                <a:solidFill>
                  <a:srgbClr val="C00000"/>
                </a:solidFill>
              </a:rPr>
              <a:t>IntentService</a:t>
            </a:r>
            <a:r>
              <a:rPr lang="en-US" dirty="0"/>
              <a:t>.</a:t>
            </a:r>
          </a:p>
          <a:p>
            <a:endParaRPr lang="en-US" dirty="0"/>
          </a:p>
        </p:txBody>
      </p:sp>
      <p:sp>
        <p:nvSpPr>
          <p:cNvPr id="4" name="TextBox 3"/>
          <p:cNvSpPr txBox="1"/>
          <p:nvPr/>
        </p:nvSpPr>
        <p:spPr>
          <a:xfrm>
            <a:off x="3886200" y="3239182"/>
            <a:ext cx="1416863" cy="646331"/>
          </a:xfrm>
          <a:prstGeom prst="rect">
            <a:avLst/>
          </a:prstGeom>
          <a:noFill/>
          <a:ln>
            <a:solidFill>
              <a:schemeClr val="tx1"/>
            </a:solidFill>
          </a:ln>
        </p:spPr>
        <p:txBody>
          <a:bodyPr wrap="none" rtlCol="0">
            <a:spAutoFit/>
          </a:bodyPr>
          <a:lstStyle/>
          <a:p>
            <a:pPr algn="ctr"/>
            <a:r>
              <a:rPr lang="en-US" i="1" dirty="0"/>
              <a:t>&lt;&lt;abstract&gt;&gt;</a:t>
            </a:r>
          </a:p>
          <a:p>
            <a:pPr algn="ctr"/>
            <a:r>
              <a:rPr lang="en-US" dirty="0"/>
              <a:t>Service</a:t>
            </a:r>
          </a:p>
        </p:txBody>
      </p:sp>
      <p:sp>
        <p:nvSpPr>
          <p:cNvPr id="5" name="TextBox 4"/>
          <p:cNvSpPr txBox="1"/>
          <p:nvPr/>
        </p:nvSpPr>
        <p:spPr>
          <a:xfrm>
            <a:off x="3883443" y="4382182"/>
            <a:ext cx="1422377" cy="646331"/>
          </a:xfrm>
          <a:prstGeom prst="rect">
            <a:avLst/>
          </a:prstGeom>
          <a:noFill/>
          <a:ln>
            <a:solidFill>
              <a:schemeClr val="tx1"/>
            </a:solidFill>
          </a:ln>
        </p:spPr>
        <p:txBody>
          <a:bodyPr wrap="none" rtlCol="0">
            <a:spAutoFit/>
          </a:bodyPr>
          <a:lstStyle/>
          <a:p>
            <a:pPr algn="ctr"/>
            <a:r>
              <a:rPr lang="en-US" i="1" dirty="0"/>
              <a:t>&lt;&lt;abstract&gt;&gt;</a:t>
            </a:r>
          </a:p>
          <a:p>
            <a:pPr algn="ctr"/>
            <a:r>
              <a:rPr lang="en-US" dirty="0" err="1"/>
              <a:t>IntentService</a:t>
            </a:r>
            <a:endParaRPr lang="en-US" dirty="0"/>
          </a:p>
        </p:txBody>
      </p:sp>
      <p:cxnSp>
        <p:nvCxnSpPr>
          <p:cNvPr id="8" name="Straight Arrow Connector 7"/>
          <p:cNvCxnSpPr>
            <a:stCxn id="5" idx="0"/>
            <a:endCxn id="4" idx="2"/>
          </p:cNvCxnSpPr>
          <p:nvPr/>
        </p:nvCxnSpPr>
        <p:spPr>
          <a:xfrm flipV="1">
            <a:off x="4594632" y="3885513"/>
            <a:ext cx="0" cy="4966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8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vs. Bond Service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C00000"/>
                </a:solidFill>
              </a:rPr>
              <a:t>Started Services</a:t>
            </a:r>
          </a:p>
          <a:p>
            <a:pPr lvl="1"/>
            <a:r>
              <a:rPr lang="en-US" dirty="0"/>
              <a:t>Started by calling </a:t>
            </a:r>
            <a:r>
              <a:rPr lang="en-US" dirty="0" err="1">
                <a:solidFill>
                  <a:srgbClr val="0070C0"/>
                </a:solidFill>
              </a:rPr>
              <a:t>startService</a:t>
            </a:r>
            <a:r>
              <a:rPr lang="en-US" dirty="0"/>
              <a:t>()</a:t>
            </a:r>
          </a:p>
          <a:p>
            <a:pPr lvl="1"/>
            <a:r>
              <a:rPr lang="en-US" dirty="0"/>
              <a:t>Usually for long running background tasks with no interactions or results.</a:t>
            </a:r>
          </a:p>
          <a:p>
            <a:pPr lvl="1"/>
            <a:r>
              <a:rPr lang="en-US" dirty="0"/>
              <a:t>Once started it runs in the background indefinitely, even if the component that started it is destroyed.</a:t>
            </a:r>
          </a:p>
          <a:p>
            <a:pPr lvl="1"/>
            <a:r>
              <a:rPr lang="en-US" dirty="0">
                <a:solidFill>
                  <a:srgbClr val="0070C0"/>
                </a:solidFill>
              </a:rPr>
              <a:t>Synchronous</a:t>
            </a:r>
            <a:r>
              <a:rPr lang="en-US" dirty="0"/>
              <a:t> processing mode.</a:t>
            </a:r>
          </a:p>
          <a:p>
            <a:pPr marL="0" indent="0">
              <a:buNone/>
            </a:pPr>
            <a:r>
              <a:rPr lang="en-US" b="1" dirty="0">
                <a:solidFill>
                  <a:srgbClr val="C00000"/>
                </a:solidFill>
              </a:rPr>
              <a:t>Bond Service</a:t>
            </a:r>
          </a:p>
          <a:p>
            <a:pPr lvl="1"/>
            <a:r>
              <a:rPr lang="en-US" dirty="0"/>
              <a:t>Started by calling </a:t>
            </a:r>
            <a:r>
              <a:rPr lang="en-US" dirty="0" err="1">
                <a:solidFill>
                  <a:srgbClr val="0070C0"/>
                </a:solidFill>
              </a:rPr>
              <a:t>bindService</a:t>
            </a:r>
            <a:r>
              <a:rPr lang="en-US" dirty="0"/>
              <a:t>()</a:t>
            </a:r>
          </a:p>
          <a:p>
            <a:pPr lvl="1"/>
            <a:r>
              <a:rPr lang="en-US" dirty="0"/>
              <a:t>Allows the launching component to interact with, and receive results from, the service.</a:t>
            </a:r>
          </a:p>
          <a:p>
            <a:pPr lvl="1"/>
            <a:r>
              <a:rPr lang="en-US" dirty="0">
                <a:solidFill>
                  <a:srgbClr val="0070C0"/>
                </a:solidFill>
              </a:rPr>
              <a:t>Asynchronous</a:t>
            </a:r>
            <a:r>
              <a:rPr lang="en-US" dirty="0"/>
              <a:t> processing mode.</a:t>
            </a:r>
          </a:p>
        </p:txBody>
      </p:sp>
    </p:spTree>
    <p:extLst>
      <p:ext uri="{BB962C8B-B14F-4D97-AF65-F5344CB8AC3E}">
        <p14:creationId xmlns:p14="http://schemas.microsoft.com/office/powerpoint/2010/main" val="3973039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1090</Words>
  <Application>Microsoft Office PowerPoint</Application>
  <PresentationFormat>On-screen Show (4:3)</PresentationFormat>
  <Paragraphs>90</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Services</vt:lpstr>
      <vt:lpstr>Services Overview</vt:lpstr>
      <vt:lpstr>Services Overview</vt:lpstr>
      <vt:lpstr>Foreground Service</vt:lpstr>
      <vt:lpstr>Foreground Service</vt:lpstr>
      <vt:lpstr>Background Service</vt:lpstr>
      <vt:lpstr>Bond Service</vt:lpstr>
      <vt:lpstr>Basics</vt:lpstr>
      <vt:lpstr>Started Service vs. Bond Service</vt:lpstr>
      <vt:lpstr>Bond Service Example</vt:lpstr>
      <vt:lpstr>Lifecycle of Services</vt:lpstr>
      <vt:lpstr>Lifecycle of Services</vt:lpstr>
      <vt:lpstr>Lifecycle of Services</vt:lpstr>
      <vt:lpstr>Lifecycle of Services</vt:lpstr>
      <vt:lpstr>Lifecycle of Services</vt:lpstr>
      <vt:lpstr>Service &amp; Process</vt:lpstr>
      <vt:lpstr>Service &amp; Process</vt:lpstr>
      <vt:lpstr>Intent Service</vt:lpstr>
      <vt:lpstr>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Root</dc:creator>
  <cp:lastModifiedBy>Adnan ur Rehman</cp:lastModifiedBy>
  <cp:revision>139</cp:revision>
  <dcterms:created xsi:type="dcterms:W3CDTF">2006-08-16T00:00:00Z</dcterms:created>
  <dcterms:modified xsi:type="dcterms:W3CDTF">2022-05-30T06:35:27Z</dcterms:modified>
</cp:coreProperties>
</file>