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54" autoAdjust="0"/>
    <p:restoredTop sz="95396" autoAdjust="0"/>
  </p:normalViewPr>
  <p:slideViewPr>
    <p:cSldViewPr>
      <p:cViewPr varScale="1">
        <p:scale>
          <a:sx n="84" d="100"/>
          <a:sy n="84" d="100"/>
        </p:scale>
        <p:origin x="138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1C98A-64CD-497A-B693-D122271B590A}" type="datetimeFigureOut">
              <a:rPr lang="en-US" smtClean="0"/>
              <a:t>14-Dec-2022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1373A-1101-4E72-A545-A0644C934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5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2590800"/>
            <a:ext cx="89916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66675"/>
            <a:ext cx="9144000" cy="0"/>
            <a:chOff x="0" y="6800850"/>
            <a:chExt cx="9144000" cy="0"/>
          </a:xfrm>
        </p:grpSpPr>
        <p:cxnSp>
          <p:nvCxnSpPr>
            <p:cNvPr id="4" name="Straight Connector 3"/>
            <p:cNvCxnSpPr/>
            <p:nvPr userDrawn="1"/>
          </p:nvCxnSpPr>
          <p:spPr>
            <a:xfrm>
              <a:off x="0" y="6800850"/>
              <a:ext cx="3044952" cy="0"/>
            </a:xfrm>
            <a:prstGeom prst="line">
              <a:avLst/>
            </a:prstGeom>
            <a:ln w="127000">
              <a:solidFill>
                <a:srgbClr val="404096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 userDrawn="1"/>
          </p:nvCxnSpPr>
          <p:spPr>
            <a:xfrm>
              <a:off x="3044952" y="6800850"/>
              <a:ext cx="3044952" cy="0"/>
            </a:xfrm>
            <a:prstGeom prst="line">
              <a:avLst/>
            </a:prstGeom>
            <a:ln w="127000">
              <a:solidFill>
                <a:srgbClr val="F58634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 userDrawn="1"/>
          </p:nvCxnSpPr>
          <p:spPr>
            <a:xfrm>
              <a:off x="6089904" y="6800850"/>
              <a:ext cx="3054096" cy="0"/>
            </a:xfrm>
            <a:prstGeom prst="line">
              <a:avLst/>
            </a:prstGeom>
            <a:ln w="127000">
              <a:solidFill>
                <a:srgbClr val="FACD2A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113" y="156226"/>
            <a:ext cx="2512887" cy="681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0" y="6800850"/>
            <a:ext cx="9144000" cy="0"/>
            <a:chOff x="0" y="6800850"/>
            <a:chExt cx="9144000" cy="0"/>
          </a:xfrm>
        </p:grpSpPr>
        <p:cxnSp>
          <p:nvCxnSpPr>
            <p:cNvPr id="9" name="Straight Connector 8"/>
            <p:cNvCxnSpPr/>
            <p:nvPr userDrawn="1"/>
          </p:nvCxnSpPr>
          <p:spPr>
            <a:xfrm>
              <a:off x="0" y="6800850"/>
              <a:ext cx="3044952" cy="0"/>
            </a:xfrm>
            <a:prstGeom prst="line">
              <a:avLst/>
            </a:prstGeom>
            <a:ln w="127000">
              <a:solidFill>
                <a:srgbClr val="404096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3044952" y="6800850"/>
              <a:ext cx="3044952" cy="0"/>
            </a:xfrm>
            <a:prstGeom prst="line">
              <a:avLst/>
            </a:prstGeom>
            <a:ln w="127000">
              <a:solidFill>
                <a:srgbClr val="F58634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6089904" y="6800850"/>
              <a:ext cx="3054096" cy="0"/>
            </a:xfrm>
            <a:prstGeom prst="line">
              <a:avLst/>
            </a:prstGeom>
            <a:ln w="127000">
              <a:solidFill>
                <a:srgbClr val="FACD2A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14-Dec-2022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14-Dec-2022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8991600" cy="9906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8991600" cy="5410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66675"/>
            <a:ext cx="9144000" cy="0"/>
            <a:chOff x="0" y="6800850"/>
            <a:chExt cx="9144000" cy="0"/>
          </a:xfrm>
        </p:grpSpPr>
        <p:cxnSp>
          <p:nvCxnSpPr>
            <p:cNvPr id="9" name="Straight Connector 8"/>
            <p:cNvCxnSpPr/>
            <p:nvPr userDrawn="1"/>
          </p:nvCxnSpPr>
          <p:spPr>
            <a:xfrm>
              <a:off x="0" y="6800850"/>
              <a:ext cx="3044952" cy="0"/>
            </a:xfrm>
            <a:prstGeom prst="line">
              <a:avLst/>
            </a:prstGeom>
            <a:ln w="127000">
              <a:solidFill>
                <a:srgbClr val="404096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3044952" y="6800850"/>
              <a:ext cx="3044952" cy="0"/>
            </a:xfrm>
            <a:prstGeom prst="line">
              <a:avLst/>
            </a:prstGeom>
            <a:ln w="127000">
              <a:solidFill>
                <a:srgbClr val="F58634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6089904" y="6800850"/>
              <a:ext cx="3054096" cy="0"/>
            </a:xfrm>
            <a:prstGeom prst="line">
              <a:avLst/>
            </a:prstGeom>
            <a:ln w="127000">
              <a:solidFill>
                <a:srgbClr val="FACD2A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 userDrawn="1"/>
        </p:nvGrpSpPr>
        <p:grpSpPr>
          <a:xfrm>
            <a:off x="0" y="6800850"/>
            <a:ext cx="9144000" cy="0"/>
            <a:chOff x="0" y="6800850"/>
            <a:chExt cx="9144000" cy="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0" y="6800850"/>
              <a:ext cx="3044952" cy="0"/>
            </a:xfrm>
            <a:prstGeom prst="line">
              <a:avLst/>
            </a:prstGeom>
            <a:ln w="127000">
              <a:solidFill>
                <a:srgbClr val="404096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3044952" y="6800850"/>
              <a:ext cx="3044952" cy="0"/>
            </a:xfrm>
            <a:prstGeom prst="line">
              <a:avLst/>
            </a:prstGeom>
            <a:ln w="127000">
              <a:solidFill>
                <a:srgbClr val="F58634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089904" y="6800850"/>
              <a:ext cx="3054096" cy="0"/>
            </a:xfrm>
            <a:prstGeom prst="line">
              <a:avLst/>
            </a:prstGeom>
            <a:ln w="127000">
              <a:solidFill>
                <a:srgbClr val="FACD2A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 userDrawn="1"/>
        </p:nvGrpSpPr>
        <p:grpSpPr>
          <a:xfrm>
            <a:off x="-4572" y="1219200"/>
            <a:ext cx="9144000" cy="0"/>
            <a:chOff x="0" y="6800850"/>
            <a:chExt cx="9144000" cy="0"/>
          </a:xfrm>
        </p:grpSpPr>
        <p:cxnSp>
          <p:nvCxnSpPr>
            <p:cNvPr id="17" name="Straight Connector 16"/>
            <p:cNvCxnSpPr/>
            <p:nvPr userDrawn="1"/>
          </p:nvCxnSpPr>
          <p:spPr>
            <a:xfrm>
              <a:off x="0" y="6800850"/>
              <a:ext cx="3044952" cy="0"/>
            </a:xfrm>
            <a:prstGeom prst="line">
              <a:avLst/>
            </a:prstGeom>
            <a:ln w="38100">
              <a:solidFill>
                <a:srgbClr val="404096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3044952" y="6800850"/>
              <a:ext cx="3044952" cy="0"/>
            </a:xfrm>
            <a:prstGeom prst="line">
              <a:avLst/>
            </a:prstGeom>
            <a:ln w="38100">
              <a:solidFill>
                <a:srgbClr val="F58634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089904" y="6800850"/>
              <a:ext cx="3054096" cy="0"/>
            </a:xfrm>
            <a:prstGeom prst="line">
              <a:avLst/>
            </a:prstGeom>
            <a:ln w="38100">
              <a:solidFill>
                <a:srgbClr val="FACD2A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14-Dec-2022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14-Dec-2022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14-Dec-2022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14-Dec-2022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14-Dec-2022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14-Dec-2022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14-Dec-2022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14-Dec-2022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lang/Thread.State.html" TargetMode="External"/><Relationship Id="rId2" Type="http://schemas.openxmlformats.org/officeDocument/2006/relationships/hyperlink" Target="https://www.javatpoint.com/multithreading-in-jav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android.com/training/multiple-threads/communicate-ui" TargetMode="External"/><Relationship Id="rId4" Type="http://schemas.openxmlformats.org/officeDocument/2006/relationships/hyperlink" Target="https://developer.android.com/reference/android/os/Handler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2514600"/>
            <a:ext cx="8991600" cy="1470025"/>
          </a:xfrm>
        </p:spPr>
        <p:txBody>
          <a:bodyPr>
            <a:normAutofit/>
          </a:bodyPr>
          <a:lstStyle/>
          <a:p>
            <a:r>
              <a:rPr lang="en-US" dirty="0"/>
              <a:t>Threads and Handlers</a:t>
            </a:r>
          </a:p>
        </p:txBody>
      </p:sp>
    </p:spTree>
    <p:extLst>
      <p:ext uri="{BB962C8B-B14F-4D97-AF65-F5344CB8AC3E}">
        <p14:creationId xmlns:p14="http://schemas.microsoft.com/office/powerpoint/2010/main" val="1073464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Threads in Java</a:t>
            </a:r>
          </a:p>
          <a:p>
            <a:pPr lvl="1"/>
            <a:r>
              <a:rPr lang="en-US" dirty="0">
                <a:hlinkClick r:id="rId2"/>
              </a:rPr>
              <a:t>Multithreading in Java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Thread States</a:t>
            </a:r>
            <a:endParaRPr lang="en-US" dirty="0"/>
          </a:p>
          <a:p>
            <a:r>
              <a:rPr lang="en-US" dirty="0"/>
              <a:t>Handlers in Android OS</a:t>
            </a:r>
          </a:p>
          <a:p>
            <a:pPr lvl="1"/>
            <a:r>
              <a:rPr lang="en-US" dirty="0">
                <a:hlinkClick r:id="rId4"/>
              </a:rPr>
              <a:t>Handlers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Communicate </a:t>
            </a:r>
            <a:r>
              <a:rPr lang="en-US">
                <a:hlinkClick r:id="rId5"/>
              </a:rPr>
              <a:t>with Thread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518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F1AA3-C5C0-4094-B938-444B73642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Threads, Loopers and Handlers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87EE0-F4CE-46F6-A2B9-005588F8E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An Example of Looper and Handler. In the example, the client thread is... |  Download Scientific Diagram">
            <a:extLst>
              <a:ext uri="{FF2B5EF4-FFF2-40B4-BE49-F238E27FC236}">
                <a16:creationId xmlns:a16="http://schemas.microsoft.com/office/drawing/2014/main" id="{3962E336-952E-44A8-90D7-6C0B136B0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22" y="2152650"/>
            <a:ext cx="7937356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4995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F1AA3-C5C0-4094-B938-444B73642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Threads, Loopers and Handlers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87EE0-F4CE-46F6-A2B9-005588F8E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Looper, Handler, and Thread are among the building blocks of Android OS.</a:t>
            </a:r>
          </a:p>
          <a:p>
            <a:r>
              <a:rPr lang="en-US" dirty="0"/>
              <a:t>They are Android’s way of solving the problems of </a:t>
            </a:r>
            <a:r>
              <a:rPr lang="en-US" dirty="0">
                <a:solidFill>
                  <a:srgbClr val="FF0000"/>
                </a:solidFill>
              </a:rPr>
              <a:t>asynchronous</a:t>
            </a:r>
            <a:r>
              <a:rPr lang="en-US" dirty="0"/>
              <a:t> programming.</a:t>
            </a:r>
          </a:p>
          <a:p>
            <a:r>
              <a:rPr lang="en-US" dirty="0"/>
              <a:t>They provide a neat structure on which a complex Android framework is built.</a:t>
            </a:r>
          </a:p>
        </p:txBody>
      </p:sp>
    </p:spTree>
    <p:extLst>
      <p:ext uri="{BB962C8B-B14F-4D97-AF65-F5344CB8AC3E}">
        <p14:creationId xmlns:p14="http://schemas.microsoft.com/office/powerpoint/2010/main" val="1420744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0F706-8D8A-45CD-9AE7-A03C104FA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for Thread reusability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95357-B625-4345-8246-966B629FE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thread is </a:t>
            </a:r>
            <a:r>
              <a:rPr lang="en-US" dirty="0">
                <a:solidFill>
                  <a:srgbClr val="FF0000"/>
                </a:solidFill>
              </a:rPr>
              <a:t>kept alive</a:t>
            </a:r>
            <a:r>
              <a:rPr lang="en-US" dirty="0"/>
              <a:t>, in a loop via it’s </a:t>
            </a:r>
            <a:r>
              <a:rPr lang="en-US" dirty="0">
                <a:solidFill>
                  <a:srgbClr val="FF0000"/>
                </a:solidFill>
              </a:rPr>
              <a:t>run()</a:t>
            </a:r>
            <a:r>
              <a:rPr lang="en-US" dirty="0"/>
              <a:t> method.</a:t>
            </a:r>
          </a:p>
          <a:p>
            <a:r>
              <a:rPr lang="en-US" dirty="0"/>
              <a:t>The task is executed serially by that thread and is maintained in a queue (</a:t>
            </a:r>
            <a:r>
              <a:rPr lang="en-US" dirty="0" err="1"/>
              <a:t>MessageQueue</a:t>
            </a:r>
            <a:r>
              <a:rPr lang="en-US" dirty="0"/>
              <a:t>).</a:t>
            </a:r>
          </a:p>
          <a:p>
            <a:r>
              <a:rPr lang="en-US" dirty="0"/>
              <a:t>The thread must be terminated when done.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The above model is implemented in the Android via Looper, Handler, and </a:t>
            </a:r>
            <a:r>
              <a:rPr lang="en-US" dirty="0" err="1">
                <a:solidFill>
                  <a:srgbClr val="C00000"/>
                </a:solidFill>
              </a:rPr>
              <a:t>HandlerThread</a:t>
            </a:r>
            <a:r>
              <a:rPr lang="en-US" dirty="0">
                <a:solidFill>
                  <a:srgbClr val="C0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80243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05EDB-44F3-44F4-AE89-C4BF89236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for Thread reusability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70B0F-61B9-4E1B-9D94-DCF56859E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MessageQueue</a:t>
            </a:r>
            <a:r>
              <a:rPr lang="en-US" dirty="0"/>
              <a:t> is a queue that has tasks called messages which should be processed.</a:t>
            </a:r>
          </a:p>
          <a:p>
            <a:r>
              <a:rPr lang="en-US" dirty="0">
                <a:solidFill>
                  <a:srgbClr val="C00000"/>
                </a:solidFill>
              </a:rPr>
              <a:t>Handler</a:t>
            </a:r>
            <a:r>
              <a:rPr lang="en-US" dirty="0"/>
              <a:t> enqueues task in the </a:t>
            </a:r>
            <a:r>
              <a:rPr lang="en-US" dirty="0" err="1">
                <a:solidFill>
                  <a:srgbClr val="C00000"/>
                </a:solidFill>
              </a:rPr>
              <a:t>MessageQueue</a:t>
            </a:r>
            <a:r>
              <a:rPr lang="en-US" dirty="0"/>
              <a:t> using </a:t>
            </a:r>
            <a:r>
              <a:rPr lang="en-US" dirty="0">
                <a:solidFill>
                  <a:srgbClr val="C00000"/>
                </a:solidFill>
              </a:rPr>
              <a:t>Looper</a:t>
            </a:r>
            <a:r>
              <a:rPr lang="en-US" dirty="0"/>
              <a:t> and also executes them when the task comes out of the </a:t>
            </a:r>
            <a:r>
              <a:rPr lang="en-US" dirty="0" err="1">
                <a:solidFill>
                  <a:srgbClr val="C00000"/>
                </a:solidFill>
              </a:rPr>
              <a:t>MessageQueue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C00000"/>
                </a:solidFill>
              </a:rPr>
              <a:t>Looper</a:t>
            </a:r>
            <a:r>
              <a:rPr lang="en-US" dirty="0"/>
              <a:t> is a worker that keeps a thread alive, loops through </a:t>
            </a:r>
            <a:r>
              <a:rPr lang="en-US" dirty="0" err="1">
                <a:solidFill>
                  <a:srgbClr val="C00000"/>
                </a:solidFill>
              </a:rPr>
              <a:t>MessageQueue</a:t>
            </a:r>
            <a:r>
              <a:rPr lang="en-US" dirty="0"/>
              <a:t> and sends messages to the corresponding handler to process.</a:t>
            </a:r>
          </a:p>
          <a:p>
            <a:r>
              <a:rPr lang="en-US" dirty="0"/>
              <a:t>Finally Thread gets terminated by calling Looper’s quit() method.</a:t>
            </a:r>
          </a:p>
        </p:txBody>
      </p:sp>
    </p:spTree>
    <p:extLst>
      <p:ext uri="{BB962C8B-B14F-4D97-AF65-F5344CB8AC3E}">
        <p14:creationId xmlns:p14="http://schemas.microsoft.com/office/powerpoint/2010/main" val="794096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76DEA-EB65-4494-A7EC-0A02BA06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Looper and </a:t>
            </a:r>
            <a:r>
              <a:rPr lang="en-US" dirty="0" err="1"/>
              <a:t>MessageQueue</a:t>
            </a:r>
            <a:r>
              <a:rPr lang="en-US" dirty="0"/>
              <a:t> for a 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647BA-BD1E-434D-B670-07BEE5AE3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thread gets a Looper and </a:t>
            </a:r>
            <a:r>
              <a:rPr lang="en-US" dirty="0" err="1"/>
              <a:t>MessageQueue</a:t>
            </a:r>
            <a:r>
              <a:rPr lang="en-US" dirty="0"/>
              <a:t> by calling </a:t>
            </a:r>
            <a:r>
              <a:rPr lang="en-US" dirty="0" err="1">
                <a:solidFill>
                  <a:schemeClr val="tx2"/>
                </a:solidFill>
              </a:rPr>
              <a:t>Looper.prepare</a:t>
            </a:r>
            <a:r>
              <a:rPr lang="en-US" dirty="0">
                <a:solidFill>
                  <a:schemeClr val="tx2"/>
                </a:solidFill>
              </a:rPr>
              <a:t>() </a:t>
            </a:r>
            <a:r>
              <a:rPr lang="en-US" dirty="0"/>
              <a:t>after its running.</a:t>
            </a:r>
          </a:p>
          <a:p>
            <a:r>
              <a:rPr lang="en-US" dirty="0" err="1">
                <a:solidFill>
                  <a:schemeClr val="tx2"/>
                </a:solidFill>
              </a:rPr>
              <a:t>Looper.prepare</a:t>
            </a:r>
            <a:r>
              <a:rPr lang="en-US" dirty="0">
                <a:solidFill>
                  <a:schemeClr val="tx2"/>
                </a:solidFill>
              </a:rPr>
              <a:t>() </a:t>
            </a:r>
            <a:r>
              <a:rPr lang="en-US" dirty="0"/>
              <a:t>identifies the calling thread, creates a Looper and </a:t>
            </a:r>
            <a:r>
              <a:rPr lang="en-US" dirty="0" err="1"/>
              <a:t>MessageQueue</a:t>
            </a:r>
            <a:r>
              <a:rPr lang="en-US" dirty="0"/>
              <a:t> object and associate the thread with them.</a:t>
            </a:r>
          </a:p>
          <a:p>
            <a:r>
              <a:rPr lang="en-US" dirty="0" err="1">
                <a:solidFill>
                  <a:schemeClr val="tx2"/>
                </a:solidFill>
              </a:rPr>
              <a:t>Looper.loop</a:t>
            </a:r>
            <a:r>
              <a:rPr lang="en-US" dirty="0">
                <a:solidFill>
                  <a:schemeClr val="tx2"/>
                </a:solidFill>
              </a:rPr>
              <a:t>()</a:t>
            </a:r>
            <a:r>
              <a:rPr lang="en-US" dirty="0"/>
              <a:t>must be called to start the associated looper.</a:t>
            </a:r>
          </a:p>
          <a:p>
            <a:r>
              <a:rPr lang="en-US" dirty="0"/>
              <a:t>Similarly, the looper must be terminated explicitly through </a:t>
            </a:r>
            <a:r>
              <a:rPr lang="en-US" dirty="0" err="1">
                <a:solidFill>
                  <a:schemeClr val="tx2"/>
                </a:solidFill>
              </a:rPr>
              <a:t>looper.quit</a:t>
            </a:r>
            <a:r>
              <a:rPr lang="en-US" dirty="0">
                <a:solidFill>
                  <a:schemeClr val="tx2"/>
                </a:solidFill>
              </a:rPr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1795456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C0039-E140-4F40-872A-1A8B8983C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Looper and </a:t>
            </a:r>
            <a:r>
              <a:rPr lang="en-US" dirty="0" err="1"/>
              <a:t>MessageQueue</a:t>
            </a:r>
            <a:r>
              <a:rPr lang="en-US" dirty="0"/>
              <a:t> for a Thread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DC833E-728D-4558-B332-67D7A1C10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317" y="1268896"/>
            <a:ext cx="7841366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850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284</Words>
  <Application>Microsoft Office PowerPoint</Application>
  <PresentationFormat>On-screen Show (4:3)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Threads and Handlers</vt:lpstr>
      <vt:lpstr>References</vt:lpstr>
      <vt:lpstr>Threads, Loopers and Handlers</vt:lpstr>
      <vt:lpstr>Threads, Loopers and Handlers</vt:lpstr>
      <vt:lpstr>Model for Thread reusability</vt:lpstr>
      <vt:lpstr>Model for Thread reusability</vt:lpstr>
      <vt:lpstr>Creating Looper and MessageQueue for a Thread</vt:lpstr>
      <vt:lpstr>Creating Looper and MessageQueue for a Thread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Root</dc:creator>
  <cp:lastModifiedBy>Adnan ur Rehman</cp:lastModifiedBy>
  <cp:revision>151</cp:revision>
  <dcterms:created xsi:type="dcterms:W3CDTF">2006-08-16T00:00:00Z</dcterms:created>
  <dcterms:modified xsi:type="dcterms:W3CDTF">2022-12-14T12:34:47Z</dcterms:modified>
</cp:coreProperties>
</file>