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32" autoAdjust="0"/>
    <p:restoredTop sz="90053" autoAdjust="0"/>
  </p:normalViewPr>
  <p:slideViewPr>
    <p:cSldViewPr>
      <p:cViewPr varScale="1">
        <p:scale>
          <a:sx n="84" d="100"/>
          <a:sy n="84" d="100"/>
        </p:scale>
        <p:origin x="113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9F63EB-B159-471D-BF5E-87E5E8FB2165}" type="datetimeFigureOut">
              <a:rPr lang="en-US" smtClean="0"/>
              <a:t>21-Dec-2022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9FFAB9-A178-4D78-89C1-EBB686358243}" type="slidenum">
              <a:rPr lang="en-US" smtClean="0"/>
              <a:t>‹#›</a:t>
            </a:fld>
            <a:endParaRPr lang="en-US"/>
          </a:p>
        </p:txBody>
      </p:sp>
    </p:spTree>
    <p:extLst>
      <p:ext uri="{BB962C8B-B14F-4D97-AF65-F5344CB8AC3E}">
        <p14:creationId xmlns:p14="http://schemas.microsoft.com/office/powerpoint/2010/main" val="370290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 app allows users to capture photos, the user would expect that they can access those photos even after they uninstall your app. So you should instead save those types of files to the public external storage.</a:t>
            </a:r>
          </a:p>
        </p:txBody>
      </p:sp>
      <p:sp>
        <p:nvSpPr>
          <p:cNvPr id="4" name="Slide Number Placeholder 3"/>
          <p:cNvSpPr>
            <a:spLocks noGrp="1"/>
          </p:cNvSpPr>
          <p:nvPr>
            <p:ph type="sldNum" sz="quarter" idx="10"/>
          </p:nvPr>
        </p:nvSpPr>
        <p:spPr/>
        <p:txBody>
          <a:bodyPr/>
          <a:lstStyle/>
          <a:p>
            <a:fld id="{949FFAB9-A178-4D78-89C1-EBB686358243}" type="slidenum">
              <a:rPr lang="en-US" smtClean="0"/>
              <a:t>4</a:t>
            </a:fld>
            <a:endParaRPr lang="en-US"/>
          </a:p>
        </p:txBody>
      </p:sp>
    </p:spTree>
    <p:extLst>
      <p:ext uri="{BB962C8B-B14F-4D97-AF65-F5344CB8AC3E}">
        <p14:creationId xmlns:p14="http://schemas.microsoft.com/office/powerpoint/2010/main" val="3145744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FFAB9-A178-4D78-89C1-EBB686358243}" type="slidenum">
              <a:rPr lang="en-US" smtClean="0"/>
              <a:t>5</a:t>
            </a:fld>
            <a:endParaRPr lang="en-US"/>
          </a:p>
        </p:txBody>
      </p:sp>
    </p:spTree>
    <p:extLst>
      <p:ext uri="{BB962C8B-B14F-4D97-AF65-F5344CB8AC3E}">
        <p14:creationId xmlns:p14="http://schemas.microsoft.com/office/powerpoint/2010/main" val="301718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FFAB9-A178-4D78-89C1-EBB686358243}" type="slidenum">
              <a:rPr lang="en-US" smtClean="0"/>
              <a:t>7</a:t>
            </a:fld>
            <a:endParaRPr lang="en-US"/>
          </a:p>
        </p:txBody>
      </p:sp>
    </p:spTree>
    <p:extLst>
      <p:ext uri="{BB962C8B-B14F-4D97-AF65-F5344CB8AC3E}">
        <p14:creationId xmlns:p14="http://schemas.microsoft.com/office/powerpoint/2010/main" val="415729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FFAB9-A178-4D78-89C1-EBB686358243}" type="slidenum">
              <a:rPr lang="en-US" smtClean="0"/>
              <a:t>8</a:t>
            </a:fld>
            <a:endParaRPr lang="en-US"/>
          </a:p>
        </p:txBody>
      </p:sp>
    </p:spTree>
    <p:extLst>
      <p:ext uri="{BB962C8B-B14F-4D97-AF65-F5344CB8AC3E}">
        <p14:creationId xmlns:p14="http://schemas.microsoft.com/office/powerpoint/2010/main" val="4157299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don't need to store a lot of data and it doesn't require structure, you should use </a:t>
            </a:r>
            <a:r>
              <a:rPr lang="en-US" dirty="0" err="1"/>
              <a:t>SharedPreferences</a:t>
            </a:r>
            <a:r>
              <a:rPr lang="en-US" dirty="0"/>
              <a:t>. The </a:t>
            </a:r>
            <a:r>
              <a:rPr lang="en-US" dirty="0" err="1"/>
              <a:t>SharedPreferences</a:t>
            </a:r>
            <a:r>
              <a:rPr lang="en-US" dirty="0"/>
              <a:t> APIs allow you to read and write persistent key-value pairs of primitive data types: </a:t>
            </a:r>
            <a:r>
              <a:rPr lang="en-US" dirty="0" err="1"/>
              <a:t>booleans</a:t>
            </a:r>
            <a:r>
              <a:rPr lang="en-US" dirty="0"/>
              <a:t>, floats, </a:t>
            </a:r>
            <a:r>
              <a:rPr lang="en-US" dirty="0" err="1"/>
              <a:t>ints</a:t>
            </a:r>
            <a:r>
              <a:rPr lang="en-US" dirty="0"/>
              <a:t>, longs, and strings.</a:t>
            </a:r>
          </a:p>
        </p:txBody>
      </p:sp>
      <p:sp>
        <p:nvSpPr>
          <p:cNvPr id="4" name="Slide Number Placeholder 3"/>
          <p:cNvSpPr>
            <a:spLocks noGrp="1"/>
          </p:cNvSpPr>
          <p:nvPr>
            <p:ph type="sldNum" sz="quarter" idx="10"/>
          </p:nvPr>
        </p:nvSpPr>
        <p:spPr/>
        <p:txBody>
          <a:bodyPr/>
          <a:lstStyle/>
          <a:p>
            <a:fld id="{949FFAB9-A178-4D78-89C1-EBB686358243}" type="slidenum">
              <a:rPr lang="en-US" smtClean="0"/>
              <a:t>9</a:t>
            </a:fld>
            <a:endParaRPr lang="en-US"/>
          </a:p>
        </p:txBody>
      </p:sp>
    </p:spTree>
    <p:extLst>
      <p:ext uri="{BB962C8B-B14F-4D97-AF65-F5344CB8AC3E}">
        <p14:creationId xmlns:p14="http://schemas.microsoft.com/office/powerpoint/2010/main" val="4157299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FFAB9-A178-4D78-89C1-EBB686358243}" type="slidenum">
              <a:rPr lang="en-US" smtClean="0"/>
              <a:t>10</a:t>
            </a:fld>
            <a:endParaRPr lang="en-US"/>
          </a:p>
        </p:txBody>
      </p:sp>
    </p:spTree>
    <p:extLst>
      <p:ext uri="{BB962C8B-B14F-4D97-AF65-F5344CB8AC3E}">
        <p14:creationId xmlns:p14="http://schemas.microsoft.com/office/powerpoint/2010/main" val="4157299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FFAB9-A178-4D78-89C1-EBB686358243}" type="slidenum">
              <a:rPr lang="en-US" smtClean="0"/>
              <a:t>11</a:t>
            </a:fld>
            <a:endParaRPr lang="en-US"/>
          </a:p>
        </p:txBody>
      </p:sp>
    </p:spTree>
    <p:extLst>
      <p:ext uri="{BB962C8B-B14F-4D97-AF65-F5344CB8AC3E}">
        <p14:creationId xmlns:p14="http://schemas.microsoft.com/office/powerpoint/2010/main" val="4157299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FFAB9-A178-4D78-89C1-EBB686358243}" type="slidenum">
              <a:rPr lang="en-US" smtClean="0"/>
              <a:t>12</a:t>
            </a:fld>
            <a:endParaRPr lang="en-US"/>
          </a:p>
        </p:txBody>
      </p:sp>
    </p:spTree>
    <p:extLst>
      <p:ext uri="{BB962C8B-B14F-4D97-AF65-F5344CB8AC3E}">
        <p14:creationId xmlns:p14="http://schemas.microsoft.com/office/powerpoint/2010/main" val="262674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2130425"/>
            <a:ext cx="9144000" cy="1470025"/>
          </a:xfrm>
          <a:solidFill>
            <a:schemeClr val="accent1">
              <a:lumMod val="20000"/>
              <a:lumOff val="80000"/>
            </a:schemeClr>
          </a:solidFill>
        </p:spPr>
        <p:txBody>
          <a:bodyPr/>
          <a:lstStyle>
            <a:lvl1pPr>
              <a:defRPr b="1" cap="all" baseline="0">
                <a:solidFill>
                  <a:srgbClr val="C00000"/>
                </a:solidFill>
                <a:latin typeface="Arial" pitchFamily="34" charset="0"/>
                <a:cs typeface="Arial" pitchFamily="34" charset="0"/>
              </a:defRPr>
            </a:lvl1pPr>
          </a:lstStyle>
          <a:p>
            <a:r>
              <a:rPr lang="en-US" dirty="0"/>
              <a:t>Click to edit Master subtitle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Arial" pitchFamily="34" charset="0"/>
                <a:cs typeface="Arial" pitchFamily="34" charset="0"/>
              </a:defRPr>
            </a:lvl1pPr>
          </a:lstStyle>
          <a:p>
            <a:fld id="{4C72B8AA-1DD5-4F92-8C4E-C471A1E40126}" type="datetimeFigureOut">
              <a:rPr lang="en-US" smtClean="0"/>
              <a:pPr/>
              <a:t>21-Dec-2022</a:t>
            </a:fld>
            <a:endParaRPr lang="en-US"/>
          </a:p>
        </p:txBody>
      </p:sp>
      <p:sp>
        <p:nvSpPr>
          <p:cNvPr id="5" name="Footer Placeholder 4"/>
          <p:cNvSpPr>
            <a:spLocks noGrp="1"/>
          </p:cNvSpPr>
          <p:nvPr>
            <p:ph type="ftr" sz="quarter" idx="11"/>
          </p:nvPr>
        </p:nvSpPr>
        <p:spPr/>
        <p:txBody>
          <a:bodyPr/>
          <a:lstStyle>
            <a:lvl1pPr>
              <a:defRPr>
                <a:latin typeface="Arial" pitchFamily="34" charset="0"/>
                <a:cs typeface="Arial"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fld id="{2E8DBF73-255E-4756-8913-C1E4D7B48728}" type="slidenum">
              <a:rPr lang="en-US" smtClean="0"/>
              <a:pPr/>
              <a:t>‹#›</a:t>
            </a:fld>
            <a:endParaRPr lang="en-US"/>
          </a:p>
        </p:txBody>
      </p:sp>
    </p:spTree>
    <p:extLst>
      <p:ext uri="{BB962C8B-B14F-4D97-AF65-F5344CB8AC3E}">
        <p14:creationId xmlns:p14="http://schemas.microsoft.com/office/powerpoint/2010/main" val="3167739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72B8AA-1DD5-4F92-8C4E-C471A1E40126}" type="datetimeFigureOut">
              <a:rPr lang="en-US" smtClean="0"/>
              <a:t>21-Dec-2022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DBF73-255E-4756-8913-C1E4D7B48728}" type="slidenum">
              <a:rPr lang="en-US" smtClean="0"/>
              <a:t>‹#›</a:t>
            </a:fld>
            <a:endParaRPr lang="en-US"/>
          </a:p>
        </p:txBody>
      </p:sp>
    </p:spTree>
    <p:extLst>
      <p:ext uri="{BB962C8B-B14F-4D97-AF65-F5344CB8AC3E}">
        <p14:creationId xmlns:p14="http://schemas.microsoft.com/office/powerpoint/2010/main" val="1677273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72B8AA-1DD5-4F92-8C4E-C471A1E40126}" type="datetimeFigureOut">
              <a:rPr lang="en-US" smtClean="0"/>
              <a:t>21-Dec-2022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DBF73-255E-4756-8913-C1E4D7B48728}" type="slidenum">
              <a:rPr lang="en-US" smtClean="0"/>
              <a:t>‹#›</a:t>
            </a:fld>
            <a:endParaRPr lang="en-US"/>
          </a:p>
        </p:txBody>
      </p:sp>
    </p:spTree>
    <p:extLst>
      <p:ext uri="{BB962C8B-B14F-4D97-AF65-F5344CB8AC3E}">
        <p14:creationId xmlns:p14="http://schemas.microsoft.com/office/powerpoint/2010/main" val="73728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tx2">
              <a:lumMod val="20000"/>
              <a:lumOff val="80000"/>
            </a:schemeClr>
          </a:solidFill>
        </p:spPr>
        <p:txBody>
          <a:bodyPr/>
          <a:lstStyle>
            <a:lvl1pPr>
              <a:defRPr b="1" cap="all" baseline="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152400" y="1295400"/>
            <a:ext cx="8839200" cy="5257800"/>
          </a:xfrm>
        </p:spPr>
        <p:txBody>
          <a:bodyPr/>
          <a:lstStyle>
            <a:lvl1pPr>
              <a:defRPr b="1">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12700" y="6692900"/>
            <a:ext cx="9131300" cy="152400"/>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1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72B8AA-1DD5-4F92-8C4E-C471A1E40126}" type="datetimeFigureOut">
              <a:rPr lang="en-US" smtClean="0"/>
              <a:t>21-Dec-2022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DBF73-255E-4756-8913-C1E4D7B48728}" type="slidenum">
              <a:rPr lang="en-US" smtClean="0"/>
              <a:t>‹#›</a:t>
            </a:fld>
            <a:endParaRPr lang="en-US"/>
          </a:p>
        </p:txBody>
      </p:sp>
    </p:spTree>
    <p:extLst>
      <p:ext uri="{BB962C8B-B14F-4D97-AF65-F5344CB8AC3E}">
        <p14:creationId xmlns:p14="http://schemas.microsoft.com/office/powerpoint/2010/main" val="149233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72B8AA-1DD5-4F92-8C4E-C471A1E40126}" type="datetimeFigureOut">
              <a:rPr lang="en-US" smtClean="0"/>
              <a:t>21-Dec-2022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DBF73-255E-4756-8913-C1E4D7B48728}" type="slidenum">
              <a:rPr lang="en-US" smtClean="0"/>
              <a:t>‹#›</a:t>
            </a:fld>
            <a:endParaRPr lang="en-US"/>
          </a:p>
        </p:txBody>
      </p:sp>
    </p:spTree>
    <p:extLst>
      <p:ext uri="{BB962C8B-B14F-4D97-AF65-F5344CB8AC3E}">
        <p14:creationId xmlns:p14="http://schemas.microsoft.com/office/powerpoint/2010/main" val="2038563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72B8AA-1DD5-4F92-8C4E-C471A1E40126}" type="datetimeFigureOut">
              <a:rPr lang="en-US" smtClean="0"/>
              <a:t>21-Dec-2022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DBF73-255E-4756-8913-C1E4D7B48728}" type="slidenum">
              <a:rPr lang="en-US" smtClean="0"/>
              <a:t>‹#›</a:t>
            </a:fld>
            <a:endParaRPr lang="en-US"/>
          </a:p>
        </p:txBody>
      </p:sp>
    </p:spTree>
    <p:extLst>
      <p:ext uri="{BB962C8B-B14F-4D97-AF65-F5344CB8AC3E}">
        <p14:creationId xmlns:p14="http://schemas.microsoft.com/office/powerpoint/2010/main" val="76037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72B8AA-1DD5-4F92-8C4E-C471A1E40126}" type="datetimeFigureOut">
              <a:rPr lang="en-US" smtClean="0"/>
              <a:t>21-Dec-2022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DBF73-255E-4756-8913-C1E4D7B48728}" type="slidenum">
              <a:rPr lang="en-US" smtClean="0"/>
              <a:t>‹#›</a:t>
            </a:fld>
            <a:endParaRPr lang="en-US"/>
          </a:p>
        </p:txBody>
      </p:sp>
    </p:spTree>
    <p:extLst>
      <p:ext uri="{BB962C8B-B14F-4D97-AF65-F5344CB8AC3E}">
        <p14:creationId xmlns:p14="http://schemas.microsoft.com/office/powerpoint/2010/main" val="314186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2B8AA-1DD5-4F92-8C4E-C471A1E40126}" type="datetimeFigureOut">
              <a:rPr lang="en-US" smtClean="0"/>
              <a:t>21-Dec-2022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DBF73-255E-4756-8913-C1E4D7B48728}" type="slidenum">
              <a:rPr lang="en-US" smtClean="0"/>
              <a:t>‹#›</a:t>
            </a:fld>
            <a:endParaRPr lang="en-US"/>
          </a:p>
        </p:txBody>
      </p:sp>
    </p:spTree>
    <p:extLst>
      <p:ext uri="{BB962C8B-B14F-4D97-AF65-F5344CB8AC3E}">
        <p14:creationId xmlns:p14="http://schemas.microsoft.com/office/powerpoint/2010/main" val="260625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72B8AA-1DD5-4F92-8C4E-C471A1E40126}" type="datetimeFigureOut">
              <a:rPr lang="en-US" smtClean="0"/>
              <a:t>21-Dec-2022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DBF73-255E-4756-8913-C1E4D7B48728}" type="slidenum">
              <a:rPr lang="en-US" smtClean="0"/>
              <a:t>‹#›</a:t>
            </a:fld>
            <a:endParaRPr lang="en-US"/>
          </a:p>
        </p:txBody>
      </p:sp>
    </p:spTree>
    <p:extLst>
      <p:ext uri="{BB962C8B-B14F-4D97-AF65-F5344CB8AC3E}">
        <p14:creationId xmlns:p14="http://schemas.microsoft.com/office/powerpoint/2010/main" val="100011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72B8AA-1DD5-4F92-8C4E-C471A1E40126}" type="datetimeFigureOut">
              <a:rPr lang="en-US" smtClean="0"/>
              <a:t>21-Dec-2022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DBF73-255E-4756-8913-C1E4D7B48728}" type="slidenum">
              <a:rPr lang="en-US" smtClean="0"/>
              <a:t>‹#›</a:t>
            </a:fld>
            <a:endParaRPr lang="en-US"/>
          </a:p>
        </p:txBody>
      </p:sp>
    </p:spTree>
    <p:extLst>
      <p:ext uri="{BB962C8B-B14F-4D97-AF65-F5344CB8AC3E}">
        <p14:creationId xmlns:p14="http://schemas.microsoft.com/office/powerpoint/2010/main" val="50138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2B8AA-1DD5-4F92-8C4E-C471A1E40126}" type="datetimeFigureOut">
              <a:rPr lang="en-US" smtClean="0"/>
              <a:t>21-Dec-2022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DBF73-255E-4756-8913-C1E4D7B48728}" type="slidenum">
              <a:rPr lang="en-US" smtClean="0"/>
              <a:t>‹#›</a:t>
            </a:fld>
            <a:endParaRPr lang="en-US"/>
          </a:p>
        </p:txBody>
      </p:sp>
    </p:spTree>
    <p:extLst>
      <p:ext uri="{BB962C8B-B14F-4D97-AF65-F5344CB8AC3E}">
        <p14:creationId xmlns:p14="http://schemas.microsoft.com/office/powerpoint/2010/main" val="125031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android.com/reference/java/io/File.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developer.android.com/reference/java/lang/String.html" TargetMode="External"/><Relationship Id="rId4" Type="http://schemas.openxmlformats.org/officeDocument/2006/relationships/hyperlink" Target="https://developer.android.com/reference/java/io/FileOutputStream.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and file storage</a:t>
            </a:r>
          </a:p>
        </p:txBody>
      </p:sp>
      <p:sp>
        <p:nvSpPr>
          <p:cNvPr id="3" name="Subtitle 2"/>
          <p:cNvSpPr>
            <a:spLocks noGrp="1"/>
          </p:cNvSpPr>
          <p:nvPr>
            <p:ph type="subTitle" idx="1"/>
          </p:nvPr>
        </p:nvSpPr>
        <p:spPr>
          <a:xfrm>
            <a:off x="152400" y="3886200"/>
            <a:ext cx="8763000" cy="1752600"/>
          </a:xfrm>
        </p:spPr>
        <p:txBody>
          <a:bodyPr>
            <a:normAutofit/>
          </a:bodyPr>
          <a:lstStyle/>
          <a:p>
            <a:r>
              <a:rPr lang="en-US" sz="2400" dirty="0"/>
              <a:t>Reference:</a:t>
            </a:r>
          </a:p>
          <a:p>
            <a:r>
              <a:rPr lang="en-US" sz="2400" dirty="0"/>
              <a:t>https://developer.android.com/guide/topics/data/data-storage</a:t>
            </a:r>
          </a:p>
        </p:txBody>
      </p:sp>
    </p:spTree>
    <p:extLst>
      <p:ext uri="{BB962C8B-B14F-4D97-AF65-F5344CB8AC3E}">
        <p14:creationId xmlns:p14="http://schemas.microsoft.com/office/powerpoint/2010/main" val="4269107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p>
        </p:txBody>
      </p:sp>
      <p:sp>
        <p:nvSpPr>
          <p:cNvPr id="3" name="Content Placeholder 2"/>
          <p:cNvSpPr>
            <a:spLocks noGrp="1"/>
          </p:cNvSpPr>
          <p:nvPr>
            <p:ph idx="1"/>
          </p:nvPr>
        </p:nvSpPr>
        <p:spPr/>
        <p:txBody>
          <a:bodyPr>
            <a:normAutofit/>
          </a:bodyPr>
          <a:lstStyle/>
          <a:p>
            <a:r>
              <a:rPr lang="en-US" b="0" dirty="0"/>
              <a:t>Any SQLite database you create is accessible only by your app. </a:t>
            </a:r>
          </a:p>
          <a:p>
            <a:r>
              <a:rPr lang="en-US" b="0" dirty="0"/>
              <a:t>It is recommend that you create and interact with your databases with the Room persistence library.</a:t>
            </a:r>
          </a:p>
          <a:p>
            <a:r>
              <a:rPr lang="en-US" b="0" dirty="0"/>
              <a:t>It provides an object-mapping abstraction layer that allows fluent database access while utilizing the full power of SQLite.</a:t>
            </a:r>
          </a:p>
        </p:txBody>
      </p:sp>
    </p:spTree>
    <p:extLst>
      <p:ext uri="{BB962C8B-B14F-4D97-AF65-F5344CB8AC3E}">
        <p14:creationId xmlns:p14="http://schemas.microsoft.com/office/powerpoint/2010/main" val="199603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Save files on </a:t>
            </a:r>
            <a:r>
              <a:rPr lang="fr-FR" dirty="0" err="1"/>
              <a:t>Device</a:t>
            </a:r>
            <a:r>
              <a:rPr lang="fr-FR" dirty="0"/>
              <a:t> Storage</a:t>
            </a:r>
            <a:endParaRPr lang="en-US" dirty="0"/>
          </a:p>
        </p:txBody>
      </p:sp>
      <p:sp>
        <p:nvSpPr>
          <p:cNvPr id="3" name="Content Placeholder 2"/>
          <p:cNvSpPr>
            <a:spLocks noGrp="1"/>
          </p:cNvSpPr>
          <p:nvPr>
            <p:ph idx="1"/>
          </p:nvPr>
        </p:nvSpPr>
        <p:spPr/>
        <p:txBody>
          <a:bodyPr>
            <a:normAutofit/>
          </a:bodyPr>
          <a:lstStyle/>
          <a:p>
            <a:r>
              <a:rPr lang="en-US" b="0" dirty="0"/>
              <a:t>We can use </a:t>
            </a:r>
            <a:r>
              <a:rPr lang="en-US" b="0"/>
              <a:t>Java filing.</a:t>
            </a:r>
          </a:p>
          <a:p>
            <a:r>
              <a:rPr lang="en-US" b="0" dirty="0"/>
              <a:t>Android uses a file system that's similar to disk-based file systems on other platforms.</a:t>
            </a:r>
          </a:p>
          <a:p>
            <a:r>
              <a:rPr lang="en-US" b="0" dirty="0"/>
              <a:t>A </a:t>
            </a:r>
            <a:r>
              <a:rPr lang="en-US" dirty="0"/>
              <a:t>File</a:t>
            </a:r>
            <a:r>
              <a:rPr lang="en-US" b="0" dirty="0"/>
              <a:t> object works well for reading or writing large amounts of data.</a:t>
            </a:r>
          </a:p>
          <a:p>
            <a:endParaRPr lang="en-US" b="0" dirty="0"/>
          </a:p>
        </p:txBody>
      </p:sp>
    </p:spTree>
    <p:extLst>
      <p:ext uri="{BB962C8B-B14F-4D97-AF65-F5344CB8AC3E}">
        <p14:creationId xmlns:p14="http://schemas.microsoft.com/office/powerpoint/2010/main" val="375058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Essential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3050805"/>
              </p:ext>
            </p:extLst>
          </p:nvPr>
        </p:nvGraphicFramePr>
        <p:xfrm>
          <a:off x="152400" y="1295400"/>
          <a:ext cx="8839200" cy="513080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3260233794"/>
                    </a:ext>
                  </a:extLst>
                </a:gridCol>
                <a:gridCol w="4419600">
                  <a:extLst>
                    <a:ext uri="{9D8B030D-6E8A-4147-A177-3AD203B41FA5}">
                      <a16:colId xmlns:a16="http://schemas.microsoft.com/office/drawing/2014/main" val="686361942"/>
                    </a:ext>
                  </a:extLst>
                </a:gridCol>
              </a:tblGrid>
              <a:tr h="370840">
                <a:tc>
                  <a:txBody>
                    <a:bodyPr/>
                    <a:lstStyle/>
                    <a:p>
                      <a:pPr algn="ctr"/>
                      <a:r>
                        <a:rPr lang="en-US" dirty="0">
                          <a:solidFill>
                            <a:srgbClr val="FFFF00"/>
                          </a:solidFill>
                        </a:rPr>
                        <a:t>Context</a:t>
                      </a:r>
                    </a:p>
                    <a:p>
                      <a:pPr algn="ctr"/>
                      <a:r>
                        <a:rPr lang="en-US" dirty="0"/>
                        <a:t>Method Name</a:t>
                      </a:r>
                    </a:p>
                  </a:txBody>
                  <a:tcPr/>
                </a:tc>
                <a:tc>
                  <a:txBody>
                    <a:bodyPr/>
                    <a:lstStyle/>
                    <a:p>
                      <a:pPr algn="ctr"/>
                      <a:r>
                        <a:rPr lang="en-US" dirty="0"/>
                        <a:t>Description</a:t>
                      </a:r>
                    </a:p>
                  </a:txBody>
                  <a:tcPr/>
                </a:tc>
                <a:extLst>
                  <a:ext uri="{0D108BD9-81ED-4DB2-BD59-A6C34878D82A}">
                    <a16:rowId xmlns:a16="http://schemas.microsoft.com/office/drawing/2014/main" val="3680860021"/>
                  </a:ext>
                </a:extLst>
              </a:tr>
              <a:tr h="370840">
                <a:tc>
                  <a:txBody>
                    <a:bodyPr/>
                    <a:lstStyle/>
                    <a:p>
                      <a:r>
                        <a:rPr lang="en-US" sz="1800" u="none" strike="noStrike" kern="1200" dirty="0">
                          <a:solidFill>
                            <a:schemeClr val="dk1"/>
                          </a:solidFill>
                          <a:effectLst/>
                          <a:latin typeface="+mn-lt"/>
                          <a:ea typeface="+mn-ea"/>
                          <a:cs typeface="+mn-cs"/>
                          <a:hlinkClick r:id="rId3"/>
                        </a:rPr>
                        <a:t>File</a:t>
                      </a:r>
                      <a:r>
                        <a:rPr lang="en-US" u="none" dirty="0"/>
                        <a:t> </a:t>
                      </a:r>
                      <a:r>
                        <a:rPr lang="en-US" u="none" dirty="0" err="1"/>
                        <a:t>getFilesDir</a:t>
                      </a:r>
                      <a:r>
                        <a:rPr lang="en-US" u="none" dirty="0"/>
                        <a:t> ()</a:t>
                      </a:r>
                    </a:p>
                  </a:txBody>
                  <a:tcPr/>
                </a:tc>
                <a:tc>
                  <a:txBody>
                    <a:bodyPr/>
                    <a:lstStyle/>
                    <a:p>
                      <a:r>
                        <a:rPr lang="en-US" dirty="0"/>
                        <a:t>Returns the absolute path to the directory on the </a:t>
                      </a:r>
                      <a:r>
                        <a:rPr lang="en-US" dirty="0" err="1"/>
                        <a:t>filesystem</a:t>
                      </a:r>
                      <a:endParaRPr lang="en-US" dirty="0"/>
                    </a:p>
                  </a:txBody>
                  <a:tcPr/>
                </a:tc>
                <a:extLst>
                  <a:ext uri="{0D108BD9-81ED-4DB2-BD59-A6C34878D82A}">
                    <a16:rowId xmlns:a16="http://schemas.microsoft.com/office/drawing/2014/main" val="662615988"/>
                  </a:ext>
                </a:extLst>
              </a:tr>
              <a:tr h="370840">
                <a:tc>
                  <a:txBody>
                    <a:bodyPr/>
                    <a:lstStyle/>
                    <a:p>
                      <a:r>
                        <a:rPr lang="en-US" sz="1800" u="none" strike="noStrike" kern="1200" dirty="0" err="1">
                          <a:solidFill>
                            <a:schemeClr val="dk1"/>
                          </a:solidFill>
                          <a:effectLst/>
                          <a:latin typeface="+mn-lt"/>
                          <a:ea typeface="+mn-ea"/>
                          <a:cs typeface="+mn-cs"/>
                          <a:hlinkClick r:id="rId4"/>
                        </a:rPr>
                        <a:t>FileOutputStream</a:t>
                      </a:r>
                      <a:r>
                        <a:rPr lang="en-US" dirty="0"/>
                        <a:t> </a:t>
                      </a:r>
                    </a:p>
                    <a:p>
                      <a:r>
                        <a:rPr lang="en-US" dirty="0" err="1"/>
                        <a:t>openFileOutput</a:t>
                      </a:r>
                      <a:r>
                        <a:rPr lang="en-US" dirty="0"/>
                        <a:t> (</a:t>
                      </a:r>
                      <a:r>
                        <a:rPr lang="en-US" sz="1800" u="none" strike="noStrike" kern="1200" dirty="0">
                          <a:solidFill>
                            <a:schemeClr val="dk1"/>
                          </a:solidFill>
                          <a:effectLst/>
                          <a:latin typeface="+mn-lt"/>
                          <a:ea typeface="+mn-ea"/>
                          <a:cs typeface="+mn-cs"/>
                          <a:hlinkClick r:id="rId5"/>
                        </a:rPr>
                        <a:t>String</a:t>
                      </a:r>
                      <a:r>
                        <a:rPr lang="en-US" dirty="0"/>
                        <a:t> name, </a:t>
                      </a:r>
                      <a:r>
                        <a:rPr lang="en-US" dirty="0" err="1"/>
                        <a:t>int</a:t>
                      </a:r>
                      <a:r>
                        <a:rPr lang="en-US" dirty="0"/>
                        <a:t> mode)</a:t>
                      </a:r>
                    </a:p>
                  </a:txBody>
                  <a:tcPr/>
                </a:tc>
                <a:tc>
                  <a:txBody>
                    <a:bodyPr/>
                    <a:lstStyle/>
                    <a:p>
                      <a:r>
                        <a:rPr lang="en-US" sz="1800" b="0" i="0" kern="1200" dirty="0">
                          <a:solidFill>
                            <a:schemeClr val="dk1"/>
                          </a:solidFill>
                          <a:effectLst/>
                          <a:latin typeface="+mn-lt"/>
                          <a:ea typeface="+mn-ea"/>
                          <a:cs typeface="+mn-cs"/>
                        </a:rPr>
                        <a:t>Open a private file associated with this Context's application package for writing. Creates the file if it doesn't already exist.</a:t>
                      </a:r>
                      <a:endParaRPr lang="en-US" dirty="0"/>
                    </a:p>
                  </a:txBody>
                  <a:tcPr/>
                </a:tc>
                <a:extLst>
                  <a:ext uri="{0D108BD9-81ED-4DB2-BD59-A6C34878D82A}">
                    <a16:rowId xmlns:a16="http://schemas.microsoft.com/office/drawing/2014/main" val="3592408219"/>
                  </a:ext>
                </a:extLst>
              </a:tr>
              <a:tr h="370840">
                <a:tc>
                  <a:txBody>
                    <a:bodyPr/>
                    <a:lstStyle/>
                    <a:p>
                      <a:r>
                        <a:rPr lang="en-US" sz="1800" u="none" strike="noStrike" kern="1200" dirty="0">
                          <a:solidFill>
                            <a:schemeClr val="dk1"/>
                          </a:solidFill>
                          <a:effectLst/>
                          <a:latin typeface="+mn-lt"/>
                          <a:ea typeface="+mn-ea"/>
                          <a:cs typeface="+mn-cs"/>
                          <a:hlinkClick r:id="rId5"/>
                        </a:rPr>
                        <a:t>String[]</a:t>
                      </a:r>
                      <a:r>
                        <a:rPr lang="en-US" dirty="0"/>
                        <a:t> </a:t>
                      </a:r>
                      <a:r>
                        <a:rPr lang="en-US" dirty="0" err="1"/>
                        <a:t>fileList</a:t>
                      </a:r>
                      <a:r>
                        <a:rPr lang="en-US" dirty="0"/>
                        <a:t> ()</a:t>
                      </a:r>
                    </a:p>
                  </a:txBody>
                  <a:tcPr/>
                </a:tc>
                <a:tc>
                  <a:txBody>
                    <a:bodyPr/>
                    <a:lstStyle/>
                    <a:p>
                      <a:r>
                        <a:rPr lang="en-US" dirty="0"/>
                        <a:t>Returns an array of strings naming the private files associated with this Context's application package</a:t>
                      </a:r>
                    </a:p>
                  </a:txBody>
                  <a:tcPr/>
                </a:tc>
                <a:extLst>
                  <a:ext uri="{0D108BD9-81ED-4DB2-BD59-A6C34878D82A}">
                    <a16:rowId xmlns:a16="http://schemas.microsoft.com/office/drawing/2014/main" val="3407658283"/>
                  </a:ext>
                </a:extLst>
              </a:tr>
              <a:tr h="370840">
                <a:tc>
                  <a:txBody>
                    <a:bodyPr/>
                    <a:lstStyle/>
                    <a:p>
                      <a:r>
                        <a:rPr lang="en-US" dirty="0" err="1"/>
                        <a:t>boolean</a:t>
                      </a:r>
                      <a:r>
                        <a:rPr lang="en-US" dirty="0"/>
                        <a:t> </a:t>
                      </a:r>
                      <a:r>
                        <a:rPr lang="en-US" dirty="0" err="1"/>
                        <a:t>deleteFile</a:t>
                      </a:r>
                      <a:r>
                        <a:rPr lang="en-US" dirty="0"/>
                        <a:t> (</a:t>
                      </a:r>
                      <a:r>
                        <a:rPr lang="en-US" sz="1800" u="none" strike="noStrike" kern="1200" dirty="0">
                          <a:solidFill>
                            <a:schemeClr val="dk1"/>
                          </a:solidFill>
                          <a:effectLst/>
                          <a:latin typeface="+mn-lt"/>
                          <a:ea typeface="+mn-ea"/>
                          <a:cs typeface="+mn-cs"/>
                          <a:hlinkClick r:id="rId5"/>
                        </a:rPr>
                        <a:t>String</a:t>
                      </a:r>
                      <a:r>
                        <a:rPr lang="en-US" dirty="0"/>
                        <a:t> name)</a:t>
                      </a:r>
                    </a:p>
                  </a:txBody>
                  <a:tcPr/>
                </a:tc>
                <a:tc>
                  <a:txBody>
                    <a:bodyPr/>
                    <a:lstStyle/>
                    <a:p>
                      <a:r>
                        <a:rPr lang="en-US" dirty="0"/>
                        <a:t>Delete the given private file associated with this Context's application package.</a:t>
                      </a:r>
                    </a:p>
                  </a:txBody>
                  <a:tcPr/>
                </a:tc>
                <a:extLst>
                  <a:ext uri="{0D108BD9-81ED-4DB2-BD59-A6C34878D82A}">
                    <a16:rowId xmlns:a16="http://schemas.microsoft.com/office/drawing/2014/main" val="2314116717"/>
                  </a:ext>
                </a:extLst>
              </a:tr>
              <a:tr h="370840">
                <a:tc>
                  <a:txBody>
                    <a:bodyPr/>
                    <a:lstStyle/>
                    <a:p>
                      <a:r>
                        <a:rPr lang="en-US" dirty="0" err="1"/>
                        <a:t>FileInputStream</a:t>
                      </a:r>
                      <a:r>
                        <a:rPr lang="en-US" dirty="0"/>
                        <a:t> </a:t>
                      </a:r>
                    </a:p>
                    <a:p>
                      <a:r>
                        <a:rPr lang="en-US" dirty="0" err="1"/>
                        <a:t>openFileInput</a:t>
                      </a:r>
                      <a:r>
                        <a:rPr lang="en-US" dirty="0"/>
                        <a:t> (String name)</a:t>
                      </a:r>
                    </a:p>
                  </a:txBody>
                  <a:tcPr/>
                </a:tc>
                <a:tc>
                  <a:txBody>
                    <a:bodyPr/>
                    <a:lstStyle/>
                    <a:p>
                      <a:r>
                        <a:rPr lang="en-US"/>
                        <a:t>Open a private file associated with this Context's application package for reading.</a:t>
                      </a:r>
                      <a:endParaRPr lang="en-US" dirty="0"/>
                    </a:p>
                  </a:txBody>
                  <a:tcPr/>
                </a:tc>
                <a:extLst>
                  <a:ext uri="{0D108BD9-81ED-4DB2-BD59-A6C34878D82A}">
                    <a16:rowId xmlns:a16="http://schemas.microsoft.com/office/drawing/2014/main" val="2715443045"/>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469011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24018356"/>
                  </a:ext>
                </a:extLst>
              </a:tr>
            </a:tbl>
          </a:graphicData>
        </a:graphic>
      </p:graphicFrame>
    </p:spTree>
    <p:extLst>
      <p:ext uri="{BB962C8B-B14F-4D97-AF65-F5344CB8AC3E}">
        <p14:creationId xmlns:p14="http://schemas.microsoft.com/office/powerpoint/2010/main" val="305230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and file storage overview</a:t>
            </a:r>
          </a:p>
        </p:txBody>
      </p:sp>
      <p:sp>
        <p:nvSpPr>
          <p:cNvPr id="3" name="Content Placeholder 2"/>
          <p:cNvSpPr>
            <a:spLocks noGrp="1"/>
          </p:cNvSpPr>
          <p:nvPr>
            <p:ph idx="1"/>
          </p:nvPr>
        </p:nvSpPr>
        <p:spPr/>
        <p:txBody>
          <a:bodyPr/>
          <a:lstStyle/>
          <a:p>
            <a:r>
              <a:rPr lang="en-US" dirty="0"/>
              <a:t>Specific Requirements</a:t>
            </a:r>
          </a:p>
          <a:p>
            <a:pPr lvl="1"/>
            <a:r>
              <a:rPr lang="en-US" dirty="0"/>
              <a:t>How much space your data requires?</a:t>
            </a:r>
          </a:p>
          <a:p>
            <a:pPr lvl="1"/>
            <a:r>
              <a:rPr lang="en-US" dirty="0"/>
              <a:t>What kind of data you need to store?</a:t>
            </a:r>
          </a:p>
          <a:p>
            <a:pPr lvl="1"/>
            <a:r>
              <a:rPr lang="en-US" dirty="0"/>
              <a:t>Whether the data should be private to your app or accessible to other apps and the user.</a:t>
            </a:r>
          </a:p>
        </p:txBody>
      </p:sp>
    </p:spTree>
    <p:extLst>
      <p:ext uri="{BB962C8B-B14F-4D97-AF65-F5344CB8AC3E}">
        <p14:creationId xmlns:p14="http://schemas.microsoft.com/office/powerpoint/2010/main" val="173777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data storage options available on Android</a:t>
            </a:r>
          </a:p>
        </p:txBody>
      </p:sp>
      <p:sp>
        <p:nvSpPr>
          <p:cNvPr id="3" name="Content Placeholder 2"/>
          <p:cNvSpPr>
            <a:spLocks noGrp="1"/>
          </p:cNvSpPr>
          <p:nvPr>
            <p:ph idx="1"/>
          </p:nvPr>
        </p:nvSpPr>
        <p:spPr>
          <a:xfrm>
            <a:off x="152400" y="1295400"/>
            <a:ext cx="8839200" cy="5334000"/>
          </a:xfrm>
        </p:spPr>
        <p:txBody>
          <a:bodyPr>
            <a:normAutofit fontScale="85000" lnSpcReduction="20000"/>
          </a:bodyPr>
          <a:lstStyle/>
          <a:p>
            <a:r>
              <a:rPr lang="en-US" dirty="0"/>
              <a:t>Internal file storage:</a:t>
            </a:r>
          </a:p>
          <a:p>
            <a:pPr lvl="1"/>
            <a:r>
              <a:rPr lang="en-US" dirty="0"/>
              <a:t>Store app-private files on the device file system.</a:t>
            </a:r>
          </a:p>
          <a:p>
            <a:pPr lvl="1"/>
            <a:r>
              <a:rPr lang="en-US" dirty="0"/>
              <a:t>Includes internal cache files</a:t>
            </a:r>
          </a:p>
          <a:p>
            <a:r>
              <a:rPr lang="en-US" dirty="0"/>
              <a:t>External file storage:</a:t>
            </a:r>
          </a:p>
          <a:p>
            <a:pPr lvl="1"/>
            <a:r>
              <a:rPr lang="en-US" dirty="0"/>
              <a:t>Store files on the shared external file system. This is usually for shared user files, such as photos.</a:t>
            </a:r>
          </a:p>
          <a:p>
            <a:r>
              <a:rPr lang="en-US" dirty="0"/>
              <a:t>Shared preferences: </a:t>
            </a:r>
          </a:p>
          <a:p>
            <a:pPr lvl="1"/>
            <a:r>
              <a:rPr lang="en-US" dirty="0"/>
              <a:t>Store private primitive data in key-value pairs.</a:t>
            </a:r>
          </a:p>
          <a:p>
            <a:r>
              <a:rPr lang="en-US" dirty="0"/>
              <a:t>Databases: </a:t>
            </a:r>
          </a:p>
          <a:p>
            <a:pPr lvl="1"/>
            <a:r>
              <a:rPr lang="en-US" dirty="0"/>
              <a:t>Store structured data in a private database.</a:t>
            </a:r>
          </a:p>
          <a:p>
            <a:r>
              <a:rPr lang="en-US" dirty="0" err="1"/>
              <a:t>FileProvider</a:t>
            </a:r>
            <a:r>
              <a:rPr lang="en-US" dirty="0"/>
              <a:t>:</a:t>
            </a:r>
          </a:p>
          <a:p>
            <a:pPr lvl="1"/>
            <a:r>
              <a:rPr lang="en-US" b="1" dirty="0" err="1"/>
              <a:t>FileProvider</a:t>
            </a:r>
            <a:r>
              <a:rPr lang="en-US" dirty="0"/>
              <a:t> is a special subclass of </a:t>
            </a:r>
            <a:r>
              <a:rPr lang="en-US" b="1" dirty="0" err="1"/>
              <a:t>ContentProvider</a:t>
            </a:r>
            <a:r>
              <a:rPr lang="en-US" dirty="0"/>
              <a:t> that facilitates secure sharing of files associated with an app.</a:t>
            </a:r>
          </a:p>
        </p:txBody>
      </p:sp>
    </p:spTree>
    <p:extLst>
      <p:ext uri="{BB962C8B-B14F-4D97-AF65-F5344CB8AC3E}">
        <p14:creationId xmlns:p14="http://schemas.microsoft.com/office/powerpoint/2010/main" val="398384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storage</a:t>
            </a:r>
          </a:p>
        </p:txBody>
      </p:sp>
      <p:sp>
        <p:nvSpPr>
          <p:cNvPr id="3" name="Content Placeholder 2"/>
          <p:cNvSpPr>
            <a:spLocks noGrp="1"/>
          </p:cNvSpPr>
          <p:nvPr>
            <p:ph idx="1"/>
          </p:nvPr>
        </p:nvSpPr>
        <p:spPr/>
        <p:txBody>
          <a:bodyPr/>
          <a:lstStyle/>
          <a:p>
            <a:r>
              <a:rPr lang="en-US" b="0" dirty="0"/>
              <a:t>Default storage</a:t>
            </a:r>
          </a:p>
          <a:p>
            <a:r>
              <a:rPr lang="en-US" b="0" dirty="0"/>
              <a:t>Private storage</a:t>
            </a:r>
          </a:p>
          <a:p>
            <a:pPr lvl="1"/>
            <a:r>
              <a:rPr lang="en-US" dirty="0"/>
              <a:t>System provided private directory for app.</a:t>
            </a:r>
          </a:p>
          <a:p>
            <a:pPr lvl="1"/>
            <a:r>
              <a:rPr lang="en-US" dirty="0"/>
              <a:t>Other app cannot access.</a:t>
            </a:r>
          </a:p>
          <a:p>
            <a:r>
              <a:rPr lang="en-US" b="0" dirty="0"/>
              <a:t>When the user uninstalls your app, the files saved on the internal storage are removed.</a:t>
            </a:r>
          </a:p>
          <a:p>
            <a:endParaRPr lang="en-US" b="0" dirty="0"/>
          </a:p>
          <a:p>
            <a:pPr lvl="1"/>
            <a:endParaRPr lang="en-US" dirty="0"/>
          </a:p>
        </p:txBody>
      </p:sp>
    </p:spTree>
    <p:extLst>
      <p:ext uri="{BB962C8B-B14F-4D97-AF65-F5344CB8AC3E}">
        <p14:creationId xmlns:p14="http://schemas.microsoft.com/office/powerpoint/2010/main" val="28933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cache files</a:t>
            </a:r>
          </a:p>
        </p:txBody>
      </p:sp>
      <p:sp>
        <p:nvSpPr>
          <p:cNvPr id="3" name="Content Placeholder 2"/>
          <p:cNvSpPr>
            <a:spLocks noGrp="1"/>
          </p:cNvSpPr>
          <p:nvPr>
            <p:ph idx="1"/>
          </p:nvPr>
        </p:nvSpPr>
        <p:spPr/>
        <p:txBody>
          <a:bodyPr>
            <a:normAutofit lnSpcReduction="10000"/>
          </a:bodyPr>
          <a:lstStyle/>
          <a:p>
            <a:r>
              <a:rPr lang="en-US" b="0" dirty="0"/>
              <a:t>Each app has a private cache directory specifically.</a:t>
            </a:r>
          </a:p>
          <a:p>
            <a:r>
              <a:rPr lang="en-US" b="0" dirty="0"/>
              <a:t>Keep data temporarily, rather than store it persistently.</a:t>
            </a:r>
          </a:p>
          <a:p>
            <a:r>
              <a:rPr lang="en-US" b="0" dirty="0"/>
              <a:t>Android may delete these cache files to recover space.</a:t>
            </a:r>
          </a:p>
          <a:p>
            <a:r>
              <a:rPr lang="en-US" b="0" dirty="0"/>
              <a:t>When the user uninstalls your app, these files are removed.</a:t>
            </a:r>
          </a:p>
          <a:p>
            <a:r>
              <a:rPr lang="en-US" b="0" dirty="0"/>
              <a:t>It is recommended to maintain the cache files yourself and stay within a reasonable limit of space consumed.</a:t>
            </a:r>
          </a:p>
        </p:txBody>
      </p:sp>
    </p:spTree>
    <p:extLst>
      <p:ext uri="{BB962C8B-B14F-4D97-AF65-F5344CB8AC3E}">
        <p14:creationId xmlns:p14="http://schemas.microsoft.com/office/powerpoint/2010/main" val="3463329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storage</a:t>
            </a:r>
          </a:p>
        </p:txBody>
      </p:sp>
      <p:sp>
        <p:nvSpPr>
          <p:cNvPr id="3" name="Content Placeholder 2"/>
          <p:cNvSpPr>
            <a:spLocks noGrp="1"/>
          </p:cNvSpPr>
          <p:nvPr>
            <p:ph idx="1"/>
          </p:nvPr>
        </p:nvSpPr>
        <p:spPr/>
        <p:txBody>
          <a:bodyPr/>
          <a:lstStyle/>
          <a:p>
            <a:r>
              <a:rPr lang="en-US" b="0" dirty="0"/>
              <a:t>A shared "external storage" space that you can use to save files.</a:t>
            </a:r>
          </a:p>
          <a:p>
            <a:r>
              <a:rPr lang="en-US" b="0" dirty="0"/>
              <a:t>It's not a guaranty that to be accessible.</a:t>
            </a:r>
          </a:p>
          <a:p>
            <a:pPr lvl="1"/>
            <a:r>
              <a:rPr lang="en-US" dirty="0"/>
              <a:t>it might even be physically removable</a:t>
            </a:r>
          </a:p>
          <a:p>
            <a:pPr lvl="1"/>
            <a:r>
              <a:rPr lang="en-US" dirty="0"/>
              <a:t>users can mount to a computer as an external storage device</a:t>
            </a:r>
          </a:p>
          <a:p>
            <a:r>
              <a:rPr lang="en-US" b="0" dirty="0"/>
              <a:t>Files saved to the external storage are world-readable/writable.</a:t>
            </a:r>
          </a:p>
          <a:p>
            <a:r>
              <a:rPr lang="en-US" b="0" dirty="0"/>
              <a:t>Before you attempt to access you should check for the availability of the external storage directories</a:t>
            </a:r>
          </a:p>
        </p:txBody>
      </p:sp>
    </p:spTree>
    <p:extLst>
      <p:ext uri="{BB962C8B-B14F-4D97-AF65-F5344CB8AC3E}">
        <p14:creationId xmlns:p14="http://schemas.microsoft.com/office/powerpoint/2010/main" val="244208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storage</a:t>
            </a:r>
          </a:p>
        </p:txBody>
      </p:sp>
      <p:sp>
        <p:nvSpPr>
          <p:cNvPr id="3" name="Content Placeholder 2"/>
          <p:cNvSpPr>
            <a:spLocks noGrp="1"/>
          </p:cNvSpPr>
          <p:nvPr>
            <p:ph idx="1"/>
          </p:nvPr>
        </p:nvSpPr>
        <p:spPr/>
        <p:txBody>
          <a:bodyPr>
            <a:normAutofit/>
          </a:bodyPr>
          <a:lstStyle/>
          <a:p>
            <a:r>
              <a:rPr lang="en-US" b="0" dirty="0"/>
              <a:t>Data is accessible to other apps.</a:t>
            </a:r>
          </a:p>
          <a:p>
            <a:r>
              <a:rPr lang="en-US" b="0" dirty="0"/>
              <a:t>Persists even if the user uninstalls the app.</a:t>
            </a:r>
          </a:p>
          <a:p>
            <a:r>
              <a:rPr lang="en-US" b="0" dirty="0"/>
              <a:t>The system provides standard public directories for many kinds of files like photos, ringtones, music.</a:t>
            </a:r>
          </a:p>
        </p:txBody>
      </p:sp>
    </p:spTree>
    <p:extLst>
      <p:ext uri="{BB962C8B-B14F-4D97-AF65-F5344CB8AC3E}">
        <p14:creationId xmlns:p14="http://schemas.microsoft.com/office/powerpoint/2010/main" val="1953041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storage</a:t>
            </a:r>
          </a:p>
        </p:txBody>
      </p:sp>
      <p:sp>
        <p:nvSpPr>
          <p:cNvPr id="3" name="Content Placeholder 2"/>
          <p:cNvSpPr>
            <a:spLocks noGrp="1"/>
          </p:cNvSpPr>
          <p:nvPr>
            <p:ph idx="1"/>
          </p:nvPr>
        </p:nvSpPr>
        <p:spPr/>
        <p:txBody>
          <a:bodyPr>
            <a:normAutofit/>
          </a:bodyPr>
          <a:lstStyle/>
          <a:p>
            <a:r>
              <a:rPr lang="en-US" b="0" dirty="0"/>
              <a:t>App-specific directory on external storage:</a:t>
            </a:r>
          </a:p>
          <a:p>
            <a:pPr lvl="1"/>
            <a:r>
              <a:rPr lang="en-US" dirty="0"/>
              <a:t>This might be a useful </a:t>
            </a:r>
            <a:r>
              <a:rPr lang="en-US" b="1" i="1" dirty="0"/>
              <a:t>alternative to internal storage</a:t>
            </a:r>
          </a:p>
          <a:p>
            <a:pPr lvl="1"/>
            <a:r>
              <a:rPr lang="en-US" dirty="0"/>
              <a:t>System deletes when the user uninstalls your app.</a:t>
            </a:r>
          </a:p>
          <a:p>
            <a:pPr lvl="1"/>
            <a:r>
              <a:rPr lang="en-US" dirty="0"/>
              <a:t>Contents is not shared with other apps.</a:t>
            </a:r>
          </a:p>
          <a:p>
            <a:endParaRPr lang="en-US" dirty="0"/>
          </a:p>
        </p:txBody>
      </p:sp>
    </p:spTree>
    <p:extLst>
      <p:ext uri="{BB962C8B-B14F-4D97-AF65-F5344CB8AC3E}">
        <p14:creationId xmlns:p14="http://schemas.microsoft.com/office/powerpoint/2010/main" val="2320542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preferences</a:t>
            </a:r>
          </a:p>
        </p:txBody>
      </p:sp>
      <p:sp>
        <p:nvSpPr>
          <p:cNvPr id="3" name="Content Placeholder 2"/>
          <p:cNvSpPr>
            <a:spLocks noGrp="1"/>
          </p:cNvSpPr>
          <p:nvPr>
            <p:ph idx="1"/>
          </p:nvPr>
        </p:nvSpPr>
        <p:spPr/>
        <p:txBody>
          <a:bodyPr>
            <a:normAutofit/>
          </a:bodyPr>
          <a:lstStyle/>
          <a:p>
            <a:r>
              <a:rPr lang="en-US" b="0" dirty="0"/>
              <a:t>If you don't need to store a lot of data and it doesn't require structure, you should use it.</a:t>
            </a:r>
          </a:p>
          <a:p>
            <a:r>
              <a:rPr lang="en-US" b="0" dirty="0"/>
              <a:t>It allows read and write persistent key-value pairs of primitive data types.</a:t>
            </a:r>
          </a:p>
          <a:p>
            <a:r>
              <a:rPr lang="en-US" b="0" dirty="0"/>
              <a:t>The key-value pairs are written to XML files that persist across user sessions, even if your app is killed.</a:t>
            </a:r>
          </a:p>
        </p:txBody>
      </p:sp>
    </p:spTree>
    <p:extLst>
      <p:ext uri="{BB962C8B-B14F-4D97-AF65-F5344CB8AC3E}">
        <p14:creationId xmlns:p14="http://schemas.microsoft.com/office/powerpoint/2010/main" val="3194828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740</Words>
  <Application>Microsoft Office PowerPoint</Application>
  <PresentationFormat>On-screen Show (4:3)</PresentationFormat>
  <Paragraphs>86</Paragraphs>
  <Slides>12</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Data and file storage</vt:lpstr>
      <vt:lpstr>Data and file storage overview</vt:lpstr>
      <vt:lpstr>different data storage options available on Android</vt:lpstr>
      <vt:lpstr>Internal storage</vt:lpstr>
      <vt:lpstr>Internal cache files</vt:lpstr>
      <vt:lpstr>External storage</vt:lpstr>
      <vt:lpstr>External storage</vt:lpstr>
      <vt:lpstr>External storage</vt:lpstr>
      <vt:lpstr>Shared preferences</vt:lpstr>
      <vt:lpstr>Databases</vt:lpstr>
      <vt:lpstr>Save files on Device Storage</vt:lpstr>
      <vt:lpstr>Essential Methods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Adnan Ur Rehman</dc:creator>
  <cp:lastModifiedBy>Adnan ur Rehman BUKC</cp:lastModifiedBy>
  <cp:revision>35</cp:revision>
  <dcterms:created xsi:type="dcterms:W3CDTF">2018-04-25T19:31:11Z</dcterms:created>
  <dcterms:modified xsi:type="dcterms:W3CDTF">2022-12-21T11:40:09Z</dcterms:modified>
</cp:coreProperties>
</file>