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9" r:id="rId11"/>
    <p:sldId id="273" r:id="rId12"/>
    <p:sldId id="274" r:id="rId13"/>
    <p:sldId id="275" r:id="rId14"/>
    <p:sldId id="270" r:id="rId15"/>
    <p:sldId id="276" r:id="rId16"/>
    <p:sldId id="277" r:id="rId17"/>
    <p:sldId id="278" r:id="rId18"/>
    <p:sldId id="280" r:id="rId19"/>
    <p:sldId id="281" r:id="rId20"/>
    <p:sldId id="282" r:id="rId21"/>
    <p:sldId id="284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26" y="-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1541-8505-4C33-B6C2-96ECF683413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D744-BEC3-470D-B99D-3B7106EB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D744-BEC3-470D-B99D-3B7106EB4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619" y="481710"/>
            <a:ext cx="109067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‹#›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2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96D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96D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‹#›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5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96D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‹#›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2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96D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‹#›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42644" y="330708"/>
            <a:ext cx="9517380" cy="6196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‹#›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8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1152" y="813561"/>
            <a:ext cx="3409695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96D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210" y="1529312"/>
            <a:ext cx="10863579" cy="280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96D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35538" y="6404155"/>
            <a:ext cx="312420" cy="27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‹#›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9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5001" y="5672239"/>
            <a:ext cx="3582963" cy="15240"/>
          </a:xfrm>
          <a:custGeom>
            <a:avLst/>
            <a:gdLst/>
            <a:ahLst/>
            <a:cxnLst/>
            <a:rect l="l" t="t" r="r" b="b"/>
            <a:pathLst>
              <a:path w="3582963" h="15240">
                <a:moveTo>
                  <a:pt x="2388655" y="15240"/>
                </a:moveTo>
                <a:lnTo>
                  <a:pt x="1194347" y="15240"/>
                </a:lnTo>
                <a:lnTo>
                  <a:pt x="1" y="15240"/>
                </a:lnTo>
                <a:lnTo>
                  <a:pt x="1" y="0"/>
                </a:lnTo>
                <a:lnTo>
                  <a:pt x="1194347" y="0"/>
                </a:lnTo>
                <a:lnTo>
                  <a:pt x="2388655" y="0"/>
                </a:lnTo>
                <a:lnTo>
                  <a:pt x="3582963" y="0"/>
                </a:lnTo>
                <a:lnTo>
                  <a:pt x="3582963" y="15240"/>
                </a:lnTo>
                <a:close/>
              </a:path>
            </a:pathLst>
          </a:custGeom>
          <a:solidFill>
            <a:srgbClr val="7AB6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3787778" y="2258061"/>
            <a:ext cx="4652107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31646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Cognitive Walkthrough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391397" y="6477686"/>
            <a:ext cx="79830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0" y="546989"/>
            <a:ext cx="830868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What kinds of problems should I record?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2" y="1596821"/>
            <a:ext cx="8710077" cy="786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solidFill>
                  <a:srgbClr val="FFFFFF"/>
                </a:solidFill>
                <a:latin typeface="Arial"/>
                <a:cs typeface="Arial"/>
              </a:rPr>
              <a:t>In a CW you may note many kinds of problems, for example:</a:t>
            </a:r>
            <a:endParaRPr sz="2500" dirty="0">
              <a:latin typeface="Arial"/>
              <a:cs typeface="Arial"/>
            </a:endParaRPr>
          </a:p>
          <a:p>
            <a:pPr marL="457454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Problems with particular steps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758569"/>
            <a:ext cx="114300" cy="138684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104517"/>
            <a:ext cx="114300" cy="13868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341375" y="2631999"/>
            <a:ext cx="605229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Larger problems that involve lots of steps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793364"/>
            <a:ext cx="114300" cy="138684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3352800"/>
            <a:ext cx="114300" cy="13868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41375" y="3258614"/>
            <a:ext cx="2001510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model/design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41377" y="3948986"/>
            <a:ext cx="9184887" cy="7956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Other kinds of problems that just become apparent while using</a:t>
            </a:r>
            <a:endParaRPr sz="25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interface, etc.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4110101"/>
            <a:ext cx="114300" cy="1386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883920" y="4982642"/>
            <a:ext cx="503246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Make note of these as appropriate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5143373"/>
            <a:ext cx="114300" cy="138684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5791200"/>
            <a:ext cx="114300" cy="13868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341375" y="5608679"/>
            <a:ext cx="4074192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problems that works for you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083802" y="6432890"/>
            <a:ext cx="23019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0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4125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Heuristic</a:t>
            </a:r>
            <a:r>
              <a:rPr sz="3600" spc="-409" dirty="0"/>
              <a:t> </a:t>
            </a:r>
            <a:r>
              <a:rPr sz="3600" spc="-175" dirty="0"/>
              <a:t>evaluation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57629"/>
            <a:ext cx="114300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2301113"/>
            <a:ext cx="114300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19" y="3706240"/>
            <a:ext cx="114300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7947" y="4149725"/>
            <a:ext cx="114300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7947" y="4984877"/>
            <a:ext cx="114300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7947" y="5820041"/>
            <a:ext cx="114300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172" y="1606393"/>
            <a:ext cx="10550525" cy="48253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2550" spc="-120" dirty="0">
                <a:solidFill>
                  <a:srgbClr val="D9AA1E"/>
                </a:solidFill>
                <a:latin typeface="Verdana"/>
                <a:cs typeface="Verdana"/>
              </a:rPr>
              <a:t>What</a:t>
            </a:r>
            <a:r>
              <a:rPr sz="2550" spc="-285" dirty="0">
                <a:solidFill>
                  <a:srgbClr val="D9AA1E"/>
                </a:solidFill>
                <a:latin typeface="Verdana"/>
                <a:cs typeface="Verdana"/>
              </a:rPr>
              <a:t> </a:t>
            </a:r>
            <a:r>
              <a:rPr sz="2550" spc="-170" dirty="0">
                <a:solidFill>
                  <a:srgbClr val="D9AA1E"/>
                </a:solidFill>
                <a:latin typeface="Verdana"/>
                <a:cs typeface="Verdana"/>
              </a:rPr>
              <a:t>for</a:t>
            </a:r>
            <a:r>
              <a:rPr sz="2550" spc="-1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  <a:p>
            <a:pPr marL="465455" marR="179705">
              <a:lnSpc>
                <a:spcPct val="101299"/>
              </a:lnSpc>
              <a:spcBef>
                <a:spcPts val="395"/>
              </a:spcBef>
            </a:pPr>
            <a:r>
              <a:rPr sz="2550" spc="-120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25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Verdana"/>
                <a:cs typeface="Verdana"/>
              </a:rPr>
              <a:t>(listing</a:t>
            </a:r>
            <a:r>
              <a:rPr sz="25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describing)</a:t>
            </a:r>
            <a:r>
              <a:rPr sz="25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70" dirty="0">
                <a:solidFill>
                  <a:srgbClr val="FFFFFF"/>
                </a:solidFill>
                <a:latin typeface="Verdana"/>
                <a:cs typeface="Verdana"/>
              </a:rPr>
              <a:t>problems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0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25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90" dirty="0">
                <a:solidFill>
                  <a:srgbClr val="FFFFFF"/>
                </a:solidFill>
                <a:latin typeface="Verdana"/>
                <a:cs typeface="Verdana"/>
              </a:rPr>
              <a:t>prototypes  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(any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80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55" dirty="0">
                <a:solidFill>
                  <a:srgbClr val="FFFFFF"/>
                </a:solidFill>
                <a:latin typeface="Verdana"/>
                <a:cs typeface="Verdana"/>
              </a:rPr>
              <a:t>interface);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80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25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FFFFFF"/>
                </a:solidFill>
                <a:latin typeface="Verdana"/>
                <a:cs typeface="Verdana"/>
              </a:rPr>
              <a:t>user,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7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75" dirty="0">
                <a:solidFill>
                  <a:srgbClr val="FFFFFF"/>
                </a:solidFill>
                <a:latin typeface="Verdana"/>
                <a:cs typeface="Verdana"/>
              </a:rPr>
              <a:t>proficient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  <a:p>
            <a:pPr>
              <a:spcBef>
                <a:spcPts val="45"/>
              </a:spcBef>
            </a:pPr>
            <a:endParaRPr sz="4000">
              <a:solidFill>
                <a:prstClr val="black"/>
              </a:solidFill>
              <a:latin typeface="Verdana"/>
              <a:cs typeface="Verdana"/>
            </a:endParaRPr>
          </a:p>
          <a:p>
            <a:pPr marL="12700"/>
            <a:r>
              <a:rPr sz="2550" spc="-120" dirty="0">
                <a:solidFill>
                  <a:srgbClr val="D9AA1E"/>
                </a:solidFill>
                <a:latin typeface="Verdana"/>
                <a:cs typeface="Verdana"/>
              </a:rPr>
              <a:t>Cost-benefit</a:t>
            </a:r>
            <a:r>
              <a:rPr sz="2550" spc="-1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  <a:p>
            <a:pPr marL="465455" marR="5080">
              <a:lnSpc>
                <a:spcPct val="101200"/>
              </a:lnSpc>
              <a:spcBef>
                <a:spcPts val="400"/>
              </a:spcBef>
            </a:pPr>
            <a:r>
              <a:rPr sz="2550" spc="-105" dirty="0">
                <a:solidFill>
                  <a:srgbClr val="FFFFFF"/>
                </a:solidFill>
                <a:latin typeface="Verdana"/>
                <a:cs typeface="Verdana"/>
              </a:rPr>
              <a:t>Usability</a:t>
            </a:r>
            <a:r>
              <a:rPr sz="25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6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sz="25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Verdana"/>
                <a:cs typeface="Verdana"/>
              </a:rPr>
              <a:t>activities</a:t>
            </a:r>
            <a:r>
              <a:rPr sz="25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95" dirty="0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0" dirty="0">
                <a:solidFill>
                  <a:srgbClr val="FFFFFF"/>
                </a:solidFill>
                <a:latin typeface="Verdana"/>
                <a:cs typeface="Verdana"/>
              </a:rPr>
              <a:t>expensive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55" dirty="0">
                <a:solidFill>
                  <a:srgbClr val="FFFFFF"/>
                </a:solidFill>
                <a:latin typeface="Verdana"/>
                <a:cs typeface="Verdana"/>
              </a:rPr>
              <a:t>slow;</a:t>
            </a:r>
            <a:r>
              <a:rPr sz="25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90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Verdana"/>
                <a:cs typeface="Verdana"/>
              </a:rPr>
              <a:t>some  can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75" dirty="0">
                <a:solidFill>
                  <a:srgbClr val="FFFFFF"/>
                </a:solidFill>
                <a:latin typeface="Verdana"/>
                <a:cs typeface="Verdana"/>
              </a:rPr>
              <a:t>quick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95" dirty="0">
                <a:solidFill>
                  <a:srgbClr val="FFFFFF"/>
                </a:solidFill>
                <a:latin typeface="Verdana"/>
                <a:cs typeface="Verdana"/>
              </a:rPr>
              <a:t>cheap,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40" dirty="0">
                <a:solidFill>
                  <a:srgbClr val="FFFFFF"/>
                </a:solidFill>
                <a:latin typeface="Verdana"/>
                <a:cs typeface="Verdana"/>
              </a:rPr>
              <a:t>results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  <a:p>
            <a:pPr marL="465455">
              <a:spcBef>
                <a:spcPts val="420"/>
              </a:spcBef>
            </a:pP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Focused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0" dirty="0">
                <a:solidFill>
                  <a:srgbClr val="FFFFFF"/>
                </a:solidFill>
                <a:latin typeface="Verdana"/>
                <a:cs typeface="Verdana"/>
              </a:rPr>
              <a:t>less</a:t>
            </a:r>
            <a:r>
              <a:rPr sz="25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4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0" dirty="0">
                <a:solidFill>
                  <a:srgbClr val="FFFFFF"/>
                </a:solidFill>
                <a:latin typeface="Verdana"/>
                <a:cs typeface="Verdana"/>
              </a:rPr>
              <a:t>“correct”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4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4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  <a:p>
            <a:pPr marL="465455">
              <a:spcBef>
                <a:spcPts val="35"/>
              </a:spcBef>
            </a:pPr>
            <a:r>
              <a:rPr sz="2550" spc="-8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5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30" dirty="0">
                <a:solidFill>
                  <a:srgbClr val="FFFFFF"/>
                </a:solidFill>
                <a:latin typeface="Verdana"/>
                <a:cs typeface="Verdana"/>
              </a:rPr>
              <a:t>constraints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  <a:p>
            <a:pPr marL="465455" marR="350520">
              <a:lnSpc>
                <a:spcPct val="101200"/>
              </a:lnSpc>
              <a:spcBef>
                <a:spcPts val="385"/>
              </a:spcBef>
            </a:pPr>
            <a:r>
              <a:rPr sz="2550" spc="-114" dirty="0">
                <a:solidFill>
                  <a:srgbClr val="FFFFFF"/>
                </a:solidFill>
                <a:latin typeface="Verdana"/>
                <a:cs typeface="Verdana"/>
              </a:rPr>
              <a:t>Ultimate</a:t>
            </a:r>
            <a:r>
              <a:rPr sz="25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Verdana"/>
                <a:cs typeface="Verdana"/>
              </a:rPr>
              <a:t>trade-off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doing</a:t>
            </a:r>
            <a:r>
              <a:rPr sz="2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FFFFFF"/>
                </a:solidFill>
                <a:latin typeface="Verdana"/>
                <a:cs typeface="Verdana"/>
              </a:rPr>
              <a:t>usability</a:t>
            </a:r>
            <a:r>
              <a:rPr sz="25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55" dirty="0">
                <a:solidFill>
                  <a:srgbClr val="FFFFFF"/>
                </a:solidFill>
                <a:latin typeface="Verdana"/>
                <a:cs typeface="Verdana"/>
              </a:rPr>
              <a:t>assessment  </a:t>
            </a:r>
            <a:r>
              <a:rPr sz="2550" spc="-7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doing</a:t>
            </a:r>
            <a:r>
              <a:rPr sz="2550" spc="-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2550" spc="-80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endParaRPr sz="255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spcBef>
                <a:spcPts val="35"/>
              </a:spcBef>
            </a:pPr>
            <a:fld id="{81D60167-4931-47E6-BA6A-407CBD079E47}" type="slidenum">
              <a:rPr spc="-95" dirty="0">
                <a:solidFill>
                  <a:prstClr val="white"/>
                </a:solidFill>
              </a:rPr>
              <a:pPr marL="38735">
                <a:spcBef>
                  <a:spcPts val="35"/>
                </a:spcBef>
              </a:pPr>
              <a:t>11</a:t>
            </a:fld>
            <a:endParaRPr spc="-9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0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430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Individuals </a:t>
            </a:r>
            <a:r>
              <a:rPr sz="3600" spc="-345" dirty="0"/>
              <a:t>vs.</a:t>
            </a:r>
            <a:r>
              <a:rPr sz="3600" spc="-590" dirty="0"/>
              <a:t> </a:t>
            </a:r>
            <a:r>
              <a:rPr sz="3600" spc="-245" dirty="0"/>
              <a:t>teams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2105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519" y="2305685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519" y="278879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519" y="327190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519" y="3756533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1219" y="1529312"/>
            <a:ext cx="10572750" cy="244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22300"/>
              </a:lnSpc>
              <a:spcBef>
                <a:spcPts val="95"/>
              </a:spcBef>
            </a:pP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Nielsen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recommends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evaluators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inspect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alone. 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influenced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others</a:t>
            </a:r>
            <a:endParaRPr sz="2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independent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unbiased</a:t>
            </a:r>
            <a:endParaRPr sz="2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greater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variability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kinds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found</a:t>
            </a:r>
            <a:endParaRPr sz="2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overhead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organize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meetings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12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207997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blic-images.interaction-design.org/literature/articles/materials/BsqlhBfbsb1EFOXdoHbhQHzk3oSATkPNdZhhnp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1002258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6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H1: </a:t>
            </a:r>
            <a:r>
              <a:rPr sz="3600" spc="-160" dirty="0"/>
              <a:t>Visibility </a:t>
            </a:r>
            <a:r>
              <a:rPr sz="3600" spc="-105" dirty="0"/>
              <a:t>of </a:t>
            </a:r>
            <a:r>
              <a:rPr sz="3600" spc="-270" dirty="0"/>
              <a:t>system</a:t>
            </a:r>
            <a:r>
              <a:rPr sz="3600" spc="-944" dirty="0"/>
              <a:t> </a:t>
            </a:r>
            <a:r>
              <a:rPr sz="3600" spc="-260" dirty="0"/>
              <a:t>status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2105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9" y="266230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519" y="308140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519" y="3502025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219" y="1616709"/>
            <a:ext cx="10132060" cy="207935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informed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going 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on,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(appropriate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reasonable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time)</a:t>
            </a:r>
            <a:endParaRPr sz="2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Example: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(user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wait)</a:t>
            </a:r>
            <a:endParaRPr sz="2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0.1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sec: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indicators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why?</a:t>
            </a:r>
            <a:endParaRPr sz="2600" dirty="0">
              <a:latin typeface="Verdana"/>
              <a:cs typeface="Verdana"/>
            </a:endParaRPr>
          </a:p>
          <a:p>
            <a:pPr marL="469900" marR="1696720">
              <a:lnSpc>
                <a:spcPct val="106000"/>
              </a:lnSpc>
              <a:spcBef>
                <a:spcPts val="5"/>
              </a:spcBef>
            </a:pPr>
            <a:r>
              <a:rPr sz="2600" spc="-105" dirty="0" smtClean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8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longer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delays,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percent-done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progress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bars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7395" y="5195315"/>
            <a:ext cx="6617208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0200" y="5195315"/>
            <a:ext cx="46802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searching database for</a:t>
            </a:r>
            <a:r>
              <a:rPr sz="2000" spc="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matches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14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402917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H1: </a:t>
            </a:r>
            <a:r>
              <a:rPr sz="3600" spc="-160" dirty="0"/>
              <a:t>Visibility </a:t>
            </a:r>
            <a:r>
              <a:rPr sz="3600" spc="-105" dirty="0"/>
              <a:t>of </a:t>
            </a:r>
            <a:r>
              <a:rPr sz="3600" spc="-270" dirty="0"/>
              <a:t>system</a:t>
            </a:r>
            <a:r>
              <a:rPr sz="3600" spc="-944" dirty="0"/>
              <a:t> </a:t>
            </a:r>
            <a:r>
              <a:rPr sz="3600" spc="-260" dirty="0"/>
              <a:t>status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2105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519" y="2241676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219" y="1592935"/>
            <a:ext cx="6694805" cy="86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6200"/>
              </a:lnSpc>
              <a:spcBef>
                <a:spcPts val="95"/>
              </a:spcBef>
            </a:pP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informed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going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Appropriate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26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84650" y="3192779"/>
            <a:ext cx="3365500" cy="1974214"/>
            <a:chOff x="4184650" y="3192779"/>
            <a:chExt cx="3365500" cy="1974214"/>
          </a:xfrm>
        </p:grpSpPr>
        <p:sp>
          <p:nvSpPr>
            <p:cNvPr id="7" name="object 7"/>
            <p:cNvSpPr/>
            <p:nvPr/>
          </p:nvSpPr>
          <p:spPr>
            <a:xfrm>
              <a:off x="4648199" y="3192779"/>
              <a:ext cx="2311907" cy="1216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9" y="3201923"/>
              <a:ext cx="3352800" cy="1958339"/>
            </a:xfrm>
            <a:custGeom>
              <a:avLst/>
              <a:gdLst/>
              <a:ahLst/>
              <a:cxnLst/>
              <a:rect l="l" t="t" r="r" b="b"/>
              <a:pathLst>
                <a:path w="3352800" h="1958339">
                  <a:moveTo>
                    <a:pt x="0" y="1871471"/>
                  </a:moveTo>
                  <a:lnTo>
                    <a:pt x="184150" y="1871471"/>
                  </a:lnTo>
                  <a:lnTo>
                    <a:pt x="801624" y="806195"/>
                  </a:lnTo>
                </a:path>
                <a:path w="3352800" h="1958339">
                  <a:moveTo>
                    <a:pt x="3352800" y="0"/>
                  </a:moveTo>
                  <a:lnTo>
                    <a:pt x="3121152" y="0"/>
                  </a:lnTo>
                  <a:lnTo>
                    <a:pt x="2345435" y="667512"/>
                  </a:lnTo>
                </a:path>
                <a:path w="3352800" h="1958339">
                  <a:moveTo>
                    <a:pt x="3096768" y="1958339"/>
                  </a:moveTo>
                  <a:lnTo>
                    <a:pt x="2944368" y="1958339"/>
                  </a:lnTo>
                  <a:lnTo>
                    <a:pt x="2449068" y="659892"/>
                  </a:lnTo>
                </a:path>
              </a:pathLst>
            </a:custGeom>
            <a:ln w="12698">
              <a:solidFill>
                <a:srgbClr val="96D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4600" y="4948428"/>
            <a:ext cx="1600200" cy="715010"/>
          </a:xfrm>
          <a:prstGeom prst="rect">
            <a:avLst/>
          </a:prstGeom>
          <a:solidFill>
            <a:srgbClr val="212121"/>
          </a:solidFill>
          <a:ln w="12698">
            <a:solidFill>
              <a:srgbClr val="96DFFF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401955" marR="196215" indent="-198120">
              <a:lnSpc>
                <a:spcPct val="100000"/>
              </a:lnSpc>
              <a:spcBef>
                <a:spcPts val="334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did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select?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15</a:t>
            </a:fld>
            <a:endParaRPr spc="-95" dirty="0"/>
          </a:p>
        </p:txBody>
      </p:sp>
      <p:sp>
        <p:nvSpPr>
          <p:cNvPr id="10" name="object 10"/>
          <p:cNvSpPr txBox="1"/>
          <p:nvPr/>
        </p:nvSpPr>
        <p:spPr>
          <a:xfrm>
            <a:off x="7620000" y="3087623"/>
            <a:ext cx="1828800" cy="964367"/>
          </a:xfrm>
          <a:prstGeom prst="rect">
            <a:avLst/>
          </a:prstGeom>
          <a:solidFill>
            <a:srgbClr val="212121"/>
          </a:solidFill>
          <a:ln w="12698">
            <a:solidFill>
              <a:srgbClr val="96D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3675" marR="183515" indent="40640">
              <a:lnSpc>
                <a:spcPct val="100000"/>
              </a:lnSpc>
              <a:spcBef>
                <a:spcPts val="320"/>
              </a:spcBef>
            </a:pP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mode 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am 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2000" spc="-3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 smtClean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21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now?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3968" y="5045964"/>
            <a:ext cx="1981200" cy="1324610"/>
          </a:xfrm>
          <a:prstGeom prst="rect">
            <a:avLst/>
          </a:prstGeom>
          <a:solidFill>
            <a:srgbClr val="212121"/>
          </a:solidFill>
          <a:ln w="12698">
            <a:solidFill>
              <a:srgbClr val="96D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99720" marR="293370" indent="1905" algn="ctr">
              <a:lnSpc>
                <a:spcPct val="100000"/>
              </a:lnSpc>
              <a:spcBef>
                <a:spcPts val="330"/>
              </a:spcBef>
            </a:pP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system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interp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ting  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my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actions?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229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829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H2:</a:t>
            </a:r>
            <a:r>
              <a:rPr sz="3600" spc="-370" dirty="0"/>
              <a:t> </a:t>
            </a:r>
            <a:r>
              <a:rPr sz="3600" spc="-130" dirty="0"/>
              <a:t>Match</a:t>
            </a:r>
            <a:r>
              <a:rPr sz="3600" spc="-375" dirty="0"/>
              <a:t> </a:t>
            </a:r>
            <a:r>
              <a:rPr sz="3600" spc="-140" dirty="0"/>
              <a:t>between</a:t>
            </a:r>
            <a:r>
              <a:rPr sz="3600" spc="-375" dirty="0"/>
              <a:t> </a:t>
            </a:r>
            <a:r>
              <a:rPr sz="3600" spc="-270" dirty="0"/>
              <a:t>system</a:t>
            </a:r>
            <a:r>
              <a:rPr sz="3600" spc="-370" dirty="0"/>
              <a:t> </a:t>
            </a:r>
            <a:r>
              <a:rPr sz="3600" spc="-85" dirty="0"/>
              <a:t>&amp;</a:t>
            </a:r>
            <a:r>
              <a:rPr sz="3600" spc="-375" dirty="0"/>
              <a:t> </a:t>
            </a:r>
            <a:r>
              <a:rPr sz="3600" spc="-165" dirty="0"/>
              <a:t>real</a:t>
            </a:r>
            <a:r>
              <a:rPr sz="3600" spc="-360" dirty="0"/>
              <a:t> </a:t>
            </a:r>
            <a:r>
              <a:rPr sz="3600" spc="-110" dirty="0"/>
              <a:t>world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2105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219" y="1616709"/>
            <a:ext cx="10638155" cy="1494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speak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users'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words,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phrases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concepts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familiar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user,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rather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system-oriented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terms.</a:t>
            </a:r>
            <a:endParaRPr sz="2600" dirty="0">
              <a:latin typeface="Verdana"/>
              <a:cs typeface="Verdana"/>
            </a:endParaRPr>
          </a:p>
          <a:p>
            <a:pPr marL="12700" marR="78105">
              <a:lnSpc>
                <a:spcPts val="2810"/>
              </a:lnSpc>
            </a:pP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2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real-world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conventions,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appear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natural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logical</a:t>
            </a:r>
            <a:r>
              <a:rPr sz="26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 smtClean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16</a:t>
            </a:fld>
            <a:endParaRPr spc="-95" dirty="0"/>
          </a:p>
        </p:txBody>
      </p:sp>
      <p:pic>
        <p:nvPicPr>
          <p:cNvPr id="1026" name="Picture 2" descr="https://miro.medium.com/v2/resize:fit:700/1*6PcTA7-PpIHWFNU12l9g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20377" r="12681"/>
          <a:stretch/>
        </p:blipFill>
        <p:spPr bwMode="auto">
          <a:xfrm>
            <a:off x="4419600" y="2819400"/>
            <a:ext cx="6248400" cy="406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0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576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H3: </a:t>
            </a:r>
            <a:r>
              <a:rPr sz="3600" spc="-175" dirty="0"/>
              <a:t>User </a:t>
            </a:r>
            <a:r>
              <a:rPr sz="3600" spc="-125" dirty="0"/>
              <a:t>control </a:t>
            </a:r>
            <a:r>
              <a:rPr sz="3600" spc="-85" dirty="0"/>
              <a:t>&amp;</a:t>
            </a:r>
            <a:r>
              <a:rPr sz="3600" spc="-880" dirty="0"/>
              <a:t> </a:t>
            </a:r>
            <a:r>
              <a:rPr sz="3600" spc="-130" dirty="0"/>
              <a:t>freedom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5843" y="1249171"/>
            <a:ext cx="1076960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2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mistake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clearly 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marked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"emergency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exit"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leave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unwanted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having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extended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dialogue.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undo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redo.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17</a:t>
            </a:fld>
            <a:endParaRPr spc="-95" dirty="0"/>
          </a:p>
        </p:txBody>
      </p:sp>
      <p:pic>
        <p:nvPicPr>
          <p:cNvPr id="2050" name="Picture 2" descr="https://miro.medium.com/v2/resize:fit:700/1*vY5TlrhZLVn8ze8JG1aM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48686"/>
            <a:ext cx="66675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2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576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H3: </a:t>
            </a:r>
            <a:r>
              <a:rPr sz="3600" spc="-175" dirty="0"/>
              <a:t>User </a:t>
            </a:r>
            <a:r>
              <a:rPr sz="3600" spc="-125" dirty="0"/>
              <a:t>control </a:t>
            </a:r>
            <a:r>
              <a:rPr sz="3600" spc="-85" dirty="0"/>
              <a:t>&amp;</a:t>
            </a:r>
            <a:r>
              <a:rPr sz="3600" spc="-880" dirty="0"/>
              <a:t> </a:t>
            </a:r>
            <a:r>
              <a:rPr sz="3600" spc="-130" dirty="0"/>
              <a:t>freedom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2105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9" y="2305685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9" y="327190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519" y="3756533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519" y="4239640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519" y="4722748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519" y="5207380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2519" y="569050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1219" y="1529312"/>
            <a:ext cx="7768590" cy="438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0">
              <a:lnSpc>
                <a:spcPct val="122300"/>
              </a:lnSpc>
              <a:spcBef>
                <a:spcPts val="95"/>
              </a:spcBef>
            </a:pP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“Exits”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mistaken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choices,</a:t>
            </a:r>
            <a:r>
              <a:rPr sz="2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undo,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redo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force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paths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Strategies:</a:t>
            </a:r>
            <a:endParaRPr sz="2600">
              <a:latin typeface="Verdana"/>
              <a:cs typeface="Verdana"/>
            </a:endParaRPr>
          </a:p>
          <a:p>
            <a:pPr marL="469900" marR="5080">
              <a:lnSpc>
                <a:spcPct val="122000"/>
              </a:lnSpc>
              <a:spcBef>
                <a:spcPts val="10"/>
              </a:spcBef>
            </a:pP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Cancel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button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(for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dialogs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waiting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input) 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Universal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undo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(can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previous 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state)  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Interrupt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(especially</a:t>
            </a: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lengthy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operations)</a:t>
            </a:r>
            <a:endParaRPr sz="2600">
              <a:latin typeface="Verdana"/>
              <a:cs typeface="Verdana"/>
            </a:endParaRPr>
          </a:p>
          <a:p>
            <a:pPr marL="469900" marR="1058545">
              <a:lnSpc>
                <a:spcPct val="122000"/>
              </a:lnSpc>
              <a:spcBef>
                <a:spcPts val="10"/>
              </a:spcBef>
            </a:pP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Quit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(for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leaving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time) 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Defaults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(for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restoring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property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sheet)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18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168884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5989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H4: </a:t>
            </a:r>
            <a:r>
              <a:rPr sz="3600" spc="-165" dirty="0"/>
              <a:t>Consistency </a:t>
            </a:r>
            <a:r>
              <a:rPr sz="3600" spc="-85" dirty="0"/>
              <a:t>&amp;</a:t>
            </a:r>
            <a:r>
              <a:rPr sz="3600" spc="-640" dirty="0"/>
              <a:t> </a:t>
            </a:r>
            <a:r>
              <a:rPr sz="3600" spc="-190" dirty="0"/>
              <a:t>standards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272794"/>
            <a:ext cx="102107" cy="12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227" y="1577594"/>
            <a:ext cx="102108" cy="12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311" y="1091310"/>
            <a:ext cx="9907905" cy="9419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14"/>
              </a:spcBef>
            </a:pP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Consistency </a:t>
            </a: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effects</a:t>
            </a:r>
            <a:r>
              <a:rPr sz="23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40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2300" spc="-75" dirty="0">
                <a:solidFill>
                  <a:srgbClr val="D9AA1E"/>
                </a:solidFill>
                <a:latin typeface="Verdana"/>
                <a:cs typeface="Verdana"/>
              </a:rPr>
              <a:t>predictability</a:t>
            </a:r>
            <a:endParaRPr sz="2300" dirty="0">
              <a:latin typeface="Verdana"/>
              <a:cs typeface="Verdana"/>
            </a:endParaRPr>
          </a:p>
          <a:p>
            <a:pPr marL="419734" marR="5080">
              <a:lnSpc>
                <a:spcPct val="72600"/>
              </a:lnSpc>
              <a:spcBef>
                <a:spcPts val="575"/>
              </a:spcBef>
            </a:pP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words,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commands,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effect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equivalent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 smtClean="0">
                <a:solidFill>
                  <a:srgbClr val="FFFFFF"/>
                </a:solidFill>
                <a:latin typeface="Verdana"/>
                <a:cs typeface="Verdana"/>
              </a:rPr>
              <a:t>situations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2227" y="4828285"/>
            <a:ext cx="102108" cy="12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9136" y="5133085"/>
            <a:ext cx="102107" cy="12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311" y="4647438"/>
            <a:ext cx="8140065" cy="6815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69215" algn="r">
              <a:lnSpc>
                <a:spcPts val="2580"/>
              </a:lnSpc>
              <a:spcBef>
                <a:spcPts val="114"/>
              </a:spcBef>
            </a:pP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appearance</a:t>
            </a:r>
            <a:r>
              <a:rPr sz="23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widgets)</a:t>
            </a:r>
            <a:endParaRPr sz="2300" dirty="0">
              <a:latin typeface="Verdana"/>
              <a:cs typeface="Verdana"/>
            </a:endParaRPr>
          </a:p>
          <a:p>
            <a:pPr marR="5080" algn="r">
              <a:lnSpc>
                <a:spcPts val="2580"/>
              </a:lnSpc>
            </a:pP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e.g.,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23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scroll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bars</a:t>
            </a:r>
            <a:r>
              <a:rPr sz="23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65" dirty="0" smtClean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23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6023" y="3095244"/>
            <a:ext cx="4328160" cy="1274445"/>
            <a:chOff x="1716023" y="3095244"/>
            <a:chExt cx="4328160" cy="1274445"/>
          </a:xfrm>
        </p:grpSpPr>
        <p:sp>
          <p:nvSpPr>
            <p:cNvPr id="14" name="object 14"/>
            <p:cNvSpPr/>
            <p:nvPr/>
          </p:nvSpPr>
          <p:spPr>
            <a:xfrm>
              <a:off x="3889247" y="3095244"/>
              <a:ext cx="2154936" cy="1274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6023" y="3095244"/>
              <a:ext cx="2153412" cy="1255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324088" y="3095244"/>
            <a:ext cx="2151888" cy="1255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5144" y="3095244"/>
            <a:ext cx="2153411" cy="1255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19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156073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3" y="546989"/>
            <a:ext cx="3044423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Learning goals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0" y="1668449"/>
            <a:ext cx="6682920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Explain discount usability evaluation methods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830197"/>
            <a:ext cx="114300" cy="13868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883923" y="2635047"/>
            <a:ext cx="1012520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Outline the general procedure for conducting a cognitive walkthrough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2796412"/>
            <a:ext cx="114300" cy="13868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883920" y="3603039"/>
            <a:ext cx="7212552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Describe the pros/cons of cognitive walkthroughs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3764153"/>
            <a:ext cx="114300" cy="1386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1195559" y="6432890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430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H5: </a:t>
            </a:r>
            <a:r>
              <a:rPr sz="3600" spc="-175" dirty="0"/>
              <a:t>Error</a:t>
            </a:r>
            <a:r>
              <a:rPr sz="3600" spc="-475" dirty="0"/>
              <a:t> </a:t>
            </a:r>
            <a:r>
              <a:rPr sz="3600" spc="-150" dirty="0"/>
              <a:t>prevention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82105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519" y="2241676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219" y="1592935"/>
            <a:ext cx="5195887" cy="374230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Try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make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r>
              <a:rPr sz="2600" spc="-6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impossible</a:t>
            </a:r>
            <a:endParaRPr sz="2600" dirty="0">
              <a:latin typeface="Verdana"/>
              <a:cs typeface="Verdana"/>
            </a:endParaRPr>
          </a:p>
          <a:p>
            <a:pPr marL="469900" marR="5080">
              <a:lnSpc>
                <a:spcPct val="90000"/>
              </a:lnSpc>
              <a:spcBef>
                <a:spcPts val="505"/>
              </a:spcBef>
            </a:pP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Even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than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good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error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messages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careful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design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which 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prevents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problem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occurring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place.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Either 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eliminate error-prone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them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present 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confirmation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option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commit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r>
              <a:rPr sz="2600" spc="-13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20</a:t>
            </a:fld>
            <a:endParaRPr spc="-95" dirty="0"/>
          </a:p>
        </p:txBody>
      </p:sp>
      <p:pic>
        <p:nvPicPr>
          <p:cNvPr id="3074" name="Picture 2" descr="https://miro.medium.com/v2/resize:fit:700/1*NJEbLFonJVKWHuSv35WhW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5486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0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691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H6: </a:t>
            </a:r>
            <a:r>
              <a:rPr sz="3600" spc="-110" dirty="0"/>
              <a:t>recognition </a:t>
            </a:r>
            <a:r>
              <a:rPr sz="3600" spc="-215" dirty="0"/>
              <a:t>rather </a:t>
            </a:r>
            <a:r>
              <a:rPr sz="3600" spc="-225" dirty="0"/>
              <a:t>than</a:t>
            </a:r>
            <a:r>
              <a:rPr sz="3600" spc="-850" dirty="0"/>
              <a:t> </a:t>
            </a:r>
            <a:r>
              <a:rPr sz="3600" spc="-135" dirty="0"/>
              <a:t>recall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701040" y="1474977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" y="1959610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1183110"/>
            <a:ext cx="10248265" cy="20643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Computers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remembering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things,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aren’t!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90000"/>
              </a:lnSpc>
              <a:spcBef>
                <a:spcPts val="1010"/>
              </a:spcBef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Minimize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user's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memory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load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objects,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actions,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options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visible.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remember information 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dialogue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another.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retrievable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whenever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appropriate.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21</a:t>
            </a:fld>
            <a:endParaRPr spc="-95" dirty="0"/>
          </a:p>
        </p:txBody>
      </p:sp>
      <p:sp>
        <p:nvSpPr>
          <p:cNvPr id="9" name="object 3"/>
          <p:cNvSpPr/>
          <p:nvPr/>
        </p:nvSpPr>
        <p:spPr>
          <a:xfrm>
            <a:off x="2420111" y="3302508"/>
            <a:ext cx="2828543" cy="3407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5402579" y="3578352"/>
            <a:ext cx="4369308" cy="2855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28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708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H7:</a:t>
            </a:r>
            <a:r>
              <a:rPr sz="3600" spc="-370" dirty="0"/>
              <a:t> </a:t>
            </a:r>
            <a:r>
              <a:rPr sz="3600" spc="-160" dirty="0"/>
              <a:t>flexibility</a:t>
            </a:r>
            <a:r>
              <a:rPr sz="3600" spc="-370" dirty="0"/>
              <a:t> </a:t>
            </a:r>
            <a:r>
              <a:rPr sz="3600" spc="-130" dirty="0"/>
              <a:t>and</a:t>
            </a:r>
            <a:r>
              <a:rPr sz="3600" spc="-375" dirty="0"/>
              <a:t> </a:t>
            </a:r>
            <a:r>
              <a:rPr sz="3600" spc="-150" dirty="0"/>
              <a:t>efficiency</a:t>
            </a:r>
            <a:r>
              <a:rPr sz="3600" spc="-370" dirty="0"/>
              <a:t> </a:t>
            </a:r>
            <a:r>
              <a:rPr sz="3600" spc="-95" dirty="0"/>
              <a:t>of</a:t>
            </a:r>
            <a:r>
              <a:rPr sz="3600" spc="-375" dirty="0"/>
              <a:t> </a:t>
            </a:r>
            <a:r>
              <a:rPr sz="3600" spc="-190" dirty="0"/>
              <a:t>use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152401" y="1371600"/>
            <a:ext cx="5943599" cy="319375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299720">
              <a:lnSpc>
                <a:spcPct val="72300"/>
              </a:lnSpc>
              <a:spcBef>
                <a:spcPts val="965"/>
              </a:spcBef>
            </a:pP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Experienced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able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frequently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used  operations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quickly</a:t>
            </a:r>
            <a:endParaRPr sz="2600" dirty="0">
              <a:latin typeface="Verdana"/>
              <a:cs typeface="Verdana"/>
            </a:endParaRPr>
          </a:p>
          <a:p>
            <a:pPr marL="12700">
              <a:lnSpc>
                <a:spcPts val="2935"/>
              </a:lnSpc>
              <a:spcBef>
                <a:spcPts val="125"/>
              </a:spcBef>
            </a:pPr>
            <a:r>
              <a:rPr sz="2600" spc="-170" dirty="0">
                <a:solidFill>
                  <a:srgbClr val="D9AA1E"/>
                </a:solidFill>
                <a:latin typeface="Verdana"/>
                <a:cs typeface="Verdana"/>
              </a:rPr>
              <a:t>Strategies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600" dirty="0">
              <a:latin typeface="Verdana"/>
              <a:cs typeface="Verdana"/>
            </a:endParaRPr>
          </a:p>
          <a:p>
            <a:pPr marL="927100" marR="3924300" indent="-457200">
              <a:lnSpc>
                <a:spcPts val="2750"/>
              </a:lnSpc>
              <a:spcBef>
                <a:spcPts val="215"/>
              </a:spcBef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Keyboard and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mouse</a:t>
            </a:r>
            <a:r>
              <a:rPr sz="2600" spc="-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 smtClean="0">
                <a:solidFill>
                  <a:srgbClr val="FFFFFF"/>
                </a:solidFill>
                <a:latin typeface="Verdana"/>
                <a:cs typeface="Verdana"/>
              </a:rPr>
              <a:t>accelerators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22</a:t>
            </a:fld>
            <a:endParaRPr spc="-95" dirty="0"/>
          </a:p>
        </p:txBody>
      </p:sp>
      <p:pic>
        <p:nvPicPr>
          <p:cNvPr id="5124" name="Picture 4" descr="https://miro.medium.com/v2/resize:fit:700/0*seiv-yQxsFZ0R7e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6096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89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19" y="481710"/>
            <a:ext cx="7431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solidFill>
                  <a:srgbClr val="96DFFF"/>
                </a:solidFill>
                <a:latin typeface="Verdana"/>
                <a:cs typeface="Verdana"/>
              </a:rPr>
              <a:t>H8: </a:t>
            </a:r>
            <a:r>
              <a:rPr sz="3600" spc="-185" dirty="0">
                <a:solidFill>
                  <a:srgbClr val="96DFFF"/>
                </a:solidFill>
                <a:latin typeface="Verdana"/>
                <a:cs typeface="Verdana"/>
              </a:rPr>
              <a:t>aesthetic </a:t>
            </a:r>
            <a:r>
              <a:rPr sz="3600" spc="-130" dirty="0">
                <a:solidFill>
                  <a:srgbClr val="96DFFF"/>
                </a:solidFill>
                <a:latin typeface="Verdana"/>
                <a:cs typeface="Verdana"/>
              </a:rPr>
              <a:t>and </a:t>
            </a:r>
            <a:r>
              <a:rPr sz="3600" spc="-200" dirty="0">
                <a:solidFill>
                  <a:srgbClr val="96DFFF"/>
                </a:solidFill>
                <a:latin typeface="Verdana"/>
                <a:cs typeface="Verdana"/>
              </a:rPr>
              <a:t>minimalist</a:t>
            </a:r>
            <a:r>
              <a:rPr sz="3600" spc="-869" dirty="0">
                <a:solidFill>
                  <a:srgbClr val="96D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96DFFF"/>
                </a:solidFill>
                <a:latin typeface="Verdana"/>
                <a:cs typeface="Verdana"/>
              </a:rPr>
              <a:t>design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4623" y="2924555"/>
            <a:ext cx="8302752" cy="280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1722501"/>
            <a:ext cx="114300" cy="13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518284"/>
            <a:ext cx="10787380" cy="11360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Dialogues should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contain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irrelevant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rarely 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needed.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extra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dialogue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competes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diminishes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relative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visibility.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23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136097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553338"/>
            <a:ext cx="977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H9:</a:t>
            </a:r>
            <a:r>
              <a:rPr sz="2800" spc="-285" dirty="0"/>
              <a:t> </a:t>
            </a:r>
            <a:r>
              <a:rPr sz="2800" spc="-65" dirty="0"/>
              <a:t>help</a:t>
            </a:r>
            <a:r>
              <a:rPr sz="2800" spc="-270" dirty="0"/>
              <a:t> </a:t>
            </a:r>
            <a:r>
              <a:rPr sz="2800" spc="-175" dirty="0"/>
              <a:t>users</a:t>
            </a:r>
            <a:r>
              <a:rPr sz="2800" spc="-280" dirty="0"/>
              <a:t> </a:t>
            </a:r>
            <a:r>
              <a:rPr sz="2800" spc="-114" dirty="0"/>
              <a:t>recognize,</a:t>
            </a:r>
            <a:r>
              <a:rPr sz="2800" spc="-250" dirty="0"/>
              <a:t> </a:t>
            </a:r>
            <a:r>
              <a:rPr sz="2800" spc="-110" dirty="0"/>
              <a:t>diagnose,</a:t>
            </a:r>
            <a:r>
              <a:rPr sz="2800" spc="-225" dirty="0"/>
              <a:t> </a:t>
            </a:r>
            <a:r>
              <a:rPr sz="2800" spc="-105" dirty="0"/>
              <a:t>and</a:t>
            </a:r>
            <a:r>
              <a:rPr sz="2800" spc="-260" dirty="0"/>
              <a:t> </a:t>
            </a:r>
            <a:r>
              <a:rPr sz="2800" spc="-125" dirty="0"/>
              <a:t>recover</a:t>
            </a:r>
            <a:r>
              <a:rPr sz="2800" spc="-275" dirty="0"/>
              <a:t> </a:t>
            </a:r>
            <a:r>
              <a:rPr sz="2800" spc="-150" dirty="0"/>
              <a:t>from</a:t>
            </a:r>
            <a:r>
              <a:rPr sz="2800" spc="-260" dirty="0"/>
              <a:t> </a:t>
            </a:r>
            <a:r>
              <a:rPr sz="2800" spc="-145" dirty="0"/>
              <a:t>errors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01040" y="1847469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2688717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643252"/>
            <a:ext cx="10033000" cy="1263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messages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plain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(no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codes), 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precisely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Indicate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problem,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constructively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suggest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solution.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19" y="3627120"/>
            <a:ext cx="4896612" cy="2238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1784" y="3172967"/>
            <a:ext cx="5010912" cy="3220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24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129981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6287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/>
              <a:t>H10: </a:t>
            </a:r>
            <a:r>
              <a:rPr sz="3600" spc="-80" dirty="0"/>
              <a:t>help </a:t>
            </a:r>
            <a:r>
              <a:rPr sz="3600" spc="-130" dirty="0"/>
              <a:t>and</a:t>
            </a:r>
            <a:r>
              <a:rPr sz="3600" spc="-800" dirty="0"/>
              <a:t> </a:t>
            </a:r>
            <a:r>
              <a:rPr sz="3600" spc="-150" dirty="0"/>
              <a:t>documentation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55319" y="145072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9" y="1863725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9" y="2276729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519" y="2624201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519" y="2973197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519" y="332219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19" y="3735196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19" y="4146677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2519" y="4495672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4844669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19" y="5257672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2519" y="5605157"/>
            <a:ext cx="114300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2519" y="5954153"/>
            <a:ext cx="114300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1219" y="1246377"/>
            <a:ext cx="9938385" cy="492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replacement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bad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design!</a:t>
            </a:r>
            <a:endParaRPr sz="2600" dirty="0">
              <a:latin typeface="Verdana"/>
              <a:cs typeface="Verdana"/>
            </a:endParaRPr>
          </a:p>
          <a:p>
            <a:pPr marL="12700" marR="1804035">
              <a:lnSpc>
                <a:spcPct val="104200"/>
              </a:lnSpc>
            </a:pP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systems: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walk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use;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minimal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instructions 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600" spc="-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systems:</a:t>
            </a:r>
            <a:endParaRPr sz="2600" dirty="0">
              <a:latin typeface="Verdana"/>
              <a:cs typeface="Verdana"/>
            </a:endParaRPr>
          </a:p>
          <a:p>
            <a:pPr marL="469900">
              <a:lnSpc>
                <a:spcPts val="2555"/>
              </a:lnSpc>
            </a:pP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Feature-rich</a:t>
            </a:r>
            <a:endParaRPr sz="2600" dirty="0">
              <a:latin typeface="Verdana"/>
              <a:cs typeface="Verdana"/>
            </a:endParaRPr>
          </a:p>
          <a:p>
            <a:pPr marL="469900">
              <a:lnSpc>
                <a:spcPts val="2750"/>
              </a:lnSpc>
            </a:pP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“expert”</a:t>
            </a:r>
            <a:r>
              <a:rPr sz="2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rather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“casual”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endParaRPr sz="2600" dirty="0">
              <a:latin typeface="Verdana"/>
              <a:cs typeface="Verdana"/>
            </a:endParaRPr>
          </a:p>
          <a:p>
            <a:pPr marL="469900">
              <a:lnSpc>
                <a:spcPts val="2935"/>
              </a:lnSpc>
            </a:pP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Intermediate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reminding,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plus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2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manuals</a:t>
            </a:r>
            <a:endParaRPr sz="2600" dirty="0">
              <a:latin typeface="Verdana"/>
              <a:cs typeface="Verdana"/>
            </a:endParaRPr>
          </a:p>
          <a:p>
            <a:pPr marL="469900" marR="1147445" indent="-457834">
              <a:lnSpc>
                <a:spcPts val="2750"/>
              </a:lnSpc>
              <a:spcBef>
                <a:spcPts val="520"/>
              </a:spcBef>
            </a:pP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Usually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panicked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NOW 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documentation,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search/lookup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tools 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context</a:t>
            </a:r>
            <a:endParaRPr sz="2600" dirty="0">
              <a:latin typeface="Verdana"/>
              <a:cs typeface="Verdana"/>
            </a:endParaRPr>
          </a:p>
          <a:p>
            <a:pPr marL="469900" marR="4479925" indent="-457834">
              <a:lnSpc>
                <a:spcPct val="87900"/>
              </a:lnSpc>
              <a:spcBef>
                <a:spcPts val="480"/>
              </a:spcBef>
            </a:pP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Sometimes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quick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reference  </a:t>
            </a:r>
            <a:r>
              <a:rPr sz="2600" spc="-229" dirty="0">
                <a:solidFill>
                  <a:srgbClr val="FFFFFF"/>
                </a:solidFill>
                <a:latin typeface="Verdana"/>
                <a:cs typeface="Verdana"/>
              </a:rPr>
              <a:t>Syntax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actions,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possibilities 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shortcuts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25</a:t>
            </a:fld>
            <a:endParaRPr spc="-95" dirty="0"/>
          </a:p>
        </p:txBody>
      </p:sp>
    </p:spTree>
    <p:extLst>
      <p:ext uri="{BB962C8B-B14F-4D97-AF65-F5344CB8AC3E}">
        <p14:creationId xmlns:p14="http://schemas.microsoft.com/office/powerpoint/2010/main" val="82870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19" y="481710"/>
            <a:ext cx="3834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/>
              <a:t>H10: </a:t>
            </a:r>
            <a:r>
              <a:rPr sz="3600" spc="-200" dirty="0"/>
              <a:t>types </a:t>
            </a:r>
            <a:r>
              <a:rPr sz="3600" spc="-95" dirty="0"/>
              <a:t>of</a:t>
            </a:r>
            <a:r>
              <a:rPr sz="3600" spc="-695" dirty="0"/>
              <a:t> </a:t>
            </a:r>
            <a:r>
              <a:rPr sz="3600" spc="-80" dirty="0"/>
              <a:t>help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533400" y="1194798"/>
            <a:ext cx="6934199" cy="50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14"/>
              </a:spcBef>
            </a:pP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Tutorial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and/or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getting</a:t>
            </a:r>
            <a:r>
              <a:rPr sz="2300" spc="-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started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manuals</a:t>
            </a:r>
            <a:endParaRPr sz="2300" dirty="0">
              <a:latin typeface="Verdana"/>
              <a:cs typeface="Verdana"/>
            </a:endParaRPr>
          </a:p>
          <a:p>
            <a:pPr marL="828040" marR="5080" indent="-408940">
              <a:lnSpc>
                <a:spcPts val="2400"/>
              </a:lnSpc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Short</a:t>
            </a:r>
            <a:r>
              <a:rPr sz="23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guides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usually</a:t>
            </a:r>
            <a:r>
              <a:rPr sz="23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3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encounter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system 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Encourage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exploration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and getting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know the 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system 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Communicate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conceptual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25" dirty="0">
                <a:solidFill>
                  <a:srgbClr val="FFFFFF"/>
                </a:solidFill>
                <a:latin typeface="Verdana"/>
                <a:cs typeface="Verdana"/>
              </a:rPr>
              <a:t>material</a:t>
            </a:r>
            <a:r>
              <a:rPr sz="23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2300" dirty="0">
              <a:latin typeface="Verdana"/>
              <a:cs typeface="Verdana"/>
            </a:endParaRPr>
          </a:p>
          <a:p>
            <a:pPr marL="12700">
              <a:lnSpc>
                <a:spcPts val="2580"/>
              </a:lnSpc>
              <a:spcBef>
                <a:spcPts val="2435"/>
              </a:spcBef>
            </a:pPr>
            <a:endParaRPr lang="en-US" sz="2300" spc="-9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ts val="2580"/>
              </a:lnSpc>
              <a:spcBef>
                <a:spcPts val="2435"/>
              </a:spcBef>
            </a:pPr>
            <a:r>
              <a:rPr sz="2300" spc="-95" dirty="0" smtClean="0">
                <a:solidFill>
                  <a:srgbClr val="FFFFFF"/>
                </a:solidFill>
                <a:latin typeface="Verdana"/>
                <a:cs typeface="Verdana"/>
              </a:rPr>
              <a:t>Reference</a:t>
            </a:r>
            <a:r>
              <a:rPr sz="2300" spc="-2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0" dirty="0" smtClean="0">
                <a:solidFill>
                  <a:srgbClr val="FFFFFF"/>
                </a:solidFill>
                <a:latin typeface="Verdana"/>
                <a:cs typeface="Verdana"/>
              </a:rPr>
              <a:t>manuals</a:t>
            </a:r>
            <a:endParaRPr sz="2300" dirty="0">
              <a:latin typeface="Verdana"/>
              <a:cs typeface="Verdana"/>
            </a:endParaRPr>
          </a:p>
          <a:p>
            <a:pPr marL="762634" marR="3082925" indent="-342900">
              <a:lnSpc>
                <a:spcPts val="24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3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mostly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detailed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lookup</a:t>
            </a:r>
            <a:r>
              <a:rPr sz="23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experts  </a:t>
            </a:r>
            <a:endParaRPr lang="en-US" sz="2300" spc="-12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762634" marR="3082925" indent="-342900">
              <a:lnSpc>
                <a:spcPts val="24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z="2300" spc="-75" dirty="0" smtClean="0">
                <a:solidFill>
                  <a:srgbClr val="FFFFFF"/>
                </a:solidFill>
                <a:latin typeface="Verdana"/>
                <a:cs typeface="Verdana"/>
              </a:rPr>
              <a:t>On-line </a:t>
            </a:r>
            <a:r>
              <a:rPr sz="2300" spc="-130" dirty="0">
                <a:solidFill>
                  <a:srgbClr val="FFFFFF"/>
                </a:solidFill>
                <a:latin typeface="Verdana"/>
                <a:cs typeface="Verdana"/>
              </a:rPr>
              <a:t>hypertext  Search 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find  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Table </a:t>
            </a: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contents  </a:t>
            </a:r>
            <a:r>
              <a:rPr sz="2300" spc="-150" dirty="0" smtClean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95" dirty="0"/>
              <a:t>26</a:t>
            </a:fld>
            <a:endParaRPr spc="-95" dirty="0"/>
          </a:p>
        </p:txBody>
      </p:sp>
      <p:pic>
        <p:nvPicPr>
          <p:cNvPr id="4098" name="Picture 2" descr="https://miro.medium.com/v2/resize:fit:700/1*AXYBGvPtmwKu_QtSZXiTe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7" r="31257"/>
          <a:stretch/>
        </p:blipFill>
        <p:spPr bwMode="auto">
          <a:xfrm>
            <a:off x="8153400" y="1076037"/>
            <a:ext cx="3413760" cy="55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0" y="546989"/>
            <a:ext cx="5111656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Discount usability testing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0" y="1628826"/>
            <a:ext cx="3486852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D9AA1E"/>
                </a:solidFill>
                <a:latin typeface="Arial"/>
                <a:cs typeface="Arial"/>
              </a:rPr>
              <a:t>Cheap  (thus ‘discount’)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790573"/>
            <a:ext cx="114300" cy="13868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341375" y="2008683"/>
            <a:ext cx="547585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No special labs or equipment needed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170049"/>
            <a:ext cx="114300" cy="13868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341375" y="2389683"/>
            <a:ext cx="5500545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Doesn’t need to involve users directly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551049"/>
            <a:ext cx="114300" cy="1386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341375" y="2770683"/>
            <a:ext cx="6271269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The more careful you are, the better it gets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932049"/>
            <a:ext cx="114300" cy="13868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883922" y="3595418"/>
            <a:ext cx="654346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D9AA1E"/>
                </a:solidFill>
                <a:latin typeface="Arial"/>
                <a:cs typeface="Arial"/>
              </a:rPr>
              <a:t>Fast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3756533"/>
            <a:ext cx="114300" cy="138684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341377" y="3974898"/>
            <a:ext cx="3835665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On order of 1 day to apply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4136009"/>
            <a:ext cx="114300" cy="138684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341373" y="4355621"/>
            <a:ext cx="6291146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Standard usability testing may take a week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4517009"/>
            <a:ext cx="114300" cy="138684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883922" y="5180759"/>
            <a:ext cx="1759777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D9AA1E"/>
                </a:solidFill>
                <a:latin typeface="Arial"/>
                <a:cs typeface="Arial"/>
              </a:rPr>
              <a:t>Easy to use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5341493"/>
            <a:ext cx="114300" cy="13868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1341377" y="5561432"/>
            <a:ext cx="3408947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Can be taught in hours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5722506"/>
            <a:ext cx="114300" cy="138684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11195559" y="6432890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2" y="546989"/>
            <a:ext cx="55209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Types of discount methods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2" y="1668447"/>
            <a:ext cx="5837175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Cognitive walkthrough:  </a:t>
            </a:r>
            <a:r>
              <a:rPr sz="2600" spc="10" dirty="0">
                <a:solidFill>
                  <a:srgbClr val="D9AA1E"/>
                </a:solidFill>
                <a:latin typeface="Arial"/>
                <a:cs typeface="Arial"/>
              </a:rPr>
              <a:t>“mental model”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830197"/>
            <a:ext cx="114300" cy="13868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341377" y="2087931"/>
            <a:ext cx="5552161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Assesses “exploratory learning stage”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249297"/>
            <a:ext cx="114300" cy="138684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669920"/>
            <a:ext cx="114300" cy="1386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341373" y="2472173"/>
            <a:ext cx="6467796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Done by non-experts and/or domain experts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83920" y="3833162"/>
            <a:ext cx="4738798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Heuristic evaluation:  </a:t>
            </a:r>
            <a:r>
              <a:rPr sz="2600" spc="10" dirty="0">
                <a:solidFill>
                  <a:srgbClr val="D9AA1E"/>
                </a:solidFill>
                <a:latin typeface="Arial"/>
                <a:cs typeface="Arial"/>
              </a:rPr>
              <a:t>“fine tune”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3994277"/>
            <a:ext cx="114300" cy="138684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341373" y="4251990"/>
            <a:ext cx="8819402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Fine-tunes the interface (hi-fi prototypes; deployed systems)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4413377"/>
            <a:ext cx="114300" cy="138684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341377" y="4673267"/>
            <a:ext cx="9289081" cy="7956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HCI professionals apply a list of heuristics while simulating task</a:t>
            </a:r>
            <a:endParaRPr sz="25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4834001"/>
            <a:ext cx="114300" cy="138684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341377" y="5450183"/>
            <a:ext cx="6526467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Targets broader use range (including expert)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5611254"/>
            <a:ext cx="114300" cy="13868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1195559" y="6432890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2" y="546989"/>
            <a:ext cx="8469819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Cognitive Walkthrough and mental model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2" y="1668447"/>
            <a:ext cx="1867499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D9AA1E"/>
                </a:solidFill>
                <a:latin typeface="Arial"/>
                <a:cs typeface="Arial"/>
              </a:rPr>
              <a:t>Assessing…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830197"/>
            <a:ext cx="114300" cy="13868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341375" y="2151939"/>
            <a:ext cx="6118791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Is the conceptual model an effective one?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313305"/>
            <a:ext cx="114300" cy="13868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41375" y="2635047"/>
            <a:ext cx="9256060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Does the interface design communicate the conceptual model?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796412"/>
            <a:ext cx="114300" cy="13868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341375" y="3119403"/>
            <a:ext cx="816633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How well does it support forming a good mental model?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3281044"/>
            <a:ext cx="114300" cy="1386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1195559" y="6432890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8832" y="5843007"/>
            <a:ext cx="1491489" cy="903961"/>
          </a:xfrm>
          <a:custGeom>
            <a:avLst/>
            <a:gdLst/>
            <a:ahLst/>
            <a:cxnLst/>
            <a:rect l="l" t="t" r="r" b="b"/>
            <a:pathLst>
              <a:path w="1491489" h="903961">
                <a:moveTo>
                  <a:pt x="973455" y="751498"/>
                </a:moveTo>
                <a:lnTo>
                  <a:pt x="217805" y="728396"/>
                </a:lnTo>
                <a:lnTo>
                  <a:pt x="215139" y="724637"/>
                </a:lnTo>
                <a:lnTo>
                  <a:pt x="157667" y="720764"/>
                </a:lnTo>
                <a:lnTo>
                  <a:pt x="108172" y="699958"/>
                </a:lnTo>
                <a:lnTo>
                  <a:pt x="71870" y="665555"/>
                </a:lnTo>
                <a:lnTo>
                  <a:pt x="53975" y="620891"/>
                </a:lnTo>
                <a:lnTo>
                  <a:pt x="60166" y="570094"/>
                </a:lnTo>
                <a:lnTo>
                  <a:pt x="92075" y="526174"/>
                </a:lnTo>
                <a:lnTo>
                  <a:pt x="49227" y="494726"/>
                </a:lnTo>
                <a:lnTo>
                  <a:pt x="25226" y="453645"/>
                </a:lnTo>
                <a:lnTo>
                  <a:pt x="21727" y="408163"/>
                </a:lnTo>
                <a:lnTo>
                  <a:pt x="40386" y="363513"/>
                </a:lnTo>
                <a:lnTo>
                  <a:pt x="86916" y="323627"/>
                </a:lnTo>
                <a:lnTo>
                  <a:pt x="150495" y="305334"/>
                </a:lnTo>
                <a:lnTo>
                  <a:pt x="151765" y="301359"/>
                </a:lnTo>
                <a:lnTo>
                  <a:pt x="157419" y="228532"/>
                </a:lnTo>
                <a:lnTo>
                  <a:pt x="195565" y="165344"/>
                </a:lnTo>
                <a:lnTo>
                  <a:pt x="259976" y="118445"/>
                </a:lnTo>
                <a:lnTo>
                  <a:pt x="344424" y="94488"/>
                </a:lnTo>
                <a:lnTo>
                  <a:pt x="418862" y="96367"/>
                </a:lnTo>
                <a:lnTo>
                  <a:pt x="488442" y="118009"/>
                </a:lnTo>
                <a:lnTo>
                  <a:pt x="533257" y="73408"/>
                </a:lnTo>
                <a:lnTo>
                  <a:pt x="593408" y="47227"/>
                </a:lnTo>
                <a:lnTo>
                  <a:pt x="661178" y="41394"/>
                </a:lnTo>
                <a:lnTo>
                  <a:pt x="728853" y="57836"/>
                </a:lnTo>
                <a:lnTo>
                  <a:pt x="770128" y="82601"/>
                </a:lnTo>
                <a:lnTo>
                  <a:pt x="805682" y="45367"/>
                </a:lnTo>
                <a:lnTo>
                  <a:pt x="854250" y="22930"/>
                </a:lnTo>
                <a:lnTo>
                  <a:pt x="909557" y="17000"/>
                </a:lnTo>
                <a:lnTo>
                  <a:pt x="965328" y="29287"/>
                </a:lnTo>
                <a:lnTo>
                  <a:pt x="1016000" y="63602"/>
                </a:lnTo>
                <a:lnTo>
                  <a:pt x="1066429" y="31137"/>
                </a:lnTo>
                <a:lnTo>
                  <a:pt x="1126157" y="17434"/>
                </a:lnTo>
                <a:lnTo>
                  <a:pt x="1187861" y="22986"/>
                </a:lnTo>
                <a:lnTo>
                  <a:pt x="1244219" y="48286"/>
                </a:lnTo>
                <a:lnTo>
                  <a:pt x="1279716" y="83022"/>
                </a:lnTo>
                <a:lnTo>
                  <a:pt x="1298829" y="125502"/>
                </a:lnTo>
                <a:lnTo>
                  <a:pt x="1361912" y="151404"/>
                </a:lnTo>
                <a:lnTo>
                  <a:pt x="1406398" y="193634"/>
                </a:lnTo>
                <a:lnTo>
                  <a:pt x="1428310" y="246442"/>
                </a:lnTo>
                <a:lnTo>
                  <a:pt x="1423670" y="304077"/>
                </a:lnTo>
                <a:lnTo>
                  <a:pt x="1415415" y="323165"/>
                </a:lnTo>
                <a:lnTo>
                  <a:pt x="1454932" y="388918"/>
                </a:lnTo>
                <a:lnTo>
                  <a:pt x="1460278" y="459472"/>
                </a:lnTo>
                <a:lnTo>
                  <a:pt x="1432810" y="526510"/>
                </a:lnTo>
                <a:lnTo>
                  <a:pt x="1373886" y="581711"/>
                </a:lnTo>
                <a:lnTo>
                  <a:pt x="1268349" y="618046"/>
                </a:lnTo>
                <a:lnTo>
                  <a:pt x="1253193" y="679279"/>
                </a:lnTo>
                <a:lnTo>
                  <a:pt x="1211866" y="729284"/>
                </a:lnTo>
                <a:lnTo>
                  <a:pt x="1150585" y="762998"/>
                </a:lnTo>
                <a:lnTo>
                  <a:pt x="1075564" y="775361"/>
                </a:lnTo>
                <a:close/>
              </a:path>
              <a:path w="1491489" h="903961">
                <a:moveTo>
                  <a:pt x="376206" y="824373"/>
                </a:moveTo>
                <a:lnTo>
                  <a:pt x="286778" y="790209"/>
                </a:lnTo>
                <a:lnTo>
                  <a:pt x="570992" y="800507"/>
                </a:lnTo>
                <a:lnTo>
                  <a:pt x="474730" y="828577"/>
                </a:lnTo>
                <a:close/>
              </a:path>
              <a:path w="1491489" h="903961">
                <a:moveTo>
                  <a:pt x="692912" y="874459"/>
                </a:moveTo>
                <a:lnTo>
                  <a:pt x="624094" y="846146"/>
                </a:lnTo>
                <a:lnTo>
                  <a:pt x="570992" y="800507"/>
                </a:lnTo>
                <a:lnTo>
                  <a:pt x="286778" y="790209"/>
                </a:lnTo>
                <a:lnTo>
                  <a:pt x="217805" y="728396"/>
                </a:lnTo>
                <a:lnTo>
                  <a:pt x="973455" y="751498"/>
                </a:lnTo>
                <a:lnTo>
                  <a:pt x="931121" y="815943"/>
                </a:lnTo>
                <a:lnTo>
                  <a:pt x="864235" y="860560"/>
                </a:lnTo>
                <a:lnTo>
                  <a:pt x="781824" y="881387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5781" y="5839959"/>
            <a:ext cx="1497584" cy="910057"/>
          </a:xfrm>
          <a:custGeom>
            <a:avLst/>
            <a:gdLst/>
            <a:ahLst/>
            <a:cxnLst/>
            <a:rect l="l" t="t" r="r" b="b"/>
            <a:pathLst>
              <a:path w="1497584" h="910057">
                <a:moveTo>
                  <a:pt x="976503" y="754546"/>
                </a:moveTo>
                <a:lnTo>
                  <a:pt x="220853" y="731444"/>
                </a:lnTo>
                <a:lnTo>
                  <a:pt x="218187" y="727685"/>
                </a:lnTo>
                <a:lnTo>
                  <a:pt x="160715" y="723812"/>
                </a:lnTo>
                <a:lnTo>
                  <a:pt x="111220" y="703006"/>
                </a:lnTo>
                <a:lnTo>
                  <a:pt x="74918" y="668603"/>
                </a:lnTo>
                <a:lnTo>
                  <a:pt x="57023" y="623939"/>
                </a:lnTo>
                <a:lnTo>
                  <a:pt x="63214" y="573142"/>
                </a:lnTo>
                <a:lnTo>
                  <a:pt x="95123" y="529222"/>
                </a:lnTo>
                <a:lnTo>
                  <a:pt x="52275" y="497774"/>
                </a:lnTo>
                <a:lnTo>
                  <a:pt x="28274" y="456693"/>
                </a:lnTo>
                <a:lnTo>
                  <a:pt x="24775" y="411211"/>
                </a:lnTo>
                <a:lnTo>
                  <a:pt x="43434" y="366561"/>
                </a:lnTo>
                <a:lnTo>
                  <a:pt x="89964" y="326675"/>
                </a:lnTo>
                <a:lnTo>
                  <a:pt x="153543" y="308382"/>
                </a:lnTo>
                <a:lnTo>
                  <a:pt x="154813" y="304407"/>
                </a:lnTo>
                <a:lnTo>
                  <a:pt x="160467" y="231580"/>
                </a:lnTo>
                <a:lnTo>
                  <a:pt x="198613" y="168392"/>
                </a:lnTo>
                <a:lnTo>
                  <a:pt x="263024" y="121493"/>
                </a:lnTo>
                <a:lnTo>
                  <a:pt x="347472" y="97536"/>
                </a:lnTo>
                <a:lnTo>
                  <a:pt x="421910" y="99415"/>
                </a:lnTo>
                <a:lnTo>
                  <a:pt x="491490" y="121057"/>
                </a:lnTo>
                <a:lnTo>
                  <a:pt x="536305" y="76456"/>
                </a:lnTo>
                <a:lnTo>
                  <a:pt x="596456" y="50275"/>
                </a:lnTo>
                <a:lnTo>
                  <a:pt x="664226" y="44442"/>
                </a:lnTo>
                <a:lnTo>
                  <a:pt x="731901" y="60884"/>
                </a:lnTo>
                <a:lnTo>
                  <a:pt x="773176" y="85649"/>
                </a:lnTo>
                <a:lnTo>
                  <a:pt x="808730" y="48415"/>
                </a:lnTo>
                <a:lnTo>
                  <a:pt x="857298" y="25978"/>
                </a:lnTo>
                <a:lnTo>
                  <a:pt x="912605" y="20048"/>
                </a:lnTo>
                <a:lnTo>
                  <a:pt x="968376" y="32335"/>
                </a:lnTo>
                <a:lnTo>
                  <a:pt x="1019048" y="66650"/>
                </a:lnTo>
                <a:lnTo>
                  <a:pt x="1069477" y="34185"/>
                </a:lnTo>
                <a:lnTo>
                  <a:pt x="1129205" y="20482"/>
                </a:lnTo>
                <a:lnTo>
                  <a:pt x="1190909" y="26034"/>
                </a:lnTo>
                <a:lnTo>
                  <a:pt x="1247267" y="51334"/>
                </a:lnTo>
                <a:lnTo>
                  <a:pt x="1282764" y="86070"/>
                </a:lnTo>
                <a:lnTo>
                  <a:pt x="1301877" y="128550"/>
                </a:lnTo>
                <a:lnTo>
                  <a:pt x="1364960" y="154452"/>
                </a:lnTo>
                <a:lnTo>
                  <a:pt x="1409446" y="196682"/>
                </a:lnTo>
                <a:lnTo>
                  <a:pt x="1431358" y="249490"/>
                </a:lnTo>
                <a:lnTo>
                  <a:pt x="1426718" y="307125"/>
                </a:lnTo>
                <a:lnTo>
                  <a:pt x="1418463" y="326213"/>
                </a:lnTo>
                <a:lnTo>
                  <a:pt x="1457980" y="391966"/>
                </a:lnTo>
                <a:lnTo>
                  <a:pt x="1463326" y="462520"/>
                </a:lnTo>
                <a:lnTo>
                  <a:pt x="1435858" y="529558"/>
                </a:lnTo>
                <a:lnTo>
                  <a:pt x="1376934" y="584759"/>
                </a:lnTo>
                <a:lnTo>
                  <a:pt x="1271397" y="621094"/>
                </a:lnTo>
                <a:lnTo>
                  <a:pt x="1256241" y="682327"/>
                </a:lnTo>
                <a:lnTo>
                  <a:pt x="1214914" y="732332"/>
                </a:lnTo>
                <a:lnTo>
                  <a:pt x="1153633" y="766046"/>
                </a:lnTo>
                <a:lnTo>
                  <a:pt x="1078612" y="778409"/>
                </a:lnTo>
                <a:close/>
              </a:path>
              <a:path w="1497584" h="910057">
                <a:moveTo>
                  <a:pt x="379254" y="827421"/>
                </a:moveTo>
                <a:lnTo>
                  <a:pt x="289826" y="793257"/>
                </a:lnTo>
                <a:lnTo>
                  <a:pt x="574040" y="803555"/>
                </a:lnTo>
                <a:lnTo>
                  <a:pt x="477778" y="831625"/>
                </a:lnTo>
                <a:close/>
              </a:path>
              <a:path w="1497584" h="910057">
                <a:moveTo>
                  <a:pt x="695960" y="877507"/>
                </a:moveTo>
                <a:lnTo>
                  <a:pt x="627142" y="849194"/>
                </a:lnTo>
                <a:lnTo>
                  <a:pt x="574040" y="803555"/>
                </a:lnTo>
                <a:lnTo>
                  <a:pt x="289826" y="793257"/>
                </a:lnTo>
                <a:lnTo>
                  <a:pt x="220853" y="731444"/>
                </a:lnTo>
                <a:lnTo>
                  <a:pt x="976503" y="754546"/>
                </a:lnTo>
                <a:lnTo>
                  <a:pt x="934169" y="818991"/>
                </a:lnTo>
                <a:lnTo>
                  <a:pt x="867283" y="863608"/>
                </a:lnTo>
                <a:lnTo>
                  <a:pt x="784872" y="884435"/>
                </a:lnTo>
                <a:close/>
              </a:path>
            </a:pathLst>
          </a:custGeom>
          <a:ln w="6096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9382" y="5900928"/>
            <a:ext cx="1327404" cy="740664"/>
          </a:xfrm>
          <a:custGeom>
            <a:avLst/>
            <a:gdLst/>
            <a:ahLst/>
            <a:cxnLst/>
            <a:rect l="l" t="t" r="r" b="b"/>
            <a:pathLst>
              <a:path w="1327404" h="740664">
                <a:moveTo>
                  <a:pt x="925068" y="3048"/>
                </a:moveTo>
                <a:lnTo>
                  <a:pt x="900303" y="35255"/>
                </a:lnTo>
                <a:close/>
              </a:path>
              <a:path w="1327404" h="740664">
                <a:moveTo>
                  <a:pt x="681102" y="22835"/>
                </a:moveTo>
                <a:lnTo>
                  <a:pt x="669036" y="50622"/>
                </a:lnTo>
                <a:close/>
              </a:path>
              <a:path w="1327404" h="740664">
                <a:moveTo>
                  <a:pt x="397764" y="60046"/>
                </a:moveTo>
                <a:lnTo>
                  <a:pt x="441071" y="87008"/>
                </a:lnTo>
                <a:close/>
              </a:path>
              <a:path w="1327404" h="740664">
                <a:moveTo>
                  <a:pt x="1208532" y="64732"/>
                </a:moveTo>
                <a:lnTo>
                  <a:pt x="1211072" y="89967"/>
                </a:lnTo>
                <a:close/>
              </a:path>
              <a:path w="1327404" h="740664">
                <a:moveTo>
                  <a:pt x="61088" y="243523"/>
                </a:moveTo>
                <a:lnTo>
                  <a:pt x="68580" y="271882"/>
                </a:lnTo>
                <a:close/>
              </a:path>
              <a:path w="1327404" h="740664">
                <a:moveTo>
                  <a:pt x="1324356" y="263170"/>
                </a:moveTo>
                <a:lnTo>
                  <a:pt x="1276096" y="316662"/>
                </a:lnTo>
                <a:close/>
              </a:path>
              <a:path w="1327404" h="740664">
                <a:moveTo>
                  <a:pt x="3048" y="463576"/>
                </a:moveTo>
                <a:lnTo>
                  <a:pt x="87503" y="479501"/>
                </a:lnTo>
                <a:close/>
              </a:path>
              <a:path w="1327404" h="740664">
                <a:moveTo>
                  <a:pt x="1068705" y="415087"/>
                </a:moveTo>
                <a:lnTo>
                  <a:pt x="1147795" y="473082"/>
                </a:lnTo>
                <a:lnTo>
                  <a:pt x="1169540" y="512685"/>
                </a:lnTo>
                <a:lnTo>
                  <a:pt x="1177164" y="556451"/>
                </a:lnTo>
                <a:close/>
              </a:path>
              <a:path w="1327404" h="740664">
                <a:moveTo>
                  <a:pt x="161926" y="653860"/>
                </a:moveTo>
                <a:lnTo>
                  <a:pt x="124968" y="661467"/>
                </a:lnTo>
                <a:close/>
              </a:path>
              <a:path w="1327404" h="740664">
                <a:moveTo>
                  <a:pt x="892048" y="650901"/>
                </a:moveTo>
                <a:lnTo>
                  <a:pt x="883031" y="689051"/>
                </a:lnTo>
                <a:close/>
              </a:path>
              <a:path w="1327404" h="740664">
                <a:moveTo>
                  <a:pt x="458089" y="702831"/>
                </a:moveTo>
                <a:lnTo>
                  <a:pt x="480314" y="737616"/>
                </a:lnTo>
                <a:close/>
              </a:path>
            </a:pathLst>
          </a:custGeom>
          <a:ln w="6096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6709539" y="6012260"/>
            <a:ext cx="73866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759832" y="6286580"/>
            <a:ext cx="63478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58" y="5425440"/>
            <a:ext cx="1223772" cy="57607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893310" y="5422392"/>
            <a:ext cx="1229868" cy="582168"/>
          </a:xfrm>
          <a:custGeom>
            <a:avLst/>
            <a:gdLst/>
            <a:ahLst/>
            <a:cxnLst/>
            <a:rect l="l" t="t" r="r" b="b"/>
            <a:pathLst>
              <a:path w="1229868" h="582168">
                <a:moveTo>
                  <a:pt x="3048" y="579120"/>
                </a:moveTo>
                <a:lnTo>
                  <a:pt x="3048" y="3048"/>
                </a:lnTo>
                <a:lnTo>
                  <a:pt x="1226820" y="3048"/>
                </a:lnTo>
                <a:lnTo>
                  <a:pt x="1226820" y="57912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6104889" y="5578580"/>
            <a:ext cx="81881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3466" y="4029456"/>
            <a:ext cx="1552956" cy="903986"/>
          </a:xfrm>
          <a:custGeom>
            <a:avLst/>
            <a:gdLst/>
            <a:ahLst/>
            <a:cxnLst/>
            <a:rect l="l" t="t" r="r" b="b"/>
            <a:pathLst>
              <a:path w="1552956" h="903986">
                <a:moveTo>
                  <a:pt x="1013587" y="751459"/>
                </a:moveTo>
                <a:lnTo>
                  <a:pt x="226949" y="728345"/>
                </a:lnTo>
                <a:lnTo>
                  <a:pt x="224028" y="724662"/>
                </a:lnTo>
                <a:lnTo>
                  <a:pt x="164185" y="720791"/>
                </a:lnTo>
                <a:lnTo>
                  <a:pt x="112665" y="699977"/>
                </a:lnTo>
                <a:lnTo>
                  <a:pt x="74884" y="665566"/>
                </a:lnTo>
                <a:lnTo>
                  <a:pt x="56261" y="620903"/>
                </a:lnTo>
                <a:lnTo>
                  <a:pt x="62706" y="570056"/>
                </a:lnTo>
                <a:lnTo>
                  <a:pt x="96012" y="526161"/>
                </a:lnTo>
                <a:lnTo>
                  <a:pt x="51341" y="494723"/>
                </a:lnTo>
                <a:lnTo>
                  <a:pt x="26305" y="453628"/>
                </a:lnTo>
                <a:lnTo>
                  <a:pt x="22628" y="408129"/>
                </a:lnTo>
                <a:lnTo>
                  <a:pt x="42037" y="363474"/>
                </a:lnTo>
                <a:lnTo>
                  <a:pt x="90567" y="323628"/>
                </a:lnTo>
                <a:lnTo>
                  <a:pt x="156717" y="305308"/>
                </a:lnTo>
                <a:lnTo>
                  <a:pt x="157988" y="301371"/>
                </a:lnTo>
                <a:lnTo>
                  <a:pt x="163963" y="228541"/>
                </a:lnTo>
                <a:lnTo>
                  <a:pt x="203692" y="165354"/>
                </a:lnTo>
                <a:lnTo>
                  <a:pt x="270734" y="118455"/>
                </a:lnTo>
                <a:lnTo>
                  <a:pt x="358648" y="94488"/>
                </a:lnTo>
                <a:lnTo>
                  <a:pt x="436165" y="96329"/>
                </a:lnTo>
                <a:lnTo>
                  <a:pt x="508635" y="117983"/>
                </a:lnTo>
                <a:lnTo>
                  <a:pt x="555302" y="73394"/>
                </a:lnTo>
                <a:lnTo>
                  <a:pt x="617935" y="47212"/>
                </a:lnTo>
                <a:lnTo>
                  <a:pt x="688497" y="41366"/>
                </a:lnTo>
                <a:lnTo>
                  <a:pt x="758952" y="57785"/>
                </a:lnTo>
                <a:lnTo>
                  <a:pt x="801878" y="82550"/>
                </a:lnTo>
                <a:lnTo>
                  <a:pt x="838914" y="45357"/>
                </a:lnTo>
                <a:lnTo>
                  <a:pt x="889476" y="22939"/>
                </a:lnTo>
                <a:lnTo>
                  <a:pt x="947039" y="17024"/>
                </a:lnTo>
                <a:lnTo>
                  <a:pt x="1005078" y="29337"/>
                </a:lnTo>
                <a:lnTo>
                  <a:pt x="1057910" y="63627"/>
                </a:lnTo>
                <a:lnTo>
                  <a:pt x="1110432" y="31133"/>
                </a:lnTo>
                <a:lnTo>
                  <a:pt x="1172622" y="17415"/>
                </a:lnTo>
                <a:lnTo>
                  <a:pt x="1236860" y="22961"/>
                </a:lnTo>
                <a:lnTo>
                  <a:pt x="1295527" y="48260"/>
                </a:lnTo>
                <a:lnTo>
                  <a:pt x="1332548" y="83010"/>
                </a:lnTo>
                <a:lnTo>
                  <a:pt x="1352423" y="125476"/>
                </a:lnTo>
                <a:lnTo>
                  <a:pt x="1418068" y="151376"/>
                </a:lnTo>
                <a:lnTo>
                  <a:pt x="1464389" y="193612"/>
                </a:lnTo>
                <a:lnTo>
                  <a:pt x="1487207" y="246420"/>
                </a:lnTo>
                <a:lnTo>
                  <a:pt x="1482344" y="304038"/>
                </a:lnTo>
                <a:lnTo>
                  <a:pt x="1473835" y="323088"/>
                </a:lnTo>
                <a:lnTo>
                  <a:pt x="1514949" y="388850"/>
                </a:lnTo>
                <a:lnTo>
                  <a:pt x="1520523" y="459423"/>
                </a:lnTo>
                <a:lnTo>
                  <a:pt x="1491926" y="526471"/>
                </a:lnTo>
                <a:lnTo>
                  <a:pt x="1430528" y="581660"/>
                </a:lnTo>
                <a:lnTo>
                  <a:pt x="1320673" y="617982"/>
                </a:lnTo>
                <a:lnTo>
                  <a:pt x="1304891" y="679216"/>
                </a:lnTo>
                <a:lnTo>
                  <a:pt x="1261856" y="729234"/>
                </a:lnTo>
                <a:lnTo>
                  <a:pt x="1198033" y="762965"/>
                </a:lnTo>
                <a:lnTo>
                  <a:pt x="1119886" y="775335"/>
                </a:lnTo>
                <a:close/>
              </a:path>
              <a:path w="1552956" h="903986">
                <a:moveTo>
                  <a:pt x="391779" y="824325"/>
                </a:moveTo>
                <a:lnTo>
                  <a:pt x="298702" y="790158"/>
                </a:lnTo>
                <a:lnTo>
                  <a:pt x="594614" y="800481"/>
                </a:lnTo>
                <a:lnTo>
                  <a:pt x="494358" y="828536"/>
                </a:lnTo>
                <a:close/>
              </a:path>
              <a:path w="1552956" h="903986">
                <a:moveTo>
                  <a:pt x="721487" y="874395"/>
                </a:moveTo>
                <a:lnTo>
                  <a:pt x="649859" y="846106"/>
                </a:lnTo>
                <a:lnTo>
                  <a:pt x="594614" y="800481"/>
                </a:lnTo>
                <a:lnTo>
                  <a:pt x="298702" y="790158"/>
                </a:lnTo>
                <a:lnTo>
                  <a:pt x="226949" y="728345"/>
                </a:lnTo>
                <a:lnTo>
                  <a:pt x="1013587" y="751459"/>
                </a:lnTo>
                <a:lnTo>
                  <a:pt x="969554" y="815924"/>
                </a:lnTo>
                <a:lnTo>
                  <a:pt x="899922" y="860552"/>
                </a:lnTo>
                <a:lnTo>
                  <a:pt x="814098" y="881368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00418" y="4026408"/>
            <a:ext cx="1559052" cy="910082"/>
          </a:xfrm>
          <a:custGeom>
            <a:avLst/>
            <a:gdLst/>
            <a:ahLst/>
            <a:cxnLst/>
            <a:rect l="l" t="t" r="r" b="b"/>
            <a:pathLst>
              <a:path w="1559052" h="910082">
                <a:moveTo>
                  <a:pt x="1016635" y="754507"/>
                </a:moveTo>
                <a:lnTo>
                  <a:pt x="229997" y="731393"/>
                </a:lnTo>
                <a:lnTo>
                  <a:pt x="227076" y="727710"/>
                </a:lnTo>
                <a:lnTo>
                  <a:pt x="167233" y="723839"/>
                </a:lnTo>
                <a:lnTo>
                  <a:pt x="115713" y="703025"/>
                </a:lnTo>
                <a:lnTo>
                  <a:pt x="77932" y="668614"/>
                </a:lnTo>
                <a:lnTo>
                  <a:pt x="59309" y="623951"/>
                </a:lnTo>
                <a:lnTo>
                  <a:pt x="65754" y="573104"/>
                </a:lnTo>
                <a:lnTo>
                  <a:pt x="99060" y="529209"/>
                </a:lnTo>
                <a:lnTo>
                  <a:pt x="54389" y="497771"/>
                </a:lnTo>
                <a:lnTo>
                  <a:pt x="29353" y="456676"/>
                </a:lnTo>
                <a:lnTo>
                  <a:pt x="25676" y="411177"/>
                </a:lnTo>
                <a:lnTo>
                  <a:pt x="45085" y="366522"/>
                </a:lnTo>
                <a:lnTo>
                  <a:pt x="93615" y="326676"/>
                </a:lnTo>
                <a:lnTo>
                  <a:pt x="159765" y="308356"/>
                </a:lnTo>
                <a:lnTo>
                  <a:pt x="161036" y="304419"/>
                </a:lnTo>
                <a:lnTo>
                  <a:pt x="167011" y="231589"/>
                </a:lnTo>
                <a:lnTo>
                  <a:pt x="206740" y="168402"/>
                </a:lnTo>
                <a:lnTo>
                  <a:pt x="273782" y="121503"/>
                </a:lnTo>
                <a:lnTo>
                  <a:pt x="361696" y="97536"/>
                </a:lnTo>
                <a:lnTo>
                  <a:pt x="439213" y="99377"/>
                </a:lnTo>
                <a:lnTo>
                  <a:pt x="511683" y="121031"/>
                </a:lnTo>
                <a:lnTo>
                  <a:pt x="558350" y="76442"/>
                </a:lnTo>
                <a:lnTo>
                  <a:pt x="620983" y="50260"/>
                </a:lnTo>
                <a:lnTo>
                  <a:pt x="691545" y="44414"/>
                </a:lnTo>
                <a:lnTo>
                  <a:pt x="762000" y="60833"/>
                </a:lnTo>
                <a:lnTo>
                  <a:pt x="804926" y="85598"/>
                </a:lnTo>
                <a:lnTo>
                  <a:pt x="841962" y="48405"/>
                </a:lnTo>
                <a:lnTo>
                  <a:pt x="892524" y="25987"/>
                </a:lnTo>
                <a:lnTo>
                  <a:pt x="950087" y="20072"/>
                </a:lnTo>
                <a:lnTo>
                  <a:pt x="1008126" y="32385"/>
                </a:lnTo>
                <a:lnTo>
                  <a:pt x="1060958" y="66675"/>
                </a:lnTo>
                <a:lnTo>
                  <a:pt x="1113480" y="34181"/>
                </a:lnTo>
                <a:lnTo>
                  <a:pt x="1175670" y="20463"/>
                </a:lnTo>
                <a:lnTo>
                  <a:pt x="1239908" y="26009"/>
                </a:lnTo>
                <a:lnTo>
                  <a:pt x="1298575" y="51308"/>
                </a:lnTo>
                <a:lnTo>
                  <a:pt x="1335596" y="86058"/>
                </a:lnTo>
                <a:lnTo>
                  <a:pt x="1355471" y="128524"/>
                </a:lnTo>
                <a:lnTo>
                  <a:pt x="1421116" y="154424"/>
                </a:lnTo>
                <a:lnTo>
                  <a:pt x="1467437" y="196660"/>
                </a:lnTo>
                <a:lnTo>
                  <a:pt x="1490255" y="249468"/>
                </a:lnTo>
                <a:lnTo>
                  <a:pt x="1485392" y="307086"/>
                </a:lnTo>
                <a:lnTo>
                  <a:pt x="1476883" y="326136"/>
                </a:lnTo>
                <a:lnTo>
                  <a:pt x="1517997" y="391898"/>
                </a:lnTo>
                <a:lnTo>
                  <a:pt x="1523571" y="462471"/>
                </a:lnTo>
                <a:lnTo>
                  <a:pt x="1494974" y="529519"/>
                </a:lnTo>
                <a:lnTo>
                  <a:pt x="1433576" y="584708"/>
                </a:lnTo>
                <a:lnTo>
                  <a:pt x="1323721" y="621030"/>
                </a:lnTo>
                <a:lnTo>
                  <a:pt x="1307939" y="682264"/>
                </a:lnTo>
                <a:lnTo>
                  <a:pt x="1264904" y="732282"/>
                </a:lnTo>
                <a:lnTo>
                  <a:pt x="1201081" y="766013"/>
                </a:lnTo>
                <a:lnTo>
                  <a:pt x="1122934" y="778383"/>
                </a:lnTo>
                <a:close/>
              </a:path>
              <a:path w="1559052" h="910082">
                <a:moveTo>
                  <a:pt x="394827" y="827373"/>
                </a:moveTo>
                <a:lnTo>
                  <a:pt x="301750" y="793206"/>
                </a:lnTo>
                <a:lnTo>
                  <a:pt x="597662" y="803529"/>
                </a:lnTo>
                <a:lnTo>
                  <a:pt x="497406" y="831584"/>
                </a:lnTo>
                <a:close/>
              </a:path>
              <a:path w="1559052" h="910082">
                <a:moveTo>
                  <a:pt x="724535" y="877443"/>
                </a:moveTo>
                <a:lnTo>
                  <a:pt x="652907" y="849154"/>
                </a:lnTo>
                <a:lnTo>
                  <a:pt x="597662" y="803529"/>
                </a:lnTo>
                <a:lnTo>
                  <a:pt x="301750" y="793206"/>
                </a:lnTo>
                <a:lnTo>
                  <a:pt x="229997" y="731393"/>
                </a:lnTo>
                <a:lnTo>
                  <a:pt x="1016635" y="754507"/>
                </a:lnTo>
                <a:lnTo>
                  <a:pt x="972602" y="818972"/>
                </a:lnTo>
                <a:lnTo>
                  <a:pt x="902970" y="863600"/>
                </a:lnTo>
                <a:lnTo>
                  <a:pt x="817146" y="884416"/>
                </a:lnTo>
                <a:close/>
              </a:path>
            </a:pathLst>
          </a:custGeom>
          <a:ln w="6096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7954" y="4087368"/>
            <a:ext cx="1382268" cy="740664"/>
          </a:xfrm>
          <a:custGeom>
            <a:avLst/>
            <a:gdLst/>
            <a:ahLst/>
            <a:cxnLst/>
            <a:rect l="l" t="t" r="r" b="b"/>
            <a:pathLst>
              <a:path w="1382268" h="740664">
                <a:moveTo>
                  <a:pt x="963422" y="3048"/>
                </a:moveTo>
                <a:lnTo>
                  <a:pt x="937514" y="35306"/>
                </a:lnTo>
                <a:close/>
              </a:path>
              <a:path w="1382268" h="740664">
                <a:moveTo>
                  <a:pt x="709168" y="22860"/>
                </a:moveTo>
                <a:lnTo>
                  <a:pt x="696722" y="50673"/>
                </a:lnTo>
                <a:close/>
              </a:path>
              <a:path w="1382268" h="740664">
                <a:moveTo>
                  <a:pt x="414147" y="60071"/>
                </a:moveTo>
                <a:lnTo>
                  <a:pt x="459232" y="86995"/>
                </a:lnTo>
                <a:close/>
              </a:path>
              <a:path w="1382268" h="740664">
                <a:moveTo>
                  <a:pt x="1258570" y="64770"/>
                </a:moveTo>
                <a:lnTo>
                  <a:pt x="1261237" y="89916"/>
                </a:lnTo>
                <a:close/>
              </a:path>
              <a:path w="1382268" h="740664">
                <a:moveTo>
                  <a:pt x="63500" y="243459"/>
                </a:moveTo>
                <a:lnTo>
                  <a:pt x="71374" y="271907"/>
                </a:lnTo>
                <a:close/>
              </a:path>
              <a:path w="1382268" h="740664">
                <a:moveTo>
                  <a:pt x="1379220" y="263144"/>
                </a:moveTo>
                <a:lnTo>
                  <a:pt x="1328928" y="316611"/>
                </a:lnTo>
                <a:close/>
              </a:path>
              <a:path w="1382268" h="740664">
                <a:moveTo>
                  <a:pt x="3048" y="463550"/>
                </a:moveTo>
                <a:lnTo>
                  <a:pt x="90932" y="479552"/>
                </a:lnTo>
                <a:close/>
              </a:path>
              <a:path w="1382268" h="740664">
                <a:moveTo>
                  <a:pt x="1113028" y="415036"/>
                </a:moveTo>
                <a:lnTo>
                  <a:pt x="1195276" y="473107"/>
                </a:lnTo>
                <a:lnTo>
                  <a:pt x="1217880" y="512727"/>
                </a:lnTo>
                <a:lnTo>
                  <a:pt x="1225804" y="556514"/>
                </a:lnTo>
                <a:close/>
              </a:path>
              <a:path w="1382268" h="740664">
                <a:moveTo>
                  <a:pt x="168529" y="653796"/>
                </a:moveTo>
                <a:lnTo>
                  <a:pt x="130048" y="661416"/>
                </a:lnTo>
                <a:close/>
              </a:path>
              <a:path w="1382268" h="740664">
                <a:moveTo>
                  <a:pt x="928878" y="650875"/>
                </a:moveTo>
                <a:lnTo>
                  <a:pt x="919607" y="689102"/>
                </a:lnTo>
                <a:close/>
              </a:path>
              <a:path w="1382268" h="740664">
                <a:moveTo>
                  <a:pt x="476885" y="702818"/>
                </a:moveTo>
                <a:lnTo>
                  <a:pt x="500126" y="737616"/>
                </a:lnTo>
                <a:close/>
              </a:path>
            </a:pathLst>
          </a:custGeom>
          <a:ln w="6096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8280528" y="4198116"/>
            <a:ext cx="7001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mental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312534" y="4472436"/>
            <a:ext cx="63478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7" y="4489704"/>
            <a:ext cx="1007364" cy="57607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261862" y="4486656"/>
            <a:ext cx="1013460" cy="582168"/>
          </a:xfrm>
          <a:custGeom>
            <a:avLst/>
            <a:gdLst/>
            <a:ahLst/>
            <a:cxnLst/>
            <a:rect l="l" t="t" r="r" b="b"/>
            <a:pathLst>
              <a:path w="1013460" h="582168">
                <a:moveTo>
                  <a:pt x="3048" y="579120"/>
                </a:moveTo>
                <a:lnTo>
                  <a:pt x="3048" y="3048"/>
                </a:lnTo>
                <a:lnTo>
                  <a:pt x="1010412" y="3048"/>
                </a:lnTo>
                <a:lnTo>
                  <a:pt x="1010412" y="57912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520305" y="4642261"/>
            <a:ext cx="50366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61" y="4966847"/>
            <a:ext cx="640715" cy="747357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86" y="4963672"/>
            <a:ext cx="647065" cy="753707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11" y="5031740"/>
            <a:ext cx="834644" cy="682904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36" y="5028565"/>
            <a:ext cx="840995" cy="68925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272791" y="3968750"/>
            <a:ext cx="2163064" cy="1055116"/>
          </a:xfrm>
          <a:custGeom>
            <a:avLst/>
            <a:gdLst/>
            <a:ahLst/>
            <a:cxnLst/>
            <a:rect l="l" t="t" r="r" b="b"/>
            <a:pathLst>
              <a:path w="2163064" h="1055116">
                <a:moveTo>
                  <a:pt x="1482947" y="897906"/>
                </a:moveTo>
                <a:lnTo>
                  <a:pt x="1411859" y="877189"/>
                </a:lnTo>
                <a:lnTo>
                  <a:pt x="315976" y="850265"/>
                </a:lnTo>
                <a:lnTo>
                  <a:pt x="312166" y="845820"/>
                </a:lnTo>
                <a:lnTo>
                  <a:pt x="228769" y="841302"/>
                </a:lnTo>
                <a:lnTo>
                  <a:pt x="156956" y="817007"/>
                </a:lnTo>
                <a:lnTo>
                  <a:pt x="104265" y="776830"/>
                </a:lnTo>
                <a:lnTo>
                  <a:pt x="78232" y="724662"/>
                </a:lnTo>
                <a:lnTo>
                  <a:pt x="87360" y="665417"/>
                </a:lnTo>
                <a:lnTo>
                  <a:pt x="133731" y="614172"/>
                </a:lnTo>
                <a:lnTo>
                  <a:pt x="71531" y="577469"/>
                </a:lnTo>
                <a:lnTo>
                  <a:pt x="36656" y="529527"/>
                </a:lnTo>
                <a:lnTo>
                  <a:pt x="31522" y="476441"/>
                </a:lnTo>
                <a:lnTo>
                  <a:pt x="58547" y="424307"/>
                </a:lnTo>
                <a:lnTo>
                  <a:pt x="126143" y="377714"/>
                </a:lnTo>
                <a:lnTo>
                  <a:pt x="218313" y="356362"/>
                </a:lnTo>
                <a:lnTo>
                  <a:pt x="220091" y="351790"/>
                </a:lnTo>
                <a:lnTo>
                  <a:pt x="228332" y="266738"/>
                </a:lnTo>
                <a:lnTo>
                  <a:pt x="283639" y="192960"/>
                </a:lnTo>
                <a:lnTo>
                  <a:pt x="377021" y="138209"/>
                </a:lnTo>
                <a:lnTo>
                  <a:pt x="499491" y="110236"/>
                </a:lnTo>
                <a:lnTo>
                  <a:pt x="607536" y="112427"/>
                </a:lnTo>
                <a:lnTo>
                  <a:pt x="708533" y="137668"/>
                </a:lnTo>
                <a:lnTo>
                  <a:pt x="773487" y="85653"/>
                </a:lnTo>
                <a:lnTo>
                  <a:pt x="860695" y="55118"/>
                </a:lnTo>
                <a:lnTo>
                  <a:pt x="958975" y="48300"/>
                </a:lnTo>
                <a:lnTo>
                  <a:pt x="1057148" y="67437"/>
                </a:lnTo>
                <a:lnTo>
                  <a:pt x="1116965" y="96393"/>
                </a:lnTo>
                <a:lnTo>
                  <a:pt x="1168501" y="52933"/>
                </a:lnTo>
                <a:lnTo>
                  <a:pt x="1238933" y="26749"/>
                </a:lnTo>
                <a:lnTo>
                  <a:pt x="1319151" y="19830"/>
                </a:lnTo>
                <a:lnTo>
                  <a:pt x="1400048" y="34163"/>
                </a:lnTo>
                <a:lnTo>
                  <a:pt x="1473581" y="74168"/>
                </a:lnTo>
                <a:lnTo>
                  <a:pt x="1546725" y="36332"/>
                </a:lnTo>
                <a:lnTo>
                  <a:pt x="1633347" y="20368"/>
                </a:lnTo>
                <a:lnTo>
                  <a:pt x="1722827" y="26859"/>
                </a:lnTo>
                <a:lnTo>
                  <a:pt x="1804543" y="56388"/>
                </a:lnTo>
                <a:lnTo>
                  <a:pt x="1856105" y="96885"/>
                </a:lnTo>
                <a:lnTo>
                  <a:pt x="1883664" y="146431"/>
                </a:lnTo>
                <a:lnTo>
                  <a:pt x="1975184" y="176675"/>
                </a:lnTo>
                <a:lnTo>
                  <a:pt x="2039747" y="225981"/>
                </a:lnTo>
                <a:lnTo>
                  <a:pt x="2071545" y="287645"/>
                </a:lnTo>
                <a:lnTo>
                  <a:pt x="2064766" y="354965"/>
                </a:lnTo>
                <a:lnTo>
                  <a:pt x="2052955" y="377190"/>
                </a:lnTo>
                <a:lnTo>
                  <a:pt x="2110163" y="453914"/>
                </a:lnTo>
                <a:lnTo>
                  <a:pt x="2117900" y="536258"/>
                </a:lnTo>
                <a:lnTo>
                  <a:pt x="2078083" y="614506"/>
                </a:lnTo>
                <a:lnTo>
                  <a:pt x="1992630" y="678942"/>
                </a:lnTo>
                <a:lnTo>
                  <a:pt x="1839595" y="721360"/>
                </a:lnTo>
                <a:lnTo>
                  <a:pt x="1817616" y="792863"/>
                </a:lnTo>
                <a:lnTo>
                  <a:pt x="1757680" y="851234"/>
                </a:lnTo>
                <a:lnTo>
                  <a:pt x="1668788" y="890578"/>
                </a:lnTo>
                <a:lnTo>
                  <a:pt x="1559941" y="905002"/>
                </a:lnTo>
                <a:close/>
              </a:path>
              <a:path w="2163064" h="1055116">
                <a:moveTo>
                  <a:pt x="545687" y="962216"/>
                </a:moveTo>
                <a:lnTo>
                  <a:pt x="416008" y="922373"/>
                </a:lnTo>
                <a:lnTo>
                  <a:pt x="828167" y="934339"/>
                </a:lnTo>
                <a:lnTo>
                  <a:pt x="688558" y="967101"/>
                </a:lnTo>
                <a:close/>
              </a:path>
              <a:path w="2163064" h="1055116">
                <a:moveTo>
                  <a:pt x="1004951" y="1020699"/>
                </a:moveTo>
                <a:lnTo>
                  <a:pt x="905176" y="987616"/>
                </a:lnTo>
                <a:lnTo>
                  <a:pt x="828167" y="934339"/>
                </a:lnTo>
                <a:lnTo>
                  <a:pt x="416008" y="922373"/>
                </a:lnTo>
                <a:lnTo>
                  <a:pt x="315976" y="850265"/>
                </a:lnTo>
                <a:lnTo>
                  <a:pt x="1411859" y="877189"/>
                </a:lnTo>
                <a:lnTo>
                  <a:pt x="1350512" y="952405"/>
                </a:lnTo>
                <a:lnTo>
                  <a:pt x="1253506" y="1004475"/>
                </a:lnTo>
                <a:lnTo>
                  <a:pt x="1133950" y="1028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9743" y="3965702"/>
            <a:ext cx="2169160" cy="1061212"/>
          </a:xfrm>
          <a:custGeom>
            <a:avLst/>
            <a:gdLst/>
            <a:ahLst/>
            <a:cxnLst/>
            <a:rect l="l" t="t" r="r" b="b"/>
            <a:pathLst>
              <a:path w="2169160" h="1061212">
                <a:moveTo>
                  <a:pt x="1485995" y="900954"/>
                </a:moveTo>
                <a:lnTo>
                  <a:pt x="1414907" y="880237"/>
                </a:lnTo>
                <a:lnTo>
                  <a:pt x="319024" y="853313"/>
                </a:lnTo>
                <a:lnTo>
                  <a:pt x="315214" y="848868"/>
                </a:lnTo>
                <a:lnTo>
                  <a:pt x="231817" y="844350"/>
                </a:lnTo>
                <a:lnTo>
                  <a:pt x="160004" y="820055"/>
                </a:lnTo>
                <a:lnTo>
                  <a:pt x="107313" y="779878"/>
                </a:lnTo>
                <a:lnTo>
                  <a:pt x="81280" y="727710"/>
                </a:lnTo>
                <a:lnTo>
                  <a:pt x="90408" y="668465"/>
                </a:lnTo>
                <a:lnTo>
                  <a:pt x="136779" y="617220"/>
                </a:lnTo>
                <a:lnTo>
                  <a:pt x="74579" y="580517"/>
                </a:lnTo>
                <a:lnTo>
                  <a:pt x="39704" y="532575"/>
                </a:lnTo>
                <a:lnTo>
                  <a:pt x="34570" y="479489"/>
                </a:lnTo>
                <a:lnTo>
                  <a:pt x="61595" y="427355"/>
                </a:lnTo>
                <a:lnTo>
                  <a:pt x="129191" y="380762"/>
                </a:lnTo>
                <a:lnTo>
                  <a:pt x="221361" y="359410"/>
                </a:lnTo>
                <a:lnTo>
                  <a:pt x="223139" y="354838"/>
                </a:lnTo>
                <a:lnTo>
                  <a:pt x="231380" y="269786"/>
                </a:lnTo>
                <a:lnTo>
                  <a:pt x="286687" y="196008"/>
                </a:lnTo>
                <a:lnTo>
                  <a:pt x="380069" y="141257"/>
                </a:lnTo>
                <a:lnTo>
                  <a:pt x="502539" y="113284"/>
                </a:lnTo>
                <a:lnTo>
                  <a:pt x="610584" y="115475"/>
                </a:lnTo>
                <a:lnTo>
                  <a:pt x="711581" y="140716"/>
                </a:lnTo>
                <a:lnTo>
                  <a:pt x="776535" y="88701"/>
                </a:lnTo>
                <a:lnTo>
                  <a:pt x="863743" y="58166"/>
                </a:lnTo>
                <a:lnTo>
                  <a:pt x="962023" y="51348"/>
                </a:lnTo>
                <a:lnTo>
                  <a:pt x="1060196" y="70485"/>
                </a:lnTo>
                <a:lnTo>
                  <a:pt x="1120013" y="99441"/>
                </a:lnTo>
                <a:lnTo>
                  <a:pt x="1171549" y="55981"/>
                </a:lnTo>
                <a:lnTo>
                  <a:pt x="1241981" y="29797"/>
                </a:lnTo>
                <a:lnTo>
                  <a:pt x="1322199" y="22878"/>
                </a:lnTo>
                <a:lnTo>
                  <a:pt x="1403096" y="37211"/>
                </a:lnTo>
                <a:lnTo>
                  <a:pt x="1476629" y="77216"/>
                </a:lnTo>
                <a:lnTo>
                  <a:pt x="1549773" y="39380"/>
                </a:lnTo>
                <a:lnTo>
                  <a:pt x="1636395" y="23416"/>
                </a:lnTo>
                <a:lnTo>
                  <a:pt x="1725875" y="29907"/>
                </a:lnTo>
                <a:lnTo>
                  <a:pt x="1807591" y="59436"/>
                </a:lnTo>
                <a:lnTo>
                  <a:pt x="1859153" y="99933"/>
                </a:lnTo>
                <a:lnTo>
                  <a:pt x="1886712" y="149479"/>
                </a:lnTo>
                <a:lnTo>
                  <a:pt x="1978232" y="179723"/>
                </a:lnTo>
                <a:lnTo>
                  <a:pt x="2042795" y="229029"/>
                </a:lnTo>
                <a:lnTo>
                  <a:pt x="2074593" y="290693"/>
                </a:lnTo>
                <a:lnTo>
                  <a:pt x="2067814" y="358013"/>
                </a:lnTo>
                <a:lnTo>
                  <a:pt x="2056003" y="380238"/>
                </a:lnTo>
                <a:lnTo>
                  <a:pt x="2113211" y="456962"/>
                </a:lnTo>
                <a:lnTo>
                  <a:pt x="2120948" y="539306"/>
                </a:lnTo>
                <a:lnTo>
                  <a:pt x="2081131" y="617554"/>
                </a:lnTo>
                <a:lnTo>
                  <a:pt x="1995678" y="681990"/>
                </a:lnTo>
                <a:lnTo>
                  <a:pt x="1842643" y="724408"/>
                </a:lnTo>
                <a:lnTo>
                  <a:pt x="1820664" y="795911"/>
                </a:lnTo>
                <a:lnTo>
                  <a:pt x="1760728" y="854282"/>
                </a:lnTo>
                <a:lnTo>
                  <a:pt x="1671836" y="893626"/>
                </a:lnTo>
                <a:lnTo>
                  <a:pt x="1562989" y="908050"/>
                </a:lnTo>
                <a:close/>
              </a:path>
              <a:path w="2169160" h="1061212">
                <a:moveTo>
                  <a:pt x="548735" y="965264"/>
                </a:moveTo>
                <a:lnTo>
                  <a:pt x="419056" y="925421"/>
                </a:lnTo>
                <a:lnTo>
                  <a:pt x="831215" y="937387"/>
                </a:lnTo>
                <a:lnTo>
                  <a:pt x="691606" y="970149"/>
                </a:lnTo>
                <a:close/>
              </a:path>
              <a:path w="2169160" h="1061212">
                <a:moveTo>
                  <a:pt x="1007999" y="1023747"/>
                </a:moveTo>
                <a:lnTo>
                  <a:pt x="908224" y="990664"/>
                </a:lnTo>
                <a:lnTo>
                  <a:pt x="831215" y="937387"/>
                </a:lnTo>
                <a:lnTo>
                  <a:pt x="419056" y="925421"/>
                </a:lnTo>
                <a:lnTo>
                  <a:pt x="319024" y="853313"/>
                </a:lnTo>
                <a:lnTo>
                  <a:pt x="1414907" y="880237"/>
                </a:lnTo>
                <a:lnTo>
                  <a:pt x="1353560" y="955453"/>
                </a:lnTo>
                <a:lnTo>
                  <a:pt x="1256554" y="1007523"/>
                </a:lnTo>
                <a:lnTo>
                  <a:pt x="1136998" y="1031828"/>
                </a:lnTo>
                <a:close/>
              </a:path>
            </a:pathLst>
          </a:custGeom>
          <a:ln w="6096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4616" y="4037079"/>
            <a:ext cx="1923288" cy="864109"/>
          </a:xfrm>
          <a:custGeom>
            <a:avLst/>
            <a:gdLst/>
            <a:ahLst/>
            <a:cxnLst/>
            <a:rect l="l" t="t" r="r" b="b"/>
            <a:pathLst>
              <a:path w="1923288" h="864109">
                <a:moveTo>
                  <a:pt x="1340866" y="3049"/>
                </a:moveTo>
                <a:lnTo>
                  <a:pt x="1304925" y="40641"/>
                </a:lnTo>
                <a:close/>
              </a:path>
              <a:path w="1923288" h="864109">
                <a:moveTo>
                  <a:pt x="986790" y="26163"/>
                </a:moveTo>
                <a:lnTo>
                  <a:pt x="969391" y="58675"/>
                </a:lnTo>
                <a:close/>
              </a:path>
              <a:path w="1923288" h="864109">
                <a:moveTo>
                  <a:pt x="575691" y="69597"/>
                </a:moveTo>
                <a:lnTo>
                  <a:pt x="638556" y="101093"/>
                </a:lnTo>
                <a:close/>
              </a:path>
              <a:path w="1923288" h="864109">
                <a:moveTo>
                  <a:pt x="1752219" y="75058"/>
                </a:moveTo>
                <a:lnTo>
                  <a:pt x="1755902" y="104522"/>
                </a:lnTo>
                <a:close/>
              </a:path>
              <a:path w="1923288" h="864109">
                <a:moveTo>
                  <a:pt x="87249" y="283973"/>
                </a:moveTo>
                <a:lnTo>
                  <a:pt x="98171" y="317120"/>
                </a:lnTo>
                <a:close/>
              </a:path>
              <a:path w="1923288" h="864109">
                <a:moveTo>
                  <a:pt x="1920240" y="306833"/>
                </a:moveTo>
                <a:lnTo>
                  <a:pt x="1850263" y="369317"/>
                </a:lnTo>
                <a:close/>
              </a:path>
              <a:path w="1923288" h="864109">
                <a:moveTo>
                  <a:pt x="3048" y="541021"/>
                </a:moveTo>
                <a:lnTo>
                  <a:pt x="125476" y="559563"/>
                </a:lnTo>
                <a:close/>
              </a:path>
              <a:path w="1923288" h="864109">
                <a:moveTo>
                  <a:pt x="1549273" y="484379"/>
                </a:moveTo>
                <a:lnTo>
                  <a:pt x="1614472" y="513266"/>
                </a:lnTo>
                <a:lnTo>
                  <a:pt x="1664049" y="552118"/>
                </a:lnTo>
                <a:lnTo>
                  <a:pt x="1695577" y="598376"/>
                </a:lnTo>
                <a:lnTo>
                  <a:pt x="1706626" y="649479"/>
                </a:lnTo>
                <a:close/>
              </a:path>
              <a:path w="1923288" h="864109">
                <a:moveTo>
                  <a:pt x="233680" y="763271"/>
                </a:moveTo>
                <a:lnTo>
                  <a:pt x="180086" y="772161"/>
                </a:lnTo>
                <a:close/>
              </a:path>
              <a:path w="1923288" h="864109">
                <a:moveTo>
                  <a:pt x="1292860" y="759715"/>
                </a:moveTo>
                <a:lnTo>
                  <a:pt x="1279906" y="804292"/>
                </a:lnTo>
                <a:close/>
              </a:path>
              <a:path w="1923288" h="864109">
                <a:moveTo>
                  <a:pt x="663194" y="820421"/>
                </a:moveTo>
                <a:lnTo>
                  <a:pt x="695579" y="861061"/>
                </a:lnTo>
                <a:close/>
              </a:path>
            </a:pathLst>
          </a:custGeom>
          <a:ln w="6096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3723132" y="4207873"/>
            <a:ext cx="112851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conceptual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963926" y="4482723"/>
            <a:ext cx="63478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14" y="4561332"/>
            <a:ext cx="1223772" cy="60045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741166" y="4558284"/>
            <a:ext cx="1229868" cy="606552"/>
          </a:xfrm>
          <a:custGeom>
            <a:avLst/>
            <a:gdLst/>
            <a:ahLst/>
            <a:cxnLst/>
            <a:rect l="l" t="t" r="r" b="b"/>
            <a:pathLst>
              <a:path w="1229868" h="606552">
                <a:moveTo>
                  <a:pt x="3048" y="603504"/>
                </a:moveTo>
                <a:lnTo>
                  <a:pt x="3048" y="3048"/>
                </a:lnTo>
                <a:lnTo>
                  <a:pt x="1226820" y="3048"/>
                </a:lnTo>
                <a:lnTo>
                  <a:pt x="1226820" y="60350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4867405" y="4726611"/>
            <a:ext cx="994503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designer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4621" y="6102858"/>
            <a:ext cx="1171575" cy="491490"/>
          </a:xfrm>
          <a:custGeom>
            <a:avLst/>
            <a:gdLst/>
            <a:ahLst/>
            <a:cxnLst/>
            <a:rect l="l" t="t" r="r" b="b"/>
            <a:pathLst>
              <a:path w="1171575" h="491490">
                <a:moveTo>
                  <a:pt x="1143594" y="87647"/>
                </a:moveTo>
                <a:lnTo>
                  <a:pt x="1115609" y="80132"/>
                </a:lnTo>
                <a:lnTo>
                  <a:pt x="1087628" y="72619"/>
                </a:lnTo>
                <a:lnTo>
                  <a:pt x="1152144" y="0"/>
                </a:lnTo>
                <a:lnTo>
                  <a:pt x="1171575" y="95161"/>
                </a:lnTo>
                <a:close/>
              </a:path>
              <a:path w="1171575" h="491490">
                <a:moveTo>
                  <a:pt x="0" y="462534"/>
                </a:moveTo>
                <a:lnTo>
                  <a:pt x="64008" y="462445"/>
                </a:lnTo>
                <a:lnTo>
                  <a:pt x="127889" y="461963"/>
                </a:lnTo>
                <a:lnTo>
                  <a:pt x="191770" y="460629"/>
                </a:lnTo>
                <a:lnTo>
                  <a:pt x="255397" y="457975"/>
                </a:lnTo>
                <a:lnTo>
                  <a:pt x="319024" y="453619"/>
                </a:lnTo>
                <a:lnTo>
                  <a:pt x="350774" y="450685"/>
                </a:lnTo>
                <a:lnTo>
                  <a:pt x="382524" y="447193"/>
                </a:lnTo>
                <a:lnTo>
                  <a:pt x="414147" y="442951"/>
                </a:lnTo>
                <a:lnTo>
                  <a:pt x="445897" y="438125"/>
                </a:lnTo>
                <a:lnTo>
                  <a:pt x="477520" y="432562"/>
                </a:lnTo>
                <a:lnTo>
                  <a:pt x="509143" y="426149"/>
                </a:lnTo>
                <a:lnTo>
                  <a:pt x="541528" y="418884"/>
                </a:lnTo>
                <a:lnTo>
                  <a:pt x="575437" y="410820"/>
                </a:lnTo>
                <a:lnTo>
                  <a:pt x="609981" y="402019"/>
                </a:lnTo>
                <a:lnTo>
                  <a:pt x="645414" y="392545"/>
                </a:lnTo>
                <a:lnTo>
                  <a:pt x="680974" y="382410"/>
                </a:lnTo>
                <a:lnTo>
                  <a:pt x="716788" y="371704"/>
                </a:lnTo>
                <a:lnTo>
                  <a:pt x="752348" y="360439"/>
                </a:lnTo>
                <a:lnTo>
                  <a:pt x="787527" y="348691"/>
                </a:lnTo>
                <a:lnTo>
                  <a:pt x="821817" y="336499"/>
                </a:lnTo>
                <a:lnTo>
                  <a:pt x="855091" y="324015"/>
                </a:lnTo>
                <a:lnTo>
                  <a:pt x="887095" y="311176"/>
                </a:lnTo>
                <a:lnTo>
                  <a:pt x="917448" y="298082"/>
                </a:lnTo>
                <a:lnTo>
                  <a:pt x="945769" y="284823"/>
                </a:lnTo>
                <a:lnTo>
                  <a:pt x="958977" y="278232"/>
                </a:lnTo>
                <a:lnTo>
                  <a:pt x="971804" y="271501"/>
                </a:lnTo>
                <a:lnTo>
                  <a:pt x="983996" y="264859"/>
                </a:lnTo>
                <a:lnTo>
                  <a:pt x="995299" y="258128"/>
                </a:lnTo>
                <a:lnTo>
                  <a:pt x="1006094" y="251448"/>
                </a:lnTo>
                <a:lnTo>
                  <a:pt x="1016127" y="244805"/>
                </a:lnTo>
                <a:lnTo>
                  <a:pt x="1025398" y="238125"/>
                </a:lnTo>
                <a:lnTo>
                  <a:pt x="1033653" y="231216"/>
                </a:lnTo>
                <a:lnTo>
                  <a:pt x="1041654" y="223901"/>
                </a:lnTo>
                <a:lnTo>
                  <a:pt x="1049020" y="216396"/>
                </a:lnTo>
                <a:lnTo>
                  <a:pt x="1062736" y="200254"/>
                </a:lnTo>
                <a:lnTo>
                  <a:pt x="1074293" y="183566"/>
                </a:lnTo>
                <a:lnTo>
                  <a:pt x="1084326" y="166180"/>
                </a:lnTo>
                <a:lnTo>
                  <a:pt x="1092835" y="148400"/>
                </a:lnTo>
                <a:lnTo>
                  <a:pt x="1100201" y="130340"/>
                </a:lnTo>
                <a:lnTo>
                  <a:pt x="1106424" y="112205"/>
                </a:lnTo>
                <a:lnTo>
                  <a:pt x="1111758" y="94412"/>
                </a:lnTo>
                <a:lnTo>
                  <a:pt x="1115609" y="80132"/>
                </a:lnTo>
                <a:lnTo>
                  <a:pt x="1143594" y="87647"/>
                </a:lnTo>
                <a:lnTo>
                  <a:pt x="1139571" y="102756"/>
                </a:lnTo>
                <a:lnTo>
                  <a:pt x="1133856" y="121730"/>
                </a:lnTo>
                <a:lnTo>
                  <a:pt x="1126998" y="141313"/>
                </a:lnTo>
                <a:lnTo>
                  <a:pt x="1118870" y="160973"/>
                </a:lnTo>
                <a:lnTo>
                  <a:pt x="1109345" y="180721"/>
                </a:lnTo>
                <a:lnTo>
                  <a:pt x="1098042" y="200101"/>
                </a:lnTo>
                <a:lnTo>
                  <a:pt x="1084707" y="219037"/>
                </a:lnTo>
                <a:lnTo>
                  <a:pt x="1069721" y="236614"/>
                </a:lnTo>
                <a:lnTo>
                  <a:pt x="1061212" y="245301"/>
                </a:lnTo>
                <a:lnTo>
                  <a:pt x="1052068" y="253607"/>
                </a:lnTo>
                <a:lnTo>
                  <a:pt x="1042289" y="261557"/>
                </a:lnTo>
                <a:lnTo>
                  <a:pt x="1032129" y="268974"/>
                </a:lnTo>
                <a:lnTo>
                  <a:pt x="1021334" y="276047"/>
                </a:lnTo>
                <a:lnTo>
                  <a:pt x="1010031" y="283083"/>
                </a:lnTo>
                <a:lnTo>
                  <a:pt x="997839" y="290271"/>
                </a:lnTo>
                <a:lnTo>
                  <a:pt x="985266" y="297142"/>
                </a:lnTo>
                <a:lnTo>
                  <a:pt x="971931" y="304127"/>
                </a:lnTo>
                <a:lnTo>
                  <a:pt x="958088" y="311061"/>
                </a:lnTo>
                <a:lnTo>
                  <a:pt x="928878" y="324663"/>
                </a:lnTo>
                <a:lnTo>
                  <a:pt x="897890" y="338049"/>
                </a:lnTo>
                <a:lnTo>
                  <a:pt x="865251" y="351117"/>
                </a:lnTo>
                <a:lnTo>
                  <a:pt x="831469" y="363779"/>
                </a:lnTo>
                <a:lnTo>
                  <a:pt x="796671" y="376162"/>
                </a:lnTo>
                <a:lnTo>
                  <a:pt x="761111" y="388036"/>
                </a:lnTo>
                <a:lnTo>
                  <a:pt x="725043" y="399441"/>
                </a:lnTo>
                <a:lnTo>
                  <a:pt x="688848" y="410261"/>
                </a:lnTo>
                <a:lnTo>
                  <a:pt x="652907" y="420510"/>
                </a:lnTo>
                <a:lnTo>
                  <a:pt x="617220" y="430086"/>
                </a:lnTo>
                <a:lnTo>
                  <a:pt x="582041" y="439001"/>
                </a:lnTo>
                <a:lnTo>
                  <a:pt x="547878" y="447129"/>
                </a:lnTo>
                <a:lnTo>
                  <a:pt x="514985" y="454533"/>
                </a:lnTo>
                <a:lnTo>
                  <a:pt x="482600" y="461074"/>
                </a:lnTo>
                <a:lnTo>
                  <a:pt x="450215" y="466751"/>
                </a:lnTo>
                <a:lnTo>
                  <a:pt x="417957" y="471640"/>
                </a:lnTo>
                <a:lnTo>
                  <a:pt x="385572" y="475971"/>
                </a:lnTo>
                <a:lnTo>
                  <a:pt x="353314" y="479527"/>
                </a:lnTo>
                <a:lnTo>
                  <a:pt x="321056" y="482499"/>
                </a:lnTo>
                <a:lnTo>
                  <a:pt x="256667" y="486906"/>
                </a:lnTo>
                <a:lnTo>
                  <a:pt x="192278" y="489585"/>
                </a:lnTo>
                <a:lnTo>
                  <a:pt x="128143" y="490919"/>
                </a:lnTo>
                <a:lnTo>
                  <a:pt x="64008" y="491401"/>
                </a:lnTo>
                <a:lnTo>
                  <a:pt x="0" y="491490"/>
                </a:lnTo>
                <a:close/>
              </a:path>
            </a:pathLst>
          </a:custGeom>
          <a:solidFill>
            <a:srgbClr val="D9AA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2714881" y="6388097"/>
            <a:ext cx="2052165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D9AA1E"/>
                </a:solidFill>
                <a:latin typeface="Arial"/>
                <a:cs typeface="Arial"/>
              </a:rPr>
              <a:t>i.e. your prototype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3" y="-42595800"/>
            <a:ext cx="24841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Acquiring mental models During system usage: The user’s own activity leads to a mental model Explanatory theory, developed by the user Often used to predict future behavior of the system Observing others using the system: Casual observation of others working Asking someone else to “do this for me” Formal training sessions Reading about a system Documentation, help screens This is done by the user (not the designer)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2" y="548971"/>
            <a:ext cx="10544553" cy="54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spc="10" dirty="0">
                <a:solidFill>
                  <a:srgbClr val="97DFFF"/>
                </a:solidFill>
                <a:latin typeface="Arial"/>
                <a:cs typeface="Arial"/>
              </a:rPr>
              <a:t>How to conduct a cognitive walkthrough evaluation?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0" y="1601978"/>
            <a:ext cx="290239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Start: with a scenario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749425"/>
            <a:ext cx="114300" cy="12801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883924" y="2624966"/>
            <a:ext cx="8738611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1) break task down into user actions (expected system response)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2772033"/>
            <a:ext cx="114300" cy="12801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883920" y="3390268"/>
            <a:ext cx="6577122" cy="6878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70" spc="10" dirty="0">
                <a:solidFill>
                  <a:srgbClr val="FFFFFF"/>
                </a:solidFill>
                <a:latin typeface="Arial"/>
                <a:cs typeface="Arial"/>
              </a:rPr>
              <a:t>2) perform each step ON the existing interface and ask:</a:t>
            </a:r>
            <a:endParaRPr sz="2000" dirty="0">
              <a:latin typeface="Arial"/>
              <a:cs typeface="Arial"/>
            </a:endParaRPr>
          </a:p>
          <a:p>
            <a:pPr marL="914653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Q1: will the user know what to do?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3537077"/>
            <a:ext cx="114300" cy="128016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2" y="3857117"/>
            <a:ext cx="114300" cy="128016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2" y="4177157"/>
            <a:ext cx="114300" cy="1280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752600" y="4038602"/>
            <a:ext cx="8181693" cy="72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340" spc="10" dirty="0" smtClean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lang="en-US" sz="2340" spc="1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340" spc="1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will </a:t>
            </a:r>
            <a:r>
              <a:rPr lang="en-US" sz="2400" dirty="0">
                <a:solidFill>
                  <a:schemeClr val="bg1"/>
                </a:solidFill>
              </a:rPr>
              <a:t>the user see how to do the action? </a:t>
            </a:r>
            <a:endParaRPr lang="en-US" sz="2340" spc="1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US" sz="2340" spc="10" dirty="0" smtClean="0">
                <a:solidFill>
                  <a:srgbClr val="FFFFFF"/>
                </a:solidFill>
                <a:latin typeface="Arial"/>
                <a:cs typeface="Arial"/>
              </a:rPr>
              <a:t>Q3 :</a:t>
            </a:r>
            <a:r>
              <a:rPr sz="2340" spc="10" dirty="0" smtClean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the user correctly understand the system response?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2" y="4495673"/>
            <a:ext cx="114300" cy="1280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883922" y="5051806"/>
            <a:ext cx="10576293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3) if you locate a problem, mark it &amp; pretend it has been repaired; then go on to</a:t>
            </a:r>
            <a:endParaRPr sz="2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next step.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5198237"/>
            <a:ext cx="114300" cy="128016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1195559" y="6432890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2" y="546989"/>
            <a:ext cx="237372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Basic steps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0" y="1637616"/>
            <a:ext cx="7647606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9AA1E"/>
                </a:solidFill>
                <a:latin typeface="Arial"/>
                <a:cs typeface="Arial"/>
              </a:rPr>
              <a:t>Step I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. Generate “correct”, intended steps to complete a task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772285"/>
            <a:ext cx="102108" cy="11734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883922" y="2428953"/>
            <a:ext cx="10183557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Select a task to be performed and write down all the ‘user actions’, and expected</a:t>
            </a:r>
            <a:endParaRPr sz="22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“system responses”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6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2563241"/>
            <a:ext cx="102108" cy="117348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3622421"/>
            <a:ext cx="102108" cy="117348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41373" y="3488386"/>
            <a:ext cx="986002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” (a) can they find correct sequence(s) in current version</a:t>
            </a:r>
            <a:r>
              <a:rPr sz="2200" spc="10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use high-level directives: correct user </a:t>
            </a:r>
            <a:r>
              <a:rPr lang="en-US" sz="2400" dirty="0" smtClean="0">
                <a:solidFill>
                  <a:schemeClr val="bg1"/>
                </a:solidFill>
              </a:rPr>
              <a:t>action</a:t>
            </a:r>
            <a:endParaRPr lang="en-US" sz="24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41373" y="4814652"/>
            <a:ext cx="1046962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(b) are there mental-model problems even if they use exactly the right sequence? </a:t>
            </a:r>
            <a:endParaRPr sz="22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get very specific: correct user </a:t>
            </a:r>
            <a:r>
              <a:rPr sz="2200" spc="10" dirty="0" smtClean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4948301"/>
            <a:ext cx="102108" cy="117348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1083801" y="6432890"/>
            <a:ext cx="21493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0" y="799420"/>
            <a:ext cx="185114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97DFFF"/>
                </a:solidFill>
                <a:latin typeface="Arial"/>
                <a:cs typeface="Arial"/>
              </a:rPr>
              <a:t>Basic steps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0873" y="1456309"/>
            <a:ext cx="10544040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D9AA1E"/>
                </a:solidFill>
                <a:latin typeface="Arial"/>
                <a:cs typeface="Arial"/>
              </a:rPr>
              <a:t>Step II</a:t>
            </a: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. Carry out steps, simulating the mindset of your intended user, and note</a:t>
            </a:r>
            <a:endParaRPr sz="2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your success OR failure on a log sheet.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603629"/>
            <a:ext cx="114300" cy="12801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880874" y="2563114"/>
            <a:ext cx="188224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for each step: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2710057"/>
            <a:ext cx="114300" cy="12801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38329" y="2970021"/>
            <a:ext cx="583589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Q1: ask yourself if user knows what to do?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3116965"/>
            <a:ext cx="114300" cy="12801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338330" y="3669264"/>
            <a:ext cx="6804427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Q2: explore – will the user see how to do the step?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7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3816477"/>
            <a:ext cx="114300" cy="128016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295402" y="4343400"/>
            <a:ext cx="9499075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Q3: interpret – will the user correctly understand the system response?</a:t>
            </a:r>
            <a:endParaRPr sz="2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Is the feedback understandable? Will the interpretation be correct?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4419600"/>
            <a:ext cx="114300" cy="128016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880875" y="5654345"/>
            <a:ext cx="10449143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Arial"/>
                <a:cs typeface="Arial"/>
              </a:rPr>
              <a:t>Note: even with an error, user may have progressed if error became apparent.</a:t>
            </a:r>
            <a:endParaRPr sz="2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Distinguish this from when user is left with a misunderstanding.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5800742"/>
            <a:ext cx="114300" cy="128015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1083802" y="6432890"/>
            <a:ext cx="23019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55320" y="546989"/>
            <a:ext cx="830868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97DFFF"/>
                </a:solidFill>
                <a:latin typeface="Arial"/>
                <a:cs typeface="Arial"/>
              </a:rPr>
              <a:t>What kinds of problems should I record?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3922" y="1596821"/>
            <a:ext cx="8710077" cy="786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solidFill>
                  <a:srgbClr val="FFFFFF"/>
                </a:solidFill>
                <a:latin typeface="Arial"/>
                <a:cs typeface="Arial"/>
              </a:rPr>
              <a:t>In a CW you may note many kinds of problems, for example:</a:t>
            </a:r>
            <a:endParaRPr sz="2500" dirty="0">
              <a:latin typeface="Arial"/>
              <a:cs typeface="Arial"/>
            </a:endParaRPr>
          </a:p>
          <a:p>
            <a:pPr marL="457454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Problems with particular steps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1758569"/>
            <a:ext cx="114300" cy="138684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104517"/>
            <a:ext cx="114300" cy="13868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341375" y="2631999"/>
            <a:ext cx="605229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Larger problems that involve lots of steps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2" y="2793364"/>
            <a:ext cx="114300" cy="138684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3352800"/>
            <a:ext cx="114300" cy="13868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41375" y="3258614"/>
            <a:ext cx="2001510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model/design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41377" y="3948986"/>
            <a:ext cx="9184887" cy="7956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Other kinds of problems that just become apparent while using</a:t>
            </a:r>
            <a:endParaRPr sz="25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interface, etc.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4110101"/>
            <a:ext cx="114300" cy="1386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883920" y="4982642"/>
            <a:ext cx="5032468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Make note of these as appropriate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2" y="5143373"/>
            <a:ext cx="114300" cy="138684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5791200"/>
            <a:ext cx="114300" cy="13868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341375" y="5608679"/>
            <a:ext cx="4074192" cy="3954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FFFFFF"/>
                </a:solidFill>
                <a:latin typeface="Arial"/>
                <a:cs typeface="Arial"/>
              </a:rPr>
              <a:t>problems that works for you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083802" y="6432890"/>
            <a:ext cx="23019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698</TotalTime>
  <Words>1472</Words>
  <Application>Microsoft Office PowerPoint</Application>
  <PresentationFormat>Custom</PresentationFormat>
  <Paragraphs>184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Essential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Heuristic evaluation</vt:lpstr>
      <vt:lpstr>Individuals vs. teams</vt:lpstr>
      <vt:lpstr>PowerPoint Presentation</vt:lpstr>
      <vt:lpstr>H1: Visibility of system status</vt:lpstr>
      <vt:lpstr>H1: Visibility of system status</vt:lpstr>
      <vt:lpstr>H2: Match between system &amp; real world</vt:lpstr>
      <vt:lpstr>H3: User control &amp; freedom</vt:lpstr>
      <vt:lpstr>H3: User control &amp; freedom</vt:lpstr>
      <vt:lpstr>H4: Consistency &amp; standards</vt:lpstr>
      <vt:lpstr>H5: Error prevention</vt:lpstr>
      <vt:lpstr>H6: recognition rather than recall</vt:lpstr>
      <vt:lpstr>H7: flexibility and efficiency of use</vt:lpstr>
      <vt:lpstr>PowerPoint Presentation</vt:lpstr>
      <vt:lpstr>H9: help users recognize, diagnose, and recover from errors</vt:lpstr>
      <vt:lpstr>H10: help and documentation</vt:lpstr>
      <vt:lpstr>H10: types of help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Mobeen Nazar</dc:creator>
  <cp:lastModifiedBy>Mobeen Nazar</cp:lastModifiedBy>
  <cp:revision>41</cp:revision>
  <dcterms:created xsi:type="dcterms:W3CDTF">2023-05-18T05:15:06Z</dcterms:created>
  <dcterms:modified xsi:type="dcterms:W3CDTF">2024-05-17T20:36:45Z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2023-05-18T00:00:00Z</vt:filetime>
  </property>
  <property fmtid="{D5CDD505-2E9C-101B-9397-08002B2CF9AE}" pid="3" name="LastSaved">
    <vt:filetime>2023-05-18T00:00:00Z</vt:filetime>
  </property>
</Properties>
</file>