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 id="2147483652" r:id="rId4"/>
    <p:sldMasterId id="2147483653" r:id="rId5"/>
  </p:sldMasterIdLst>
  <p:notesMasterIdLst>
    <p:notesMasterId r:id="rId35"/>
  </p:notesMasterIdLst>
  <p:sldIdLst>
    <p:sldId id="256" r:id="rId6"/>
    <p:sldId id="282" r:id="rId7"/>
    <p:sldId id="336" r:id="rId8"/>
    <p:sldId id="337" r:id="rId9"/>
    <p:sldId id="280" r:id="rId10"/>
    <p:sldId id="311" r:id="rId11"/>
    <p:sldId id="276" r:id="rId12"/>
    <p:sldId id="315" r:id="rId13"/>
    <p:sldId id="316" r:id="rId14"/>
    <p:sldId id="317" r:id="rId15"/>
    <p:sldId id="277" r:id="rId16"/>
    <p:sldId id="319" r:id="rId17"/>
    <p:sldId id="321" r:id="rId18"/>
    <p:sldId id="324" r:id="rId19"/>
    <p:sldId id="323" r:id="rId20"/>
    <p:sldId id="343" r:id="rId21"/>
    <p:sldId id="344" r:id="rId22"/>
    <p:sldId id="346" r:id="rId23"/>
    <p:sldId id="347" r:id="rId24"/>
    <p:sldId id="348" r:id="rId25"/>
    <p:sldId id="349" r:id="rId26"/>
    <p:sldId id="350" r:id="rId27"/>
    <p:sldId id="341" r:id="rId28"/>
    <p:sldId id="340" r:id="rId29"/>
    <p:sldId id="342" r:id="rId30"/>
    <p:sldId id="328" r:id="rId31"/>
    <p:sldId id="332" r:id="rId32"/>
    <p:sldId id="333" r:id="rId33"/>
    <p:sldId id="334"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74"/>
  </p:normalViewPr>
  <p:slideViewPr>
    <p:cSldViewPr>
      <p:cViewPr>
        <p:scale>
          <a:sx n="76" d="100"/>
          <a:sy n="76" d="100"/>
        </p:scale>
        <p:origin x="-192" y="2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52982CCB-4295-4515-A6DE-7FE61B7C5541}" type="datetimeFigureOut">
              <a:rPr lang="en-US"/>
              <a:pPr>
                <a:defRPr/>
              </a:pPr>
              <a:t>5/3/2024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101D0B64-7385-46F1-ABD5-961FB2F205B7}" type="slidenum">
              <a:rPr lang="en-US"/>
              <a:pPr>
                <a:defRPr/>
              </a:pPr>
              <a:t>‹#›</a:t>
            </a:fld>
            <a:endParaRPr lang="en-US"/>
          </a:p>
        </p:txBody>
      </p:sp>
    </p:spTree>
    <p:extLst>
      <p:ext uri="{BB962C8B-B14F-4D97-AF65-F5344CB8AC3E}">
        <p14:creationId xmlns:p14="http://schemas.microsoft.com/office/powerpoint/2010/main" val="371300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1D0B64-7385-46F1-ABD5-961FB2F205B7}" type="slidenum">
              <a:rPr lang="en-US" smtClean="0"/>
              <a:pPr>
                <a:defRPr/>
              </a:pPr>
              <a:t>1</a:t>
            </a:fld>
            <a:endParaRPr lang="en-US"/>
          </a:p>
        </p:txBody>
      </p:sp>
    </p:spTree>
    <p:extLst>
      <p:ext uri="{BB962C8B-B14F-4D97-AF65-F5344CB8AC3E}">
        <p14:creationId xmlns:p14="http://schemas.microsoft.com/office/powerpoint/2010/main" val="1683906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1D0B64-7385-46F1-ABD5-961FB2F205B7}" type="slidenum">
              <a:rPr lang="en-US" smtClean="0"/>
              <a:pPr>
                <a:defRPr/>
              </a:pPr>
              <a:t>10</a:t>
            </a:fld>
            <a:endParaRPr lang="en-US"/>
          </a:p>
        </p:txBody>
      </p:sp>
    </p:spTree>
    <p:extLst>
      <p:ext uri="{BB962C8B-B14F-4D97-AF65-F5344CB8AC3E}">
        <p14:creationId xmlns:p14="http://schemas.microsoft.com/office/powerpoint/2010/main" val="75772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1D0B64-7385-46F1-ABD5-961FB2F205B7}" type="slidenum">
              <a:rPr lang="en-US" smtClean="0"/>
              <a:pPr>
                <a:defRPr/>
              </a:pPr>
              <a:t>11</a:t>
            </a:fld>
            <a:endParaRPr lang="en-US"/>
          </a:p>
        </p:txBody>
      </p:sp>
    </p:spTree>
    <p:extLst>
      <p:ext uri="{BB962C8B-B14F-4D97-AF65-F5344CB8AC3E}">
        <p14:creationId xmlns:p14="http://schemas.microsoft.com/office/powerpoint/2010/main" val="4232995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04E933-8C65-4548-B000-C0B3F668D126}" type="slidenum">
              <a:rPr lang="en-US" smtClean="0"/>
              <a:pPr>
                <a:defRPr/>
              </a:pPr>
              <a:t>12</a:t>
            </a:fld>
            <a:endParaRPr lang="en-US"/>
          </a:p>
        </p:txBody>
      </p:sp>
    </p:spTree>
    <p:extLst>
      <p:ext uri="{BB962C8B-B14F-4D97-AF65-F5344CB8AC3E}">
        <p14:creationId xmlns:p14="http://schemas.microsoft.com/office/powerpoint/2010/main" val="2517314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04E933-8C65-4548-B000-C0B3F668D126}" type="slidenum">
              <a:rPr lang="en-US" smtClean="0"/>
              <a:pPr>
                <a:defRPr/>
              </a:pPr>
              <a:t>13</a:t>
            </a:fld>
            <a:endParaRPr lang="en-US"/>
          </a:p>
        </p:txBody>
      </p:sp>
    </p:spTree>
    <p:extLst>
      <p:ext uri="{BB962C8B-B14F-4D97-AF65-F5344CB8AC3E}">
        <p14:creationId xmlns:p14="http://schemas.microsoft.com/office/powerpoint/2010/main" val="2938107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04E933-8C65-4548-B000-C0B3F668D126}" type="slidenum">
              <a:rPr lang="en-US" smtClean="0"/>
              <a:pPr>
                <a:defRPr/>
              </a:pPr>
              <a:t>14</a:t>
            </a:fld>
            <a:endParaRPr lang="en-US"/>
          </a:p>
        </p:txBody>
      </p:sp>
    </p:spTree>
    <p:extLst>
      <p:ext uri="{BB962C8B-B14F-4D97-AF65-F5344CB8AC3E}">
        <p14:creationId xmlns:p14="http://schemas.microsoft.com/office/powerpoint/2010/main" val="2160335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04E933-8C65-4548-B000-C0B3F668D126}" type="slidenum">
              <a:rPr lang="en-US" smtClean="0"/>
              <a:pPr>
                <a:defRPr/>
              </a:pPr>
              <a:t>15</a:t>
            </a:fld>
            <a:endParaRPr lang="en-US"/>
          </a:p>
        </p:txBody>
      </p:sp>
    </p:spTree>
    <p:extLst>
      <p:ext uri="{BB962C8B-B14F-4D97-AF65-F5344CB8AC3E}">
        <p14:creationId xmlns:p14="http://schemas.microsoft.com/office/powerpoint/2010/main" val="1742224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04E933-8C65-4548-B000-C0B3F668D126}" type="slidenum">
              <a:rPr lang="en-US" smtClean="0"/>
              <a:pPr>
                <a:defRPr/>
              </a:pPr>
              <a:t>16</a:t>
            </a:fld>
            <a:endParaRPr lang="en-US"/>
          </a:p>
        </p:txBody>
      </p:sp>
    </p:spTree>
    <p:extLst>
      <p:ext uri="{BB962C8B-B14F-4D97-AF65-F5344CB8AC3E}">
        <p14:creationId xmlns:p14="http://schemas.microsoft.com/office/powerpoint/2010/main" val="425485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04E933-8C65-4548-B000-C0B3F668D126}" type="slidenum">
              <a:rPr lang="en-US" smtClean="0"/>
              <a:pPr>
                <a:defRPr/>
              </a:pPr>
              <a:t>17</a:t>
            </a:fld>
            <a:endParaRPr lang="en-US"/>
          </a:p>
        </p:txBody>
      </p:sp>
    </p:spTree>
    <p:extLst>
      <p:ext uri="{BB962C8B-B14F-4D97-AF65-F5344CB8AC3E}">
        <p14:creationId xmlns:p14="http://schemas.microsoft.com/office/powerpoint/2010/main" val="2229381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04E933-8C65-4548-B000-C0B3F668D126}" type="slidenum">
              <a:rPr lang="en-US" smtClean="0"/>
              <a:pPr>
                <a:defRPr/>
              </a:pPr>
              <a:t>18</a:t>
            </a:fld>
            <a:endParaRPr lang="en-US"/>
          </a:p>
        </p:txBody>
      </p:sp>
    </p:spTree>
    <p:extLst>
      <p:ext uri="{BB962C8B-B14F-4D97-AF65-F5344CB8AC3E}">
        <p14:creationId xmlns:p14="http://schemas.microsoft.com/office/powerpoint/2010/main" val="3899785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9884E6-6361-4B58-9DAD-7B817404C041}" type="slidenum">
              <a:rPr lang="en-US" smtClean="0"/>
              <a:t>21</a:t>
            </a:fld>
            <a:endParaRPr lang="en-US"/>
          </a:p>
        </p:txBody>
      </p:sp>
    </p:spTree>
    <p:extLst>
      <p:ext uri="{BB962C8B-B14F-4D97-AF65-F5344CB8AC3E}">
        <p14:creationId xmlns:p14="http://schemas.microsoft.com/office/powerpoint/2010/main" val="1437577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1D0B64-7385-46F1-ABD5-961FB2F205B7}" type="slidenum">
              <a:rPr lang="en-US" smtClean="0"/>
              <a:pPr>
                <a:defRPr/>
              </a:pPr>
              <a:t>2</a:t>
            </a:fld>
            <a:endParaRPr lang="en-US"/>
          </a:p>
        </p:txBody>
      </p:sp>
    </p:spTree>
    <p:extLst>
      <p:ext uri="{BB962C8B-B14F-4D97-AF65-F5344CB8AC3E}">
        <p14:creationId xmlns:p14="http://schemas.microsoft.com/office/powerpoint/2010/main" val="4092080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1D0B64-7385-46F1-ABD5-961FB2F205B7}" type="slidenum">
              <a:rPr lang="en-US" smtClean="0"/>
              <a:pPr>
                <a:defRPr/>
              </a:pPr>
              <a:t>23</a:t>
            </a:fld>
            <a:endParaRPr lang="en-US"/>
          </a:p>
        </p:txBody>
      </p:sp>
    </p:spTree>
    <p:extLst>
      <p:ext uri="{BB962C8B-B14F-4D97-AF65-F5344CB8AC3E}">
        <p14:creationId xmlns:p14="http://schemas.microsoft.com/office/powerpoint/2010/main" val="1048441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04E933-8C65-4548-B000-C0B3F668D126}" type="slidenum">
              <a:rPr lang="en-US" smtClean="0"/>
              <a:pPr>
                <a:defRPr/>
              </a:pPr>
              <a:t>24</a:t>
            </a:fld>
            <a:endParaRPr lang="en-US"/>
          </a:p>
        </p:txBody>
      </p:sp>
    </p:spTree>
    <p:extLst>
      <p:ext uri="{BB962C8B-B14F-4D97-AF65-F5344CB8AC3E}">
        <p14:creationId xmlns:p14="http://schemas.microsoft.com/office/powerpoint/2010/main" val="1442526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04E933-8C65-4548-B000-C0B3F668D126}" type="slidenum">
              <a:rPr lang="en-US" smtClean="0"/>
              <a:pPr>
                <a:defRPr/>
              </a:pPr>
              <a:t>25</a:t>
            </a:fld>
            <a:endParaRPr lang="en-US"/>
          </a:p>
        </p:txBody>
      </p:sp>
    </p:spTree>
    <p:extLst>
      <p:ext uri="{BB962C8B-B14F-4D97-AF65-F5344CB8AC3E}">
        <p14:creationId xmlns:p14="http://schemas.microsoft.com/office/powerpoint/2010/main" val="2946390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04E933-8C65-4548-B000-C0B3F668D126}" type="slidenum">
              <a:rPr lang="en-US" smtClean="0"/>
              <a:pPr>
                <a:defRPr/>
              </a:pPr>
              <a:t>26</a:t>
            </a:fld>
            <a:endParaRPr lang="en-US"/>
          </a:p>
        </p:txBody>
      </p:sp>
    </p:spTree>
    <p:extLst>
      <p:ext uri="{BB962C8B-B14F-4D97-AF65-F5344CB8AC3E}">
        <p14:creationId xmlns:p14="http://schemas.microsoft.com/office/powerpoint/2010/main" val="397716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04E933-8C65-4548-B000-C0B3F668D126}" type="slidenum">
              <a:rPr lang="en-US" smtClean="0"/>
              <a:pPr>
                <a:defRPr/>
              </a:pPr>
              <a:t>27</a:t>
            </a:fld>
            <a:endParaRPr lang="en-US"/>
          </a:p>
        </p:txBody>
      </p:sp>
    </p:spTree>
    <p:extLst>
      <p:ext uri="{BB962C8B-B14F-4D97-AF65-F5344CB8AC3E}">
        <p14:creationId xmlns:p14="http://schemas.microsoft.com/office/powerpoint/2010/main" val="3183332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04E933-8C65-4548-B000-C0B3F668D126}" type="slidenum">
              <a:rPr lang="en-US" smtClean="0"/>
              <a:pPr>
                <a:defRPr/>
              </a:pPr>
              <a:t>28</a:t>
            </a:fld>
            <a:endParaRPr lang="en-US"/>
          </a:p>
        </p:txBody>
      </p:sp>
    </p:spTree>
    <p:extLst>
      <p:ext uri="{BB962C8B-B14F-4D97-AF65-F5344CB8AC3E}">
        <p14:creationId xmlns:p14="http://schemas.microsoft.com/office/powerpoint/2010/main" val="1951991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04E933-8C65-4548-B000-C0B3F668D126}" type="slidenum">
              <a:rPr lang="en-US" smtClean="0"/>
              <a:pPr>
                <a:defRPr/>
              </a:pPr>
              <a:t>29</a:t>
            </a:fld>
            <a:endParaRPr lang="en-US"/>
          </a:p>
        </p:txBody>
      </p:sp>
    </p:spTree>
    <p:extLst>
      <p:ext uri="{BB962C8B-B14F-4D97-AF65-F5344CB8AC3E}">
        <p14:creationId xmlns:p14="http://schemas.microsoft.com/office/powerpoint/2010/main" val="1950570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1D0B64-7385-46F1-ABD5-961FB2F205B7}" type="slidenum">
              <a:rPr lang="en-US" smtClean="0"/>
              <a:pPr>
                <a:defRPr/>
              </a:pPr>
              <a:t>3</a:t>
            </a:fld>
            <a:endParaRPr lang="en-US"/>
          </a:p>
        </p:txBody>
      </p:sp>
    </p:spTree>
    <p:extLst>
      <p:ext uri="{BB962C8B-B14F-4D97-AF65-F5344CB8AC3E}">
        <p14:creationId xmlns:p14="http://schemas.microsoft.com/office/powerpoint/2010/main" val="3432497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1D0B64-7385-46F1-ABD5-961FB2F205B7}" type="slidenum">
              <a:rPr lang="en-US" smtClean="0"/>
              <a:pPr>
                <a:defRPr/>
              </a:pPr>
              <a:t>4</a:t>
            </a:fld>
            <a:endParaRPr lang="en-US"/>
          </a:p>
        </p:txBody>
      </p:sp>
    </p:spTree>
    <p:extLst>
      <p:ext uri="{BB962C8B-B14F-4D97-AF65-F5344CB8AC3E}">
        <p14:creationId xmlns:p14="http://schemas.microsoft.com/office/powerpoint/2010/main" val="37537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1D0B64-7385-46F1-ABD5-961FB2F205B7}" type="slidenum">
              <a:rPr lang="en-US" smtClean="0"/>
              <a:pPr>
                <a:defRPr/>
              </a:pPr>
              <a:t>5</a:t>
            </a:fld>
            <a:endParaRPr lang="en-US"/>
          </a:p>
        </p:txBody>
      </p:sp>
    </p:spTree>
    <p:extLst>
      <p:ext uri="{BB962C8B-B14F-4D97-AF65-F5344CB8AC3E}">
        <p14:creationId xmlns:p14="http://schemas.microsoft.com/office/powerpoint/2010/main" val="1972336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1D0B64-7385-46F1-ABD5-961FB2F205B7}" type="slidenum">
              <a:rPr lang="en-US" smtClean="0"/>
              <a:pPr>
                <a:defRPr/>
              </a:pPr>
              <a:t>6</a:t>
            </a:fld>
            <a:endParaRPr lang="en-US"/>
          </a:p>
        </p:txBody>
      </p:sp>
    </p:spTree>
    <p:extLst>
      <p:ext uri="{BB962C8B-B14F-4D97-AF65-F5344CB8AC3E}">
        <p14:creationId xmlns:p14="http://schemas.microsoft.com/office/powerpoint/2010/main" val="1080522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1D0B64-7385-46F1-ABD5-961FB2F205B7}" type="slidenum">
              <a:rPr lang="en-US" smtClean="0"/>
              <a:pPr>
                <a:defRPr/>
              </a:pPr>
              <a:t>7</a:t>
            </a:fld>
            <a:endParaRPr lang="en-US"/>
          </a:p>
        </p:txBody>
      </p:sp>
    </p:spTree>
    <p:extLst>
      <p:ext uri="{BB962C8B-B14F-4D97-AF65-F5344CB8AC3E}">
        <p14:creationId xmlns:p14="http://schemas.microsoft.com/office/powerpoint/2010/main" val="3675495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1D0B64-7385-46F1-ABD5-961FB2F205B7}" type="slidenum">
              <a:rPr lang="en-US" smtClean="0"/>
              <a:pPr>
                <a:defRPr/>
              </a:pPr>
              <a:t>8</a:t>
            </a:fld>
            <a:endParaRPr lang="en-US"/>
          </a:p>
        </p:txBody>
      </p:sp>
    </p:spTree>
    <p:extLst>
      <p:ext uri="{BB962C8B-B14F-4D97-AF65-F5344CB8AC3E}">
        <p14:creationId xmlns:p14="http://schemas.microsoft.com/office/powerpoint/2010/main" val="194832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01D0B64-7385-46F1-ABD5-961FB2F205B7}" type="slidenum">
              <a:rPr lang="en-US" smtClean="0"/>
              <a:pPr>
                <a:defRPr/>
              </a:pPr>
              <a:t>9</a:t>
            </a:fld>
            <a:endParaRPr lang="en-US"/>
          </a:p>
        </p:txBody>
      </p:sp>
    </p:spTree>
    <p:extLst>
      <p:ext uri="{BB962C8B-B14F-4D97-AF65-F5344CB8AC3E}">
        <p14:creationId xmlns:p14="http://schemas.microsoft.com/office/powerpoint/2010/main" val="2819072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61714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84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203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362700" cy="6203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381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09547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349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48887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7577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121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5635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3661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00288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4941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42101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2232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203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362700" cy="6203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2054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F8DA1F-E15A-43E3-BDEF-6DBCEB3EE688}" type="slidenum">
              <a:rPr lang="en-US"/>
              <a:pPr>
                <a:defRPr/>
              </a:pPr>
              <a:t>‹#›</a:t>
            </a:fld>
            <a:endParaRPr lang="en-US"/>
          </a:p>
        </p:txBody>
      </p:sp>
    </p:spTree>
    <p:extLst>
      <p:ext uri="{BB962C8B-B14F-4D97-AF65-F5344CB8AC3E}">
        <p14:creationId xmlns:p14="http://schemas.microsoft.com/office/powerpoint/2010/main" val="1722132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A61BA7-7498-45B7-A8FB-FFCCA7470C42}" type="slidenum">
              <a:rPr lang="en-US"/>
              <a:pPr>
                <a:defRPr/>
              </a:pPr>
              <a:t>‹#›</a:t>
            </a:fld>
            <a:endParaRPr lang="en-US"/>
          </a:p>
        </p:txBody>
      </p:sp>
    </p:spTree>
    <p:extLst>
      <p:ext uri="{BB962C8B-B14F-4D97-AF65-F5344CB8AC3E}">
        <p14:creationId xmlns:p14="http://schemas.microsoft.com/office/powerpoint/2010/main" val="851467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8BF5C9-9C40-4867-8C41-391748D324D4}" type="slidenum">
              <a:rPr lang="en-US"/>
              <a:pPr>
                <a:defRPr/>
              </a:pPr>
              <a:t>‹#›</a:t>
            </a:fld>
            <a:endParaRPr lang="en-US"/>
          </a:p>
        </p:txBody>
      </p:sp>
    </p:spTree>
    <p:extLst>
      <p:ext uri="{BB962C8B-B14F-4D97-AF65-F5344CB8AC3E}">
        <p14:creationId xmlns:p14="http://schemas.microsoft.com/office/powerpoint/2010/main" val="3499416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BFE424-79BA-49AE-B562-05919FC2B015}" type="slidenum">
              <a:rPr lang="en-US"/>
              <a:pPr>
                <a:defRPr/>
              </a:pPr>
              <a:t>‹#›</a:t>
            </a:fld>
            <a:endParaRPr lang="en-US"/>
          </a:p>
        </p:txBody>
      </p:sp>
    </p:spTree>
    <p:extLst>
      <p:ext uri="{BB962C8B-B14F-4D97-AF65-F5344CB8AC3E}">
        <p14:creationId xmlns:p14="http://schemas.microsoft.com/office/powerpoint/2010/main" val="28121630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151A02D-52B7-41DA-B09D-A641F3456298}" type="slidenum">
              <a:rPr lang="en-US"/>
              <a:pPr>
                <a:defRPr/>
              </a:pPr>
              <a:t>‹#›</a:t>
            </a:fld>
            <a:endParaRPr lang="en-US"/>
          </a:p>
        </p:txBody>
      </p:sp>
    </p:spTree>
    <p:extLst>
      <p:ext uri="{BB962C8B-B14F-4D97-AF65-F5344CB8AC3E}">
        <p14:creationId xmlns:p14="http://schemas.microsoft.com/office/powerpoint/2010/main" val="4740111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3C58D08-207B-4933-808C-F1AF80093F65}" type="slidenum">
              <a:rPr lang="en-US"/>
              <a:pPr>
                <a:defRPr/>
              </a:pPr>
              <a:t>‹#›</a:t>
            </a:fld>
            <a:endParaRPr lang="en-US"/>
          </a:p>
        </p:txBody>
      </p:sp>
    </p:spTree>
    <p:extLst>
      <p:ext uri="{BB962C8B-B14F-4D97-AF65-F5344CB8AC3E}">
        <p14:creationId xmlns:p14="http://schemas.microsoft.com/office/powerpoint/2010/main" val="17662543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02A2D4C-49D0-4C59-BFCA-3A6F9924E9C8}" type="slidenum">
              <a:rPr lang="en-US"/>
              <a:pPr>
                <a:defRPr/>
              </a:pPr>
              <a:t>‹#›</a:t>
            </a:fld>
            <a:endParaRPr lang="en-US"/>
          </a:p>
        </p:txBody>
      </p:sp>
    </p:spTree>
    <p:extLst>
      <p:ext uri="{BB962C8B-B14F-4D97-AF65-F5344CB8AC3E}">
        <p14:creationId xmlns:p14="http://schemas.microsoft.com/office/powerpoint/2010/main" val="33391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04826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A12961-B767-40A9-AA18-E47B2A376A82}" type="slidenum">
              <a:rPr lang="en-US"/>
              <a:pPr>
                <a:defRPr/>
              </a:pPr>
              <a:t>‹#›</a:t>
            </a:fld>
            <a:endParaRPr lang="en-US"/>
          </a:p>
        </p:txBody>
      </p:sp>
    </p:spTree>
    <p:extLst>
      <p:ext uri="{BB962C8B-B14F-4D97-AF65-F5344CB8AC3E}">
        <p14:creationId xmlns:p14="http://schemas.microsoft.com/office/powerpoint/2010/main" val="20677997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49E404-56AD-4F20-84D8-3403491A4AD7}" type="slidenum">
              <a:rPr lang="en-US"/>
              <a:pPr>
                <a:defRPr/>
              </a:pPr>
              <a:t>‹#›</a:t>
            </a:fld>
            <a:endParaRPr lang="en-US"/>
          </a:p>
        </p:txBody>
      </p:sp>
    </p:spTree>
    <p:extLst>
      <p:ext uri="{BB962C8B-B14F-4D97-AF65-F5344CB8AC3E}">
        <p14:creationId xmlns:p14="http://schemas.microsoft.com/office/powerpoint/2010/main" val="29930203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B57D4A-750C-4D90-BDF5-02177DD1E24F}" type="slidenum">
              <a:rPr lang="en-US"/>
              <a:pPr>
                <a:defRPr/>
              </a:pPr>
              <a:t>‹#›</a:t>
            </a:fld>
            <a:endParaRPr lang="en-US"/>
          </a:p>
        </p:txBody>
      </p:sp>
    </p:spTree>
    <p:extLst>
      <p:ext uri="{BB962C8B-B14F-4D97-AF65-F5344CB8AC3E}">
        <p14:creationId xmlns:p14="http://schemas.microsoft.com/office/powerpoint/2010/main" val="92849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203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362700" cy="6203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34C270-5ADD-44F1-834A-3F7998E61664}" type="slidenum">
              <a:rPr lang="en-US"/>
              <a:pPr>
                <a:defRPr/>
              </a:pPr>
              <a:t>‹#›</a:t>
            </a:fld>
            <a:endParaRPr lang="en-US"/>
          </a:p>
        </p:txBody>
      </p:sp>
    </p:spTree>
    <p:extLst>
      <p:ext uri="{BB962C8B-B14F-4D97-AF65-F5344CB8AC3E}">
        <p14:creationId xmlns:p14="http://schemas.microsoft.com/office/powerpoint/2010/main" val="13078240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5C3D9C-1D9A-443A-A205-0E5B1FCF0D18}" type="slidenum">
              <a:rPr lang="en-US"/>
              <a:pPr>
                <a:defRPr/>
              </a:pPr>
              <a:t>‹#›</a:t>
            </a:fld>
            <a:endParaRPr lang="en-US"/>
          </a:p>
        </p:txBody>
      </p:sp>
    </p:spTree>
    <p:extLst>
      <p:ext uri="{BB962C8B-B14F-4D97-AF65-F5344CB8AC3E}">
        <p14:creationId xmlns:p14="http://schemas.microsoft.com/office/powerpoint/2010/main" val="21148694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0F2EB44-E36E-4FD4-A338-3DC5BE0542E6}" type="slidenum">
              <a:rPr lang="en-US"/>
              <a:pPr>
                <a:defRPr/>
              </a:pPr>
              <a:t>‹#›</a:t>
            </a:fld>
            <a:endParaRPr lang="en-US"/>
          </a:p>
        </p:txBody>
      </p:sp>
    </p:spTree>
    <p:extLst>
      <p:ext uri="{BB962C8B-B14F-4D97-AF65-F5344CB8AC3E}">
        <p14:creationId xmlns:p14="http://schemas.microsoft.com/office/powerpoint/2010/main" val="29622393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AD0F35-E183-4A00-8166-396F2B89AF9E}" type="slidenum">
              <a:rPr lang="en-US"/>
              <a:pPr>
                <a:defRPr/>
              </a:pPr>
              <a:t>‹#›</a:t>
            </a:fld>
            <a:endParaRPr lang="en-US"/>
          </a:p>
        </p:txBody>
      </p:sp>
    </p:spTree>
    <p:extLst>
      <p:ext uri="{BB962C8B-B14F-4D97-AF65-F5344CB8AC3E}">
        <p14:creationId xmlns:p14="http://schemas.microsoft.com/office/powerpoint/2010/main" val="4240880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B807374-2707-4D70-BD11-B587E5AA0BFA}" type="slidenum">
              <a:rPr lang="en-US"/>
              <a:pPr>
                <a:defRPr/>
              </a:pPr>
              <a:t>‹#›</a:t>
            </a:fld>
            <a:endParaRPr lang="en-US"/>
          </a:p>
        </p:txBody>
      </p:sp>
    </p:spTree>
    <p:extLst>
      <p:ext uri="{BB962C8B-B14F-4D97-AF65-F5344CB8AC3E}">
        <p14:creationId xmlns:p14="http://schemas.microsoft.com/office/powerpoint/2010/main" val="14213214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6BCAE95-DBEB-4A59-9CD4-E14B6F5ABDCA}" type="slidenum">
              <a:rPr lang="en-US"/>
              <a:pPr>
                <a:defRPr/>
              </a:pPr>
              <a:t>‹#›</a:t>
            </a:fld>
            <a:endParaRPr lang="en-US"/>
          </a:p>
        </p:txBody>
      </p:sp>
    </p:spTree>
    <p:extLst>
      <p:ext uri="{BB962C8B-B14F-4D97-AF65-F5344CB8AC3E}">
        <p14:creationId xmlns:p14="http://schemas.microsoft.com/office/powerpoint/2010/main" val="3376747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1F67AB3-59D9-40A4-93FB-7CF4D612284A}" type="slidenum">
              <a:rPr lang="en-US"/>
              <a:pPr>
                <a:defRPr/>
              </a:pPr>
              <a:t>‹#›</a:t>
            </a:fld>
            <a:endParaRPr lang="en-US"/>
          </a:p>
        </p:txBody>
      </p:sp>
    </p:spTree>
    <p:extLst>
      <p:ext uri="{BB962C8B-B14F-4D97-AF65-F5344CB8AC3E}">
        <p14:creationId xmlns:p14="http://schemas.microsoft.com/office/powerpoint/2010/main" val="72474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86050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7ABD4CA-6451-4D46-82A4-BEDE6D43CC23}" type="slidenum">
              <a:rPr lang="en-US"/>
              <a:pPr>
                <a:defRPr/>
              </a:pPr>
              <a:t>‹#›</a:t>
            </a:fld>
            <a:endParaRPr lang="en-US"/>
          </a:p>
        </p:txBody>
      </p:sp>
    </p:spTree>
    <p:extLst>
      <p:ext uri="{BB962C8B-B14F-4D97-AF65-F5344CB8AC3E}">
        <p14:creationId xmlns:p14="http://schemas.microsoft.com/office/powerpoint/2010/main" val="33582929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C2EEF2-403F-4639-908B-BB9359037F0B}" type="slidenum">
              <a:rPr lang="en-US"/>
              <a:pPr>
                <a:defRPr/>
              </a:pPr>
              <a:t>‹#›</a:t>
            </a:fld>
            <a:endParaRPr lang="en-US"/>
          </a:p>
        </p:txBody>
      </p:sp>
    </p:spTree>
    <p:extLst>
      <p:ext uri="{BB962C8B-B14F-4D97-AF65-F5344CB8AC3E}">
        <p14:creationId xmlns:p14="http://schemas.microsoft.com/office/powerpoint/2010/main" val="15074417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4DF6BFE-CDCF-41B6-9F9C-0B845A6222BE}" type="slidenum">
              <a:rPr lang="en-US"/>
              <a:pPr>
                <a:defRPr/>
              </a:pPr>
              <a:t>‹#›</a:t>
            </a:fld>
            <a:endParaRPr lang="en-US"/>
          </a:p>
        </p:txBody>
      </p:sp>
    </p:spTree>
    <p:extLst>
      <p:ext uri="{BB962C8B-B14F-4D97-AF65-F5344CB8AC3E}">
        <p14:creationId xmlns:p14="http://schemas.microsoft.com/office/powerpoint/2010/main" val="16105856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702F15-3000-434A-A43A-37C0A2FCD31B}" type="slidenum">
              <a:rPr lang="en-US"/>
              <a:pPr>
                <a:defRPr/>
              </a:pPr>
              <a:t>‹#›</a:t>
            </a:fld>
            <a:endParaRPr lang="en-US"/>
          </a:p>
        </p:txBody>
      </p:sp>
    </p:spTree>
    <p:extLst>
      <p:ext uri="{BB962C8B-B14F-4D97-AF65-F5344CB8AC3E}">
        <p14:creationId xmlns:p14="http://schemas.microsoft.com/office/powerpoint/2010/main" val="32832345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203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362700" cy="6203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EE08C8-B4B3-4035-875F-C0E795E4EBC3}" type="slidenum">
              <a:rPr lang="en-US"/>
              <a:pPr>
                <a:defRPr/>
              </a:pPr>
              <a:t>‹#›</a:t>
            </a:fld>
            <a:endParaRPr lang="en-US"/>
          </a:p>
        </p:txBody>
      </p:sp>
    </p:spTree>
    <p:extLst>
      <p:ext uri="{BB962C8B-B14F-4D97-AF65-F5344CB8AC3E}">
        <p14:creationId xmlns:p14="http://schemas.microsoft.com/office/powerpoint/2010/main" val="41970166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78532B-61E5-4F6D-A50F-0F43CFA594E5}" type="slidenum">
              <a:rPr lang="en-US"/>
              <a:pPr>
                <a:defRPr/>
              </a:pPr>
              <a:t>‹#›</a:t>
            </a:fld>
            <a:endParaRPr lang="en-US"/>
          </a:p>
        </p:txBody>
      </p:sp>
    </p:spTree>
    <p:extLst>
      <p:ext uri="{BB962C8B-B14F-4D97-AF65-F5344CB8AC3E}">
        <p14:creationId xmlns:p14="http://schemas.microsoft.com/office/powerpoint/2010/main" val="5115257"/>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483E47-1BD5-487C-A195-91C84C13AF8F}" type="slidenum">
              <a:rPr lang="en-US"/>
              <a:pPr>
                <a:defRPr/>
              </a:pPr>
              <a:t>‹#›</a:t>
            </a:fld>
            <a:endParaRPr lang="en-US"/>
          </a:p>
        </p:txBody>
      </p:sp>
    </p:spTree>
    <p:extLst>
      <p:ext uri="{BB962C8B-B14F-4D97-AF65-F5344CB8AC3E}">
        <p14:creationId xmlns:p14="http://schemas.microsoft.com/office/powerpoint/2010/main" val="230647305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9B03D6-B82C-423E-9B88-15E104ABA8E7}" type="slidenum">
              <a:rPr lang="en-US"/>
              <a:pPr>
                <a:defRPr/>
              </a:pPr>
              <a:t>‹#›</a:t>
            </a:fld>
            <a:endParaRPr lang="en-US"/>
          </a:p>
        </p:txBody>
      </p:sp>
    </p:spTree>
    <p:extLst>
      <p:ext uri="{BB962C8B-B14F-4D97-AF65-F5344CB8AC3E}">
        <p14:creationId xmlns:p14="http://schemas.microsoft.com/office/powerpoint/2010/main" val="143871151"/>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03350"/>
            <a:ext cx="4267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07D827-4F74-4CEC-B185-CFD4F4AF35EE}" type="slidenum">
              <a:rPr lang="en-US"/>
              <a:pPr>
                <a:defRPr/>
              </a:pPr>
              <a:t>‹#›</a:t>
            </a:fld>
            <a:endParaRPr lang="en-US"/>
          </a:p>
        </p:txBody>
      </p:sp>
    </p:spTree>
    <p:extLst>
      <p:ext uri="{BB962C8B-B14F-4D97-AF65-F5344CB8AC3E}">
        <p14:creationId xmlns:p14="http://schemas.microsoft.com/office/powerpoint/2010/main" val="106768895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0192435-4631-4739-99D1-020A83F51F14}" type="slidenum">
              <a:rPr lang="en-US"/>
              <a:pPr>
                <a:defRPr/>
              </a:pPr>
              <a:t>‹#›</a:t>
            </a:fld>
            <a:endParaRPr lang="en-US"/>
          </a:p>
        </p:txBody>
      </p:sp>
    </p:spTree>
    <p:extLst>
      <p:ext uri="{BB962C8B-B14F-4D97-AF65-F5344CB8AC3E}">
        <p14:creationId xmlns:p14="http://schemas.microsoft.com/office/powerpoint/2010/main" val="216510689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84096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F2FEFC7-D5B5-4F33-9BCE-0A18DD07B9A8}" type="slidenum">
              <a:rPr lang="en-US"/>
              <a:pPr>
                <a:defRPr/>
              </a:pPr>
              <a:t>‹#›</a:t>
            </a:fld>
            <a:endParaRPr lang="en-US"/>
          </a:p>
        </p:txBody>
      </p:sp>
    </p:spTree>
    <p:extLst>
      <p:ext uri="{BB962C8B-B14F-4D97-AF65-F5344CB8AC3E}">
        <p14:creationId xmlns:p14="http://schemas.microsoft.com/office/powerpoint/2010/main" val="192260913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C0FEB72-4BB6-4F63-81B1-99847D22511C}" type="slidenum">
              <a:rPr lang="en-US"/>
              <a:pPr>
                <a:defRPr/>
              </a:pPr>
              <a:t>‹#›</a:t>
            </a:fld>
            <a:endParaRPr lang="en-US"/>
          </a:p>
        </p:txBody>
      </p:sp>
    </p:spTree>
    <p:extLst>
      <p:ext uri="{BB962C8B-B14F-4D97-AF65-F5344CB8AC3E}">
        <p14:creationId xmlns:p14="http://schemas.microsoft.com/office/powerpoint/2010/main" val="62029501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DE50A7-442C-4478-AF03-25BFD5F2B152}" type="slidenum">
              <a:rPr lang="en-US"/>
              <a:pPr>
                <a:defRPr/>
              </a:pPr>
              <a:t>‹#›</a:t>
            </a:fld>
            <a:endParaRPr lang="en-US"/>
          </a:p>
        </p:txBody>
      </p:sp>
    </p:spTree>
    <p:extLst>
      <p:ext uri="{BB962C8B-B14F-4D97-AF65-F5344CB8AC3E}">
        <p14:creationId xmlns:p14="http://schemas.microsoft.com/office/powerpoint/2010/main" val="80760137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55392F-0DDB-4F31-A889-3FD5CA94E8D3}" type="slidenum">
              <a:rPr lang="en-US"/>
              <a:pPr>
                <a:defRPr/>
              </a:pPr>
              <a:t>‹#›</a:t>
            </a:fld>
            <a:endParaRPr lang="en-US"/>
          </a:p>
        </p:txBody>
      </p:sp>
    </p:spTree>
    <p:extLst>
      <p:ext uri="{BB962C8B-B14F-4D97-AF65-F5344CB8AC3E}">
        <p14:creationId xmlns:p14="http://schemas.microsoft.com/office/powerpoint/2010/main" val="176374810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91E4D6-2AC8-4A54-AC20-0C7B9A20A839}" type="slidenum">
              <a:rPr lang="en-US"/>
              <a:pPr>
                <a:defRPr/>
              </a:pPr>
              <a:t>‹#›</a:t>
            </a:fld>
            <a:endParaRPr lang="en-US"/>
          </a:p>
        </p:txBody>
      </p:sp>
    </p:spTree>
    <p:extLst>
      <p:ext uri="{BB962C8B-B14F-4D97-AF65-F5344CB8AC3E}">
        <p14:creationId xmlns:p14="http://schemas.microsoft.com/office/powerpoint/2010/main" val="221112119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203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362700" cy="6203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8B0CBF-FF39-4338-8877-679CDD4D31E5}" type="slidenum">
              <a:rPr lang="en-US"/>
              <a:pPr>
                <a:defRPr/>
              </a:pPr>
              <a:t>‹#›</a:t>
            </a:fld>
            <a:endParaRPr lang="en-US"/>
          </a:p>
        </p:txBody>
      </p:sp>
    </p:spTree>
    <p:extLst>
      <p:ext uri="{BB962C8B-B14F-4D97-AF65-F5344CB8AC3E}">
        <p14:creationId xmlns:p14="http://schemas.microsoft.com/office/powerpoint/2010/main" val="15986033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058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25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515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143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ideo" Target="NULL"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ideo" Target="NULL" TargetMode="Externa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video" Target="NULL" TargetMode="Externa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2.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7" name="Glowing tech background 3d ,LO2.wmv">
            <a:hlinkClick r:id="" action="ppaction://media"/>
          </p:cNvPr>
          <p:cNvPicPr>
            <a:picLocks noChangeAspect="1"/>
          </p:cNvPicPr>
          <p:nvPr>
            <a:videoFile r:link="rId13"/>
          </p:nvPr>
        </p:nvPicPr>
        <p:blipFill rotWithShape="1">
          <a:blip r:embed="rId15"/>
          <a:srcRect l="25555" r="7778"/>
          <a:stretch/>
        </p:blipFill>
        <p:spPr>
          <a:xfrm>
            <a:off x="4475162" y="1362561"/>
            <a:ext cx="3888890" cy="3888889"/>
          </a:xfrm>
          <a:prstGeom prst="roundRect">
            <a:avLst>
              <a:gd name="adj" fmla="val 8644"/>
            </a:avLst>
          </a:prstGeom>
          <a:ln>
            <a:noFill/>
          </a:ln>
          <a:effectLst>
            <a:reflection blurRad="6350" stA="15000" endPos="50000" dist="635000" dir="5400000" sy="-100000" algn="bl" rotWithShape="0"/>
          </a:effectLst>
          <a:scene3d>
            <a:camera prst="perspectiveRelaxed" fov="6900000">
              <a:rot lat="23995" lon="3210004" rev="21299988"/>
            </a:camera>
            <a:lightRig rig="chilly" dir="t"/>
          </a:scene3d>
          <a:sp3d extrusionH="635000" prstMaterial="powder">
            <a:bevelT w="0" h="0"/>
            <a:contourClr>
              <a:srgbClr val="969696"/>
            </a:contourClr>
          </a:sp3d>
        </p:spPr>
      </p:pic>
      <p:sp>
        <p:nvSpPr>
          <p:cNvPr id="1027" name="Title Placeholder 1"/>
          <p:cNvSpPr>
            <a:spLocks noGrp="1"/>
          </p:cNvSpPr>
          <p:nvPr>
            <p:ph type="title"/>
          </p:nvPr>
        </p:nvSpPr>
        <p:spPr bwMode="auto">
          <a:xfrm>
            <a:off x="228600" y="76200"/>
            <a:ext cx="723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228600" y="140335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048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nodeType="clickPar">
                      <p:stCondLst>
                        <p:cond delay="0"/>
                      </p:stCondLst>
                      <p:childTnLst>
                        <p:par>
                          <p:cTn id="9" fill="hold" nodeType="withGroup">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p:cTn id="12" repeatCount="indefinite" fill="hold" display="0">
                  <p:stCondLst>
                    <p:cond delay="indefinite"/>
                  </p:stCondLst>
                </p:cTn>
                <p:tgtEl>
                  <p:spTgt spid="7"/>
                </p:tgtEl>
              </p:cMediaNode>
            </p:video>
          </p:childTnLst>
        </p:cTn>
      </p:par>
    </p:tnLst>
  </p:timing>
  <p:hf hdr="0"/>
  <p:txStyles>
    <p:title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Calibri" pitchFamily="34" charset="0"/>
        </a:defRPr>
      </a:lvl2pPr>
      <a:lvl3pPr algn="l" rtl="0" eaLnBrk="0" fontAlgn="base" hangingPunct="0">
        <a:spcBef>
          <a:spcPct val="0"/>
        </a:spcBef>
        <a:spcAft>
          <a:spcPct val="0"/>
        </a:spcAft>
        <a:defRPr sz="4400" b="1">
          <a:solidFill>
            <a:schemeClr val="bg1"/>
          </a:solidFill>
          <a:latin typeface="Calibri" pitchFamily="34" charset="0"/>
        </a:defRPr>
      </a:lvl3pPr>
      <a:lvl4pPr algn="l" rtl="0" eaLnBrk="0" fontAlgn="base" hangingPunct="0">
        <a:spcBef>
          <a:spcPct val="0"/>
        </a:spcBef>
        <a:spcAft>
          <a:spcPct val="0"/>
        </a:spcAft>
        <a:defRPr sz="4400" b="1">
          <a:solidFill>
            <a:schemeClr val="bg1"/>
          </a:solidFill>
          <a:latin typeface="Calibri" pitchFamily="34" charset="0"/>
        </a:defRPr>
      </a:lvl4pPr>
      <a:lvl5pPr algn="l" rtl="0" eaLnBrk="0" fontAlgn="base" hangingPunct="0">
        <a:spcBef>
          <a:spcPct val="0"/>
        </a:spcBef>
        <a:spcAft>
          <a:spcPct val="0"/>
        </a:spcAft>
        <a:defRPr sz="4400" b="1">
          <a:solidFill>
            <a:schemeClr val="bg1"/>
          </a:solidFill>
          <a:latin typeface="Calibri" pitchFamily="34" charset="0"/>
        </a:defRPr>
      </a:lvl5pPr>
      <a:lvl6pPr marL="457200" algn="l" rtl="0" eaLnBrk="0" fontAlgn="base" hangingPunct="0">
        <a:spcBef>
          <a:spcPct val="0"/>
        </a:spcBef>
        <a:spcAft>
          <a:spcPct val="0"/>
        </a:spcAft>
        <a:defRPr sz="4400" b="1">
          <a:solidFill>
            <a:schemeClr val="bg1"/>
          </a:solidFill>
          <a:latin typeface="Calibri" pitchFamily="34" charset="0"/>
        </a:defRPr>
      </a:lvl6pPr>
      <a:lvl7pPr marL="914400" algn="l" rtl="0" eaLnBrk="0" fontAlgn="base" hangingPunct="0">
        <a:spcBef>
          <a:spcPct val="0"/>
        </a:spcBef>
        <a:spcAft>
          <a:spcPct val="0"/>
        </a:spcAft>
        <a:defRPr sz="4400" b="1">
          <a:solidFill>
            <a:schemeClr val="bg1"/>
          </a:solidFill>
          <a:latin typeface="Calibri" pitchFamily="34" charset="0"/>
        </a:defRPr>
      </a:lvl7pPr>
      <a:lvl8pPr marL="1371600" algn="l" rtl="0" eaLnBrk="0" fontAlgn="base" hangingPunct="0">
        <a:spcBef>
          <a:spcPct val="0"/>
        </a:spcBef>
        <a:spcAft>
          <a:spcPct val="0"/>
        </a:spcAft>
        <a:defRPr sz="4400" b="1">
          <a:solidFill>
            <a:schemeClr val="bg1"/>
          </a:solidFill>
          <a:latin typeface="Calibri" pitchFamily="34" charset="0"/>
        </a:defRPr>
      </a:lvl8pPr>
      <a:lvl9pPr marL="1828800" algn="l" rtl="0" eaLnBrk="0" fontAlgn="base" hangingPunct="0">
        <a:spcBef>
          <a:spcPct val="0"/>
        </a:spcBef>
        <a:spcAft>
          <a:spcPct val="0"/>
        </a:spcAft>
        <a:defRPr sz="44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228600" y="76200"/>
            <a:ext cx="723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228600" y="140335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Calibri" pitchFamily="34" charset="0"/>
        </a:defRPr>
      </a:lvl2pPr>
      <a:lvl3pPr algn="l" rtl="0" eaLnBrk="0" fontAlgn="base" hangingPunct="0">
        <a:spcBef>
          <a:spcPct val="0"/>
        </a:spcBef>
        <a:spcAft>
          <a:spcPct val="0"/>
        </a:spcAft>
        <a:defRPr sz="4400" b="1">
          <a:solidFill>
            <a:schemeClr val="bg1"/>
          </a:solidFill>
          <a:latin typeface="Calibri" pitchFamily="34" charset="0"/>
        </a:defRPr>
      </a:lvl3pPr>
      <a:lvl4pPr algn="l" rtl="0" eaLnBrk="0" fontAlgn="base" hangingPunct="0">
        <a:spcBef>
          <a:spcPct val="0"/>
        </a:spcBef>
        <a:spcAft>
          <a:spcPct val="0"/>
        </a:spcAft>
        <a:defRPr sz="4400" b="1">
          <a:solidFill>
            <a:schemeClr val="bg1"/>
          </a:solidFill>
          <a:latin typeface="Calibri" pitchFamily="34" charset="0"/>
        </a:defRPr>
      </a:lvl4pPr>
      <a:lvl5pPr algn="l" rtl="0" eaLnBrk="0" fontAlgn="base" hangingPunct="0">
        <a:spcBef>
          <a:spcPct val="0"/>
        </a:spcBef>
        <a:spcAft>
          <a:spcPct val="0"/>
        </a:spcAft>
        <a:defRPr sz="4400" b="1">
          <a:solidFill>
            <a:schemeClr val="bg1"/>
          </a:solidFill>
          <a:latin typeface="Calibri" pitchFamily="34" charset="0"/>
        </a:defRPr>
      </a:lvl5pPr>
      <a:lvl6pPr marL="457200" algn="l" rtl="0" eaLnBrk="0" fontAlgn="base" hangingPunct="0">
        <a:spcBef>
          <a:spcPct val="0"/>
        </a:spcBef>
        <a:spcAft>
          <a:spcPct val="0"/>
        </a:spcAft>
        <a:defRPr sz="4400" b="1">
          <a:solidFill>
            <a:schemeClr val="bg1"/>
          </a:solidFill>
          <a:latin typeface="Calibri" pitchFamily="34" charset="0"/>
        </a:defRPr>
      </a:lvl6pPr>
      <a:lvl7pPr marL="914400" algn="l" rtl="0" eaLnBrk="0" fontAlgn="base" hangingPunct="0">
        <a:spcBef>
          <a:spcPct val="0"/>
        </a:spcBef>
        <a:spcAft>
          <a:spcPct val="0"/>
        </a:spcAft>
        <a:defRPr sz="4400" b="1">
          <a:solidFill>
            <a:schemeClr val="bg1"/>
          </a:solidFill>
          <a:latin typeface="Calibri" pitchFamily="34" charset="0"/>
        </a:defRPr>
      </a:lvl7pPr>
      <a:lvl8pPr marL="1371600" algn="l" rtl="0" eaLnBrk="0" fontAlgn="base" hangingPunct="0">
        <a:spcBef>
          <a:spcPct val="0"/>
        </a:spcBef>
        <a:spcAft>
          <a:spcPct val="0"/>
        </a:spcAft>
        <a:defRPr sz="4400" b="1">
          <a:solidFill>
            <a:schemeClr val="bg1"/>
          </a:solidFill>
          <a:latin typeface="Calibri" pitchFamily="34" charset="0"/>
        </a:defRPr>
      </a:lvl8pPr>
      <a:lvl9pPr marL="1828800" algn="l" rtl="0" eaLnBrk="0" fontAlgn="base" hangingPunct="0">
        <a:spcBef>
          <a:spcPct val="0"/>
        </a:spcBef>
        <a:spcAft>
          <a:spcPct val="0"/>
        </a:spcAft>
        <a:defRPr sz="44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7" name="Glowing tech background 3d ,LO2.wmv">
            <a:hlinkClick r:id="" action="ppaction://media"/>
          </p:cNvPr>
          <p:cNvPicPr>
            <a:picLocks noChangeAspect="1"/>
          </p:cNvPicPr>
          <p:nvPr>
            <a:videoFile r:link="rId13"/>
          </p:nvPr>
        </p:nvPicPr>
        <p:blipFill rotWithShape="1">
          <a:blip r:embed="rId15"/>
          <a:srcRect l="25555" r="7778"/>
          <a:stretch/>
        </p:blipFill>
        <p:spPr>
          <a:xfrm>
            <a:off x="4495800" y="1368911"/>
            <a:ext cx="3888889" cy="3888889"/>
          </a:xfrm>
          <a:prstGeom prst="roundRect">
            <a:avLst>
              <a:gd name="adj" fmla="val 8644"/>
            </a:avLst>
          </a:prstGeom>
          <a:ln>
            <a:noFill/>
          </a:ln>
          <a:effectLst>
            <a:reflection blurRad="6350" stA="15000" endPos="50000" dist="635000" dir="5400000" sy="-100000" algn="bl" rotWithShape="0"/>
          </a:effectLst>
          <a:scene3d>
            <a:camera prst="perspectiveRelaxed" fov="6900000">
              <a:rot lat="23995" lon="3210004" rev="21299988"/>
            </a:camera>
            <a:lightRig rig="chilly" dir="t"/>
          </a:scene3d>
          <a:sp3d extrusionH="635000" prstMaterial="powder">
            <a:bevelT w="0" h="0"/>
            <a:contourClr>
              <a:srgbClr val="969696"/>
            </a:contourClr>
          </a:sp3d>
        </p:spPr>
      </p:pic>
      <p:sp>
        <p:nvSpPr>
          <p:cNvPr id="3075" name="Title Placeholder 1"/>
          <p:cNvSpPr>
            <a:spLocks noGrp="1"/>
          </p:cNvSpPr>
          <p:nvPr>
            <p:ph type="title"/>
          </p:nvPr>
        </p:nvSpPr>
        <p:spPr bwMode="auto">
          <a:xfrm>
            <a:off x="228600" y="76200"/>
            <a:ext cx="723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6" name="Text Placeholder 2"/>
          <p:cNvSpPr>
            <a:spLocks noGrp="1"/>
          </p:cNvSpPr>
          <p:nvPr>
            <p:ph type="body" idx="1"/>
          </p:nvPr>
        </p:nvSpPr>
        <p:spPr bwMode="auto">
          <a:xfrm>
            <a:off x="228600" y="140335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Date Placeholder 3"/>
          <p:cNvSpPr>
            <a:spLocks noGrp="1"/>
          </p:cNvSpPr>
          <p:nvPr>
            <p:ph type="dt" sz="half" idx="2"/>
          </p:nvPr>
        </p:nvSpPr>
        <p:spPr>
          <a:xfrm>
            <a:off x="214313" y="6356350"/>
            <a:ext cx="2133600" cy="36512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13" name="Slide Number Placeholder 5"/>
          <p:cNvSpPr>
            <a:spLocks noGrp="1"/>
          </p:cNvSpPr>
          <p:nvPr>
            <p:ph type="sldNum" sz="quarter" idx="4"/>
          </p:nvPr>
        </p:nvSpPr>
        <p:spPr>
          <a:xfrm>
            <a:off x="6773863"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5B40C99-67AC-4931-90A5-2111450D113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048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nodeType="clickPar">
                      <p:stCondLst>
                        <p:cond delay="0"/>
                      </p:stCondLst>
                      <p:childTnLst>
                        <p:par>
                          <p:cTn id="9" fill="hold" nodeType="withGroup">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p:cTn id="12" repeatCount="indefinite" fill="hold" display="0">
                  <p:stCondLst>
                    <p:cond delay="indefinite"/>
                  </p:stCondLst>
                </p:cTn>
                <p:tgtEl>
                  <p:spTgt spid="7"/>
                </p:tgtEl>
              </p:cMediaNode>
            </p:video>
          </p:childTnLst>
        </p:cTn>
      </p:par>
    </p:tnLst>
  </p:timing>
  <p:txStyles>
    <p:title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Arial" charset="0"/>
        </a:defRPr>
      </a:lvl2pPr>
      <a:lvl3pPr algn="l" rtl="0" eaLnBrk="0" fontAlgn="base" hangingPunct="0">
        <a:spcBef>
          <a:spcPct val="0"/>
        </a:spcBef>
        <a:spcAft>
          <a:spcPct val="0"/>
        </a:spcAft>
        <a:defRPr sz="4400" b="1">
          <a:solidFill>
            <a:schemeClr val="bg1"/>
          </a:solidFill>
          <a:latin typeface="Arial" charset="0"/>
        </a:defRPr>
      </a:lvl3pPr>
      <a:lvl4pPr algn="l" rtl="0" eaLnBrk="0" fontAlgn="base" hangingPunct="0">
        <a:spcBef>
          <a:spcPct val="0"/>
        </a:spcBef>
        <a:spcAft>
          <a:spcPct val="0"/>
        </a:spcAft>
        <a:defRPr sz="4400" b="1">
          <a:solidFill>
            <a:schemeClr val="bg1"/>
          </a:solidFill>
          <a:latin typeface="Arial" charset="0"/>
        </a:defRPr>
      </a:lvl4pPr>
      <a:lvl5pPr algn="l" rtl="0" eaLnBrk="0" fontAlgn="base" hangingPunct="0">
        <a:spcBef>
          <a:spcPct val="0"/>
        </a:spcBef>
        <a:spcAft>
          <a:spcPct val="0"/>
        </a:spcAft>
        <a:defRPr sz="4400" b="1">
          <a:solidFill>
            <a:schemeClr val="bg1"/>
          </a:solidFill>
          <a:latin typeface="Arial" charset="0"/>
        </a:defRPr>
      </a:lvl5pPr>
      <a:lvl6pPr marL="457200" algn="l" rtl="0" eaLnBrk="0" fontAlgn="base" hangingPunct="0">
        <a:spcBef>
          <a:spcPct val="0"/>
        </a:spcBef>
        <a:spcAft>
          <a:spcPct val="0"/>
        </a:spcAft>
        <a:defRPr sz="4400" b="1">
          <a:solidFill>
            <a:schemeClr val="bg1"/>
          </a:solidFill>
          <a:latin typeface="Arial" charset="0"/>
        </a:defRPr>
      </a:lvl6pPr>
      <a:lvl7pPr marL="914400" algn="l" rtl="0" eaLnBrk="0" fontAlgn="base" hangingPunct="0">
        <a:spcBef>
          <a:spcPct val="0"/>
        </a:spcBef>
        <a:spcAft>
          <a:spcPct val="0"/>
        </a:spcAft>
        <a:defRPr sz="4400" b="1">
          <a:solidFill>
            <a:schemeClr val="bg1"/>
          </a:solidFill>
          <a:latin typeface="Arial" charset="0"/>
        </a:defRPr>
      </a:lvl7pPr>
      <a:lvl8pPr marL="1371600" algn="l" rtl="0" eaLnBrk="0" fontAlgn="base" hangingPunct="0">
        <a:spcBef>
          <a:spcPct val="0"/>
        </a:spcBef>
        <a:spcAft>
          <a:spcPct val="0"/>
        </a:spcAft>
        <a:defRPr sz="4400" b="1">
          <a:solidFill>
            <a:schemeClr val="bg1"/>
          </a:solidFill>
          <a:latin typeface="Arial" charset="0"/>
        </a:defRPr>
      </a:lvl8pPr>
      <a:lvl9pPr marL="1828800" algn="l" rtl="0" eaLnBrk="0" fontAlgn="base" hangingPunct="0">
        <a:spcBef>
          <a:spcPct val="0"/>
        </a:spcBef>
        <a:spcAft>
          <a:spcPct val="0"/>
        </a:spcAft>
        <a:defRPr sz="4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228600" y="76200"/>
            <a:ext cx="723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228600" y="140335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3"/>
          <p:cNvSpPr>
            <a:spLocks noGrp="1"/>
          </p:cNvSpPr>
          <p:nvPr>
            <p:ph type="dt" sz="half" idx="2"/>
          </p:nvPr>
        </p:nvSpPr>
        <p:spPr>
          <a:xfrm>
            <a:off x="214313" y="6356350"/>
            <a:ext cx="2133600" cy="36512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12" name="Slide Number Placeholder 5"/>
          <p:cNvSpPr>
            <a:spLocks noGrp="1"/>
          </p:cNvSpPr>
          <p:nvPr>
            <p:ph type="sldNum" sz="quarter" idx="4"/>
          </p:nvPr>
        </p:nvSpPr>
        <p:spPr>
          <a:xfrm>
            <a:off x="6773863"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CD9684B-69A1-45EA-87E8-5D4A362D53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Arial" charset="0"/>
        </a:defRPr>
      </a:lvl2pPr>
      <a:lvl3pPr algn="l" rtl="0" eaLnBrk="0" fontAlgn="base" hangingPunct="0">
        <a:spcBef>
          <a:spcPct val="0"/>
        </a:spcBef>
        <a:spcAft>
          <a:spcPct val="0"/>
        </a:spcAft>
        <a:defRPr sz="4400" b="1">
          <a:solidFill>
            <a:schemeClr val="bg1"/>
          </a:solidFill>
          <a:latin typeface="Arial" charset="0"/>
        </a:defRPr>
      </a:lvl3pPr>
      <a:lvl4pPr algn="l" rtl="0" eaLnBrk="0" fontAlgn="base" hangingPunct="0">
        <a:spcBef>
          <a:spcPct val="0"/>
        </a:spcBef>
        <a:spcAft>
          <a:spcPct val="0"/>
        </a:spcAft>
        <a:defRPr sz="4400" b="1">
          <a:solidFill>
            <a:schemeClr val="bg1"/>
          </a:solidFill>
          <a:latin typeface="Arial" charset="0"/>
        </a:defRPr>
      </a:lvl4pPr>
      <a:lvl5pPr algn="l" rtl="0" eaLnBrk="0" fontAlgn="base" hangingPunct="0">
        <a:spcBef>
          <a:spcPct val="0"/>
        </a:spcBef>
        <a:spcAft>
          <a:spcPct val="0"/>
        </a:spcAft>
        <a:defRPr sz="4400" b="1">
          <a:solidFill>
            <a:schemeClr val="bg1"/>
          </a:solidFill>
          <a:latin typeface="Arial" charset="0"/>
        </a:defRPr>
      </a:lvl5pPr>
      <a:lvl6pPr marL="457200" algn="l" rtl="0" eaLnBrk="0" fontAlgn="base" hangingPunct="0">
        <a:spcBef>
          <a:spcPct val="0"/>
        </a:spcBef>
        <a:spcAft>
          <a:spcPct val="0"/>
        </a:spcAft>
        <a:defRPr sz="4400" b="1">
          <a:solidFill>
            <a:schemeClr val="bg1"/>
          </a:solidFill>
          <a:latin typeface="Arial" charset="0"/>
        </a:defRPr>
      </a:lvl6pPr>
      <a:lvl7pPr marL="914400" algn="l" rtl="0" eaLnBrk="0" fontAlgn="base" hangingPunct="0">
        <a:spcBef>
          <a:spcPct val="0"/>
        </a:spcBef>
        <a:spcAft>
          <a:spcPct val="0"/>
        </a:spcAft>
        <a:defRPr sz="4400" b="1">
          <a:solidFill>
            <a:schemeClr val="bg1"/>
          </a:solidFill>
          <a:latin typeface="Arial" charset="0"/>
        </a:defRPr>
      </a:lvl7pPr>
      <a:lvl8pPr marL="1371600" algn="l" rtl="0" eaLnBrk="0" fontAlgn="base" hangingPunct="0">
        <a:spcBef>
          <a:spcPct val="0"/>
        </a:spcBef>
        <a:spcAft>
          <a:spcPct val="0"/>
        </a:spcAft>
        <a:defRPr sz="4400" b="1">
          <a:solidFill>
            <a:schemeClr val="bg1"/>
          </a:solidFill>
          <a:latin typeface="Arial" charset="0"/>
        </a:defRPr>
      </a:lvl8pPr>
      <a:lvl9pPr marL="1828800" algn="l" rtl="0" eaLnBrk="0" fontAlgn="base" hangingPunct="0">
        <a:spcBef>
          <a:spcPct val="0"/>
        </a:spcBef>
        <a:spcAft>
          <a:spcPct val="0"/>
        </a:spcAft>
        <a:defRPr sz="4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7" name="Glowing tech background 3d ,LO2.wmv">
            <a:hlinkClick r:id="" action="ppaction://media"/>
          </p:cNvPr>
          <p:cNvPicPr>
            <a:picLocks noChangeAspect="1"/>
          </p:cNvPicPr>
          <p:nvPr>
            <a:videoFile r:link="rId13"/>
          </p:nvPr>
        </p:nvPicPr>
        <p:blipFill rotWithShape="1">
          <a:blip r:embed="rId15"/>
          <a:srcRect l="25555" r="7778"/>
          <a:stretch/>
        </p:blipFill>
        <p:spPr>
          <a:xfrm>
            <a:off x="4495800" y="1368911"/>
            <a:ext cx="3888889" cy="3888889"/>
          </a:xfrm>
          <a:prstGeom prst="roundRect">
            <a:avLst>
              <a:gd name="adj" fmla="val 8644"/>
            </a:avLst>
          </a:prstGeom>
          <a:ln>
            <a:noFill/>
          </a:ln>
          <a:effectLst>
            <a:reflection blurRad="6350" stA="15000" endPos="50000" dist="635000" dir="5400000" sy="-100000" algn="bl" rotWithShape="0"/>
          </a:effectLst>
          <a:scene3d>
            <a:camera prst="perspectiveRelaxed" fov="6900000">
              <a:rot lat="23995" lon="3210004" rev="21299988"/>
            </a:camera>
            <a:lightRig rig="chilly" dir="t"/>
          </a:scene3d>
          <a:sp3d extrusionH="635000" prstMaterial="powder">
            <a:bevelT w="0" h="0"/>
            <a:contourClr>
              <a:srgbClr val="969696"/>
            </a:contourClr>
          </a:sp3d>
        </p:spPr>
      </p:pic>
      <p:sp>
        <p:nvSpPr>
          <p:cNvPr id="5123" name="Title Placeholder 1"/>
          <p:cNvSpPr>
            <a:spLocks noGrp="1"/>
          </p:cNvSpPr>
          <p:nvPr>
            <p:ph type="title"/>
          </p:nvPr>
        </p:nvSpPr>
        <p:spPr bwMode="auto">
          <a:xfrm>
            <a:off x="228600" y="76200"/>
            <a:ext cx="723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4" name="Text Placeholder 2"/>
          <p:cNvSpPr>
            <a:spLocks noGrp="1"/>
          </p:cNvSpPr>
          <p:nvPr>
            <p:ph type="body" idx="1"/>
          </p:nvPr>
        </p:nvSpPr>
        <p:spPr bwMode="auto">
          <a:xfrm>
            <a:off x="228600" y="140335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Date Placeholder 3"/>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9" name="Footer Placeholder 4"/>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13" name="Slide Number Placeholder 5"/>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82FF6EF-5E82-47F4-801A-9906C6A36C6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2048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nodeType="clickPar">
                      <p:stCondLst>
                        <p:cond delay="0"/>
                      </p:stCondLst>
                      <p:childTnLst>
                        <p:par>
                          <p:cTn id="9" fill="hold" nodeType="withGroup">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p:cTn id="12" repeatCount="indefinite" fill="hold" display="0">
                  <p:stCondLst>
                    <p:cond delay="indefinite"/>
                  </p:stCondLst>
                </p:cTn>
                <p:tgtEl>
                  <p:spTgt spid="7"/>
                </p:tgtEl>
              </p:cMediaNode>
            </p:video>
          </p:childTnLst>
        </p:cTn>
      </p:par>
    </p:tnLst>
  </p:timing>
  <p:txStyles>
    <p:title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Arial" charset="0"/>
        </a:defRPr>
      </a:lvl2pPr>
      <a:lvl3pPr algn="l" rtl="0" eaLnBrk="0" fontAlgn="base" hangingPunct="0">
        <a:spcBef>
          <a:spcPct val="0"/>
        </a:spcBef>
        <a:spcAft>
          <a:spcPct val="0"/>
        </a:spcAft>
        <a:defRPr sz="4400" b="1">
          <a:solidFill>
            <a:schemeClr val="bg1"/>
          </a:solidFill>
          <a:latin typeface="Arial" charset="0"/>
        </a:defRPr>
      </a:lvl3pPr>
      <a:lvl4pPr algn="l" rtl="0" eaLnBrk="0" fontAlgn="base" hangingPunct="0">
        <a:spcBef>
          <a:spcPct val="0"/>
        </a:spcBef>
        <a:spcAft>
          <a:spcPct val="0"/>
        </a:spcAft>
        <a:defRPr sz="4400" b="1">
          <a:solidFill>
            <a:schemeClr val="bg1"/>
          </a:solidFill>
          <a:latin typeface="Arial" charset="0"/>
        </a:defRPr>
      </a:lvl4pPr>
      <a:lvl5pPr algn="l" rtl="0" eaLnBrk="0" fontAlgn="base" hangingPunct="0">
        <a:spcBef>
          <a:spcPct val="0"/>
        </a:spcBef>
        <a:spcAft>
          <a:spcPct val="0"/>
        </a:spcAft>
        <a:defRPr sz="4400" b="1">
          <a:solidFill>
            <a:schemeClr val="bg1"/>
          </a:solidFill>
          <a:latin typeface="Arial" charset="0"/>
        </a:defRPr>
      </a:lvl5pPr>
      <a:lvl6pPr marL="457200" algn="l" rtl="0" eaLnBrk="0" fontAlgn="base" hangingPunct="0">
        <a:spcBef>
          <a:spcPct val="0"/>
        </a:spcBef>
        <a:spcAft>
          <a:spcPct val="0"/>
        </a:spcAft>
        <a:defRPr sz="4400" b="1">
          <a:solidFill>
            <a:schemeClr val="bg1"/>
          </a:solidFill>
          <a:latin typeface="Arial" charset="0"/>
        </a:defRPr>
      </a:lvl6pPr>
      <a:lvl7pPr marL="914400" algn="l" rtl="0" eaLnBrk="0" fontAlgn="base" hangingPunct="0">
        <a:spcBef>
          <a:spcPct val="0"/>
        </a:spcBef>
        <a:spcAft>
          <a:spcPct val="0"/>
        </a:spcAft>
        <a:defRPr sz="4400" b="1">
          <a:solidFill>
            <a:schemeClr val="bg1"/>
          </a:solidFill>
          <a:latin typeface="Arial" charset="0"/>
        </a:defRPr>
      </a:lvl7pPr>
      <a:lvl8pPr marL="1371600" algn="l" rtl="0" eaLnBrk="0" fontAlgn="base" hangingPunct="0">
        <a:spcBef>
          <a:spcPct val="0"/>
        </a:spcBef>
        <a:spcAft>
          <a:spcPct val="0"/>
        </a:spcAft>
        <a:defRPr sz="4400" b="1">
          <a:solidFill>
            <a:schemeClr val="bg1"/>
          </a:solidFill>
          <a:latin typeface="Arial" charset="0"/>
        </a:defRPr>
      </a:lvl8pPr>
      <a:lvl9pPr marL="1828800" algn="l" rtl="0" eaLnBrk="0" fontAlgn="base" hangingPunct="0">
        <a:spcBef>
          <a:spcPct val="0"/>
        </a:spcBef>
        <a:spcAft>
          <a:spcPct val="0"/>
        </a:spcAft>
        <a:defRPr sz="4400" b="1">
          <a:solidFill>
            <a:schemeClr val="bg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8600" y="2133600"/>
            <a:ext cx="7772400" cy="1470025"/>
          </a:xfrm>
        </p:spPr>
        <p:txBody>
          <a:bodyPr/>
          <a:lstStyle/>
          <a:p>
            <a:r>
              <a:rPr lang="en-US" altLang="en-US" dirty="0"/>
              <a:t>Qualitative Research / </a:t>
            </a:r>
            <a:r>
              <a:rPr lang="en-US" altLang="en-US" dirty="0" err="1"/>
              <a:t>Needfinding</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915400" cy="1143000"/>
          </a:xfrm>
        </p:spPr>
        <p:txBody>
          <a:bodyPr/>
          <a:lstStyle/>
          <a:p>
            <a:r>
              <a:rPr lang="en-US" dirty="0"/>
              <a:t>Disadvantages of Ethnography</a:t>
            </a:r>
          </a:p>
        </p:txBody>
      </p:sp>
      <p:sp>
        <p:nvSpPr>
          <p:cNvPr id="3" name="Content Placeholder 2"/>
          <p:cNvSpPr>
            <a:spLocks noGrp="1"/>
          </p:cNvSpPr>
          <p:nvPr>
            <p:ph idx="1"/>
          </p:nvPr>
        </p:nvSpPr>
        <p:spPr/>
        <p:txBody>
          <a:bodyPr/>
          <a:lstStyle/>
          <a:p>
            <a:r>
              <a:rPr lang="en-US" dirty="0"/>
              <a:t>High demands of the researcher</a:t>
            </a:r>
          </a:p>
          <a:p>
            <a:r>
              <a:rPr lang="en-US" dirty="0"/>
              <a:t>Not as well established as surveys/experiments. </a:t>
            </a:r>
          </a:p>
          <a:p>
            <a:r>
              <a:rPr lang="en-US" dirty="0"/>
              <a:t>Hard to reproduce findings to other areas</a:t>
            </a:r>
          </a:p>
          <a:p>
            <a:endParaRPr lang="en-US" dirty="0"/>
          </a:p>
        </p:txBody>
      </p:sp>
    </p:spTree>
    <p:extLst>
      <p:ext uri="{BB962C8B-B14F-4D97-AF65-F5344CB8AC3E}">
        <p14:creationId xmlns:p14="http://schemas.microsoft.com/office/powerpoint/2010/main" val="251110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How to do an Ethnography</a:t>
            </a:r>
          </a:p>
        </p:txBody>
      </p:sp>
      <p:sp>
        <p:nvSpPr>
          <p:cNvPr id="13315" name="Content Placeholder 2"/>
          <p:cNvSpPr>
            <a:spLocks noGrp="1"/>
          </p:cNvSpPr>
          <p:nvPr>
            <p:ph idx="1"/>
          </p:nvPr>
        </p:nvSpPr>
        <p:spPr/>
        <p:txBody>
          <a:bodyPr/>
          <a:lstStyle/>
          <a:p>
            <a:r>
              <a:rPr lang="en-US" altLang="en-US" dirty="0"/>
              <a:t>Observation</a:t>
            </a:r>
          </a:p>
          <a:p>
            <a:r>
              <a:rPr lang="en-US" altLang="en-US" dirty="0"/>
              <a:t>May include open-ended </a:t>
            </a:r>
            <a:r>
              <a:rPr lang="en-US" altLang="en-US"/>
              <a:t>interview </a:t>
            </a:r>
            <a:r>
              <a:rPr lang="en-US" altLang="en-US" smtClean="0"/>
              <a:t>(yes/no </a:t>
            </a:r>
            <a:r>
              <a:rPr lang="en-US" altLang="en-US" dirty="0"/>
              <a:t>questions)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152400"/>
            <a:ext cx="7239000" cy="1143000"/>
          </a:xfrm>
        </p:spPr>
        <p:txBody>
          <a:bodyPr/>
          <a:lstStyle/>
          <a:p>
            <a:r>
              <a:rPr lang="en-US" altLang="en-US" dirty="0"/>
              <a:t>What is </a:t>
            </a:r>
            <a:r>
              <a:rPr lang="en-US" altLang="en-US" dirty="0" err="1"/>
              <a:t>Needfinding</a:t>
            </a:r>
            <a:r>
              <a:rPr lang="en-US" altLang="en-US" dirty="0"/>
              <a:t>?</a:t>
            </a:r>
          </a:p>
        </p:txBody>
      </p:sp>
      <p:sp>
        <p:nvSpPr>
          <p:cNvPr id="8195" name="Rectangle 3"/>
          <p:cNvSpPr>
            <a:spLocks noGrp="1"/>
          </p:cNvSpPr>
          <p:nvPr>
            <p:ph type="body" idx="1"/>
          </p:nvPr>
        </p:nvSpPr>
        <p:spPr/>
        <p:txBody>
          <a:bodyPr/>
          <a:lstStyle/>
          <a:p>
            <a:r>
              <a:rPr lang="en-US" altLang="en-US" b="1" dirty="0"/>
              <a:t>What is </a:t>
            </a:r>
            <a:r>
              <a:rPr lang="en-US" altLang="en-US" b="1" dirty="0" err="1"/>
              <a:t>Needfinding</a:t>
            </a:r>
            <a:r>
              <a:rPr lang="en-US" altLang="en-US" b="1" dirty="0"/>
              <a:t>?</a:t>
            </a:r>
          </a:p>
          <a:p>
            <a:r>
              <a:rPr lang="en-US" altLang="en-US" b="1" dirty="0" err="1">
                <a:solidFill>
                  <a:srgbClr val="0070C0"/>
                </a:solidFill>
              </a:rPr>
              <a:t>Needfinding</a:t>
            </a:r>
            <a:r>
              <a:rPr lang="en-US" altLang="en-US" dirty="0">
                <a:solidFill>
                  <a:srgbClr val="0070C0"/>
                </a:solidFill>
              </a:rPr>
              <a:t> </a:t>
            </a:r>
            <a:r>
              <a:rPr lang="en-US" altLang="en-US" dirty="0"/>
              <a:t>is watching and asking people to learn about their goals and values to be able to uncover user </a:t>
            </a:r>
            <a:r>
              <a:rPr lang="en-US" altLang="en-US" b="1" dirty="0"/>
              <a:t>needs</a:t>
            </a:r>
            <a:r>
              <a:rPr lang="en-US" altLang="en-US" dirty="0"/>
              <a:t> and opportunities for improvement.</a:t>
            </a:r>
          </a:p>
          <a:p>
            <a:r>
              <a:rPr lang="en-US" b="1" dirty="0" err="1">
                <a:solidFill>
                  <a:srgbClr val="0070C0"/>
                </a:solidFill>
              </a:rPr>
              <a:t>Needfinding</a:t>
            </a:r>
            <a:r>
              <a:rPr lang="en-US" dirty="0">
                <a:solidFill>
                  <a:srgbClr val="0070C0"/>
                </a:solidFill>
              </a:rPr>
              <a:t> </a:t>
            </a:r>
            <a:r>
              <a:rPr lang="en-US" dirty="0"/>
              <a:t>resembles </a:t>
            </a:r>
            <a:r>
              <a:rPr lang="en-US" b="1" dirty="0">
                <a:solidFill>
                  <a:srgbClr val="0070C0"/>
                </a:solidFill>
              </a:rPr>
              <a:t>ethnographic</a:t>
            </a:r>
            <a:r>
              <a:rPr lang="en-US" dirty="0">
                <a:solidFill>
                  <a:srgbClr val="0070C0"/>
                </a:solidFill>
              </a:rPr>
              <a:t> </a:t>
            </a:r>
            <a:r>
              <a:rPr lang="en-US" dirty="0"/>
              <a:t>methods, by making observations and interviewing users, but </a:t>
            </a:r>
            <a:r>
              <a:rPr lang="en-US" dirty="0" err="1"/>
              <a:t>needfinding</a:t>
            </a:r>
            <a:r>
              <a:rPr lang="en-US" dirty="0"/>
              <a:t> leads to design imperatives and product solutions that meet real user </a:t>
            </a:r>
            <a:r>
              <a:rPr lang="en-US" b="1" i="1" dirty="0">
                <a:solidFill>
                  <a:srgbClr val="0070C0"/>
                </a:solidFill>
              </a:rPr>
              <a:t>needs</a:t>
            </a:r>
            <a:r>
              <a:rPr lang="en-US" dirty="0"/>
              <a:t>.</a:t>
            </a:r>
          </a:p>
          <a:p>
            <a:endParaRPr lang="en-US" dirty="0"/>
          </a:p>
          <a:p>
            <a:pPr lvl="1"/>
            <a:endParaRPr lang="en-US" altLang="en-US" dirty="0"/>
          </a:p>
        </p:txBody>
      </p:sp>
    </p:spTree>
    <p:extLst>
      <p:ext uri="{BB962C8B-B14F-4D97-AF65-F5344CB8AC3E}">
        <p14:creationId xmlns:p14="http://schemas.microsoft.com/office/powerpoint/2010/main" val="116410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1000"/>
                                        <p:tgtEl>
                                          <p:spTgt spid="8195">
                                            <p:txEl>
                                              <p:pRg st="2" end="2"/>
                                            </p:txEl>
                                          </p:spTgt>
                                        </p:tgtEl>
                                      </p:cBhvr>
                                    </p:animEffect>
                                    <p:anim calcmode="lin" valueType="num">
                                      <p:cBhvr>
                                        <p:cTn id="13"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t>Observing Participants</a:t>
            </a:r>
          </a:p>
        </p:txBody>
      </p:sp>
      <p:sp>
        <p:nvSpPr>
          <p:cNvPr id="11267" name="Rectangle 3"/>
          <p:cNvSpPr>
            <a:spLocks noGrp="1"/>
          </p:cNvSpPr>
          <p:nvPr>
            <p:ph type="body" idx="1"/>
          </p:nvPr>
        </p:nvSpPr>
        <p:spPr/>
        <p:txBody>
          <a:bodyPr/>
          <a:lstStyle/>
          <a:p>
            <a:r>
              <a:rPr lang="en-US" altLang="en-US" dirty="0"/>
              <a:t>What do people do? </a:t>
            </a:r>
          </a:p>
          <a:p>
            <a:r>
              <a:rPr lang="en-US" altLang="en-US" dirty="0"/>
              <a:t>People are different – </a:t>
            </a:r>
          </a:p>
          <a:p>
            <a:pPr lvl="1"/>
            <a:r>
              <a:rPr lang="en-US" altLang="en-US" dirty="0"/>
              <a:t>Example: If creating a mobile bus app to figure out the best way to get somewhere, think about the activity</a:t>
            </a:r>
          </a:p>
          <a:p>
            <a:pPr lvl="2"/>
            <a:r>
              <a:rPr lang="en-US" altLang="en-US" dirty="0"/>
              <a:t>some may want efficiency </a:t>
            </a:r>
          </a:p>
          <a:p>
            <a:pPr lvl="2"/>
            <a:r>
              <a:rPr lang="en-US" altLang="en-US" dirty="0"/>
              <a:t>others may be concerned more with cost.</a:t>
            </a:r>
          </a:p>
          <a:p>
            <a:pPr lvl="2"/>
            <a:endParaRPr lang="en-US" altLang="en-US" dirty="0"/>
          </a:p>
          <a:p>
            <a:r>
              <a:rPr lang="en-US" altLang="en-US" dirty="0"/>
              <a:t>Observe them, then interview them.  </a:t>
            </a:r>
          </a:p>
          <a:p>
            <a:pPr lvl="2"/>
            <a:endParaRPr lang="en-US" altLang="en-US" dirty="0"/>
          </a:p>
          <a:p>
            <a:endParaRPr lang="en-US" altLang="en-US" dirty="0"/>
          </a:p>
        </p:txBody>
      </p:sp>
    </p:spTree>
    <p:extLst>
      <p:ext uri="{BB962C8B-B14F-4D97-AF65-F5344CB8AC3E}">
        <p14:creationId xmlns:p14="http://schemas.microsoft.com/office/powerpoint/2010/main" val="121296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Interviewing Guidelines</a:t>
            </a:r>
          </a:p>
        </p:txBody>
      </p:sp>
      <p:sp>
        <p:nvSpPr>
          <p:cNvPr id="12291" name="Rectangle 3"/>
          <p:cNvSpPr>
            <a:spLocks noGrp="1"/>
          </p:cNvSpPr>
          <p:nvPr>
            <p:ph type="body" idx="1"/>
          </p:nvPr>
        </p:nvSpPr>
        <p:spPr/>
        <p:txBody>
          <a:bodyPr/>
          <a:lstStyle/>
          <a:p>
            <a:pPr>
              <a:lnSpc>
                <a:spcPct val="80000"/>
              </a:lnSpc>
              <a:defRPr/>
            </a:pPr>
            <a:r>
              <a:rPr lang="en-US" altLang="en-US" sz="2400" dirty="0"/>
              <a:t>Start in middle.  People on top are self-conscious they are too invested.  Speak to people in middle. </a:t>
            </a:r>
          </a:p>
          <a:p>
            <a:pPr>
              <a:lnSpc>
                <a:spcPct val="80000"/>
              </a:lnSpc>
              <a:defRPr/>
            </a:pPr>
            <a:endParaRPr lang="en-US" altLang="en-US" sz="2400" dirty="0"/>
          </a:p>
          <a:p>
            <a:pPr>
              <a:lnSpc>
                <a:spcPct val="80000"/>
              </a:lnSpc>
              <a:defRPr/>
            </a:pPr>
            <a:r>
              <a:rPr lang="en-US" altLang="en-US" sz="2400" dirty="0"/>
              <a:t>Questions that aren’t so good:</a:t>
            </a:r>
          </a:p>
          <a:p>
            <a:pPr lvl="1">
              <a:lnSpc>
                <a:spcPct val="80000"/>
              </a:lnSpc>
              <a:defRPr/>
            </a:pPr>
            <a:r>
              <a:rPr lang="en-US" altLang="en-US" sz="2400" dirty="0"/>
              <a:t>Is the daily update an important feature to you?  </a:t>
            </a:r>
          </a:p>
          <a:p>
            <a:pPr lvl="1">
              <a:lnSpc>
                <a:spcPct val="80000"/>
              </a:lnSpc>
              <a:buFont typeface="Arial" charset="0"/>
              <a:buNone/>
              <a:defRPr/>
            </a:pPr>
            <a:r>
              <a:rPr lang="en-US" altLang="en-US" sz="2400" dirty="0">
                <a:solidFill>
                  <a:schemeClr val="accent1"/>
                </a:solidFill>
              </a:rPr>
              <a:t>Leading question </a:t>
            </a:r>
            <a:r>
              <a:rPr lang="en-US" altLang="en-US" sz="2400" dirty="0"/>
              <a:t>– most people will say yes if asked if it’s important. </a:t>
            </a:r>
          </a:p>
          <a:p>
            <a:pPr lvl="1">
              <a:lnSpc>
                <a:spcPct val="80000"/>
              </a:lnSpc>
              <a:defRPr/>
            </a:pPr>
            <a:r>
              <a:rPr lang="en-US" altLang="en-US" sz="2400" dirty="0"/>
              <a:t>To learn about it observation may be effective – see if someone used it.  Or log files to see.  </a:t>
            </a:r>
          </a:p>
          <a:p>
            <a:pPr marL="457200" lvl="1" indent="0">
              <a:lnSpc>
                <a:spcPct val="80000"/>
              </a:lnSpc>
              <a:buFont typeface="Arial" charset="0"/>
              <a:buNone/>
              <a:defRPr/>
            </a:pPr>
            <a:r>
              <a:rPr lang="en-US" altLang="en-US" sz="2400" dirty="0"/>
              <a:t>“I see from the log you never used the daily update, why is that?  Tell me more?”</a:t>
            </a:r>
          </a:p>
          <a:p>
            <a:pPr lvl="1">
              <a:lnSpc>
                <a:spcPct val="80000"/>
              </a:lnSpc>
              <a:buFont typeface="Arial" charset="0"/>
              <a:buNone/>
              <a:defRPr/>
            </a:pPr>
            <a:endParaRPr lang="en-US" altLang="en-US" sz="2400" dirty="0"/>
          </a:p>
          <a:p>
            <a:pPr lvl="1">
              <a:lnSpc>
                <a:spcPct val="80000"/>
              </a:lnSpc>
              <a:buFont typeface="Arial" charset="0"/>
              <a:buNone/>
              <a:defRPr/>
            </a:pPr>
            <a:r>
              <a:rPr lang="en-US" altLang="en-US" sz="2400" dirty="0"/>
              <a:t>More open-ended – the more interesting the answer you get.</a:t>
            </a:r>
          </a:p>
          <a:p>
            <a:pPr lvl="1">
              <a:lnSpc>
                <a:spcPct val="80000"/>
              </a:lnSpc>
              <a:buFont typeface="Arial" charset="0"/>
              <a:buNone/>
              <a:defRPr/>
            </a:pPr>
            <a:endParaRPr lang="en-US" altLang="en-US" sz="2000" dirty="0"/>
          </a:p>
          <a:p>
            <a:pPr>
              <a:lnSpc>
                <a:spcPct val="80000"/>
              </a:lnSpc>
              <a:defRPr/>
            </a:pPr>
            <a:endParaRPr lang="en-US" altLang="en-US" sz="2400" dirty="0"/>
          </a:p>
        </p:txBody>
      </p:sp>
      <p:sp>
        <p:nvSpPr>
          <p:cNvPr id="2" name="Rectangle 1">
            <a:extLst>
              <a:ext uri="{FF2B5EF4-FFF2-40B4-BE49-F238E27FC236}">
                <a16:creationId xmlns="" xmlns:a16="http://schemas.microsoft.com/office/drawing/2014/main" id="{456A5ACD-C2AE-DE45-8AB5-0D035DA77198}"/>
              </a:ext>
            </a:extLst>
          </p:cNvPr>
          <p:cNvSpPr/>
          <p:nvPr/>
        </p:nvSpPr>
        <p:spPr>
          <a:xfrm>
            <a:off x="-76200" y="6463444"/>
            <a:ext cx="2558714" cy="276999"/>
          </a:xfrm>
          <a:prstGeom prst="rect">
            <a:avLst/>
          </a:prstGeom>
        </p:spPr>
        <p:txBody>
          <a:bodyPr wrap="none">
            <a:spAutoFit/>
          </a:bodyPr>
          <a:lstStyle/>
          <a:p>
            <a:pPr lvl="1"/>
            <a:r>
              <a:rPr lang="en-US" altLang="en-US" sz="1200" i="1" dirty="0"/>
              <a:t>Scott </a:t>
            </a:r>
            <a:r>
              <a:rPr lang="en-US" altLang="en-US" sz="1200" i="1" dirty="0" err="1"/>
              <a:t>Klemmor</a:t>
            </a:r>
            <a:r>
              <a:rPr lang="en-US" altLang="en-US" sz="1200" i="1" dirty="0"/>
              <a:t> </a:t>
            </a:r>
            <a:r>
              <a:rPr lang="en-US" altLang="en-US" sz="1200" i="1" dirty="0" err="1"/>
              <a:t>hci-class.org</a:t>
            </a:r>
            <a:endParaRPr lang="en-US" altLang="en-US" sz="1200" i="1" dirty="0"/>
          </a:p>
        </p:txBody>
      </p:sp>
    </p:spTree>
    <p:extLst>
      <p:ext uri="{BB962C8B-B14F-4D97-AF65-F5344CB8AC3E}">
        <p14:creationId xmlns:p14="http://schemas.microsoft.com/office/powerpoint/2010/main" val="2256965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Interview: Good Questions</a:t>
            </a:r>
          </a:p>
        </p:txBody>
      </p:sp>
      <p:sp>
        <p:nvSpPr>
          <p:cNvPr id="18435" name="Rectangle 3"/>
          <p:cNvSpPr>
            <a:spLocks noGrp="1"/>
          </p:cNvSpPr>
          <p:nvPr>
            <p:ph type="body" idx="1"/>
          </p:nvPr>
        </p:nvSpPr>
        <p:spPr>
          <a:xfrm>
            <a:off x="228600" y="1371600"/>
            <a:ext cx="8686800" cy="5486400"/>
          </a:xfrm>
        </p:spPr>
        <p:txBody>
          <a:bodyPr/>
          <a:lstStyle/>
          <a:p>
            <a:r>
              <a:rPr lang="en-US" altLang="en-US" sz="2800" dirty="0"/>
              <a:t>Avoid:</a:t>
            </a:r>
          </a:p>
          <a:p>
            <a:pPr lvl="1"/>
            <a:r>
              <a:rPr lang="en-US" altLang="en-US" sz="2400" dirty="0"/>
              <a:t>Asking what they do or want in </a:t>
            </a:r>
            <a:r>
              <a:rPr lang="en-US" altLang="en-US" sz="2400" dirty="0">
                <a:solidFill>
                  <a:schemeClr val="accent1"/>
                </a:solidFill>
              </a:rPr>
              <a:t>hypothetical</a:t>
            </a:r>
            <a:r>
              <a:rPr lang="en-US" altLang="en-US" sz="2400" dirty="0"/>
              <a:t> scenario. </a:t>
            </a:r>
          </a:p>
          <a:p>
            <a:pPr lvl="1"/>
            <a:r>
              <a:rPr lang="en-US" altLang="en-US" sz="2400" dirty="0"/>
              <a:t>“</a:t>
            </a:r>
            <a:r>
              <a:rPr lang="en-US" altLang="en-US" sz="2400" dirty="0">
                <a:solidFill>
                  <a:schemeClr val="accent1"/>
                </a:solidFill>
              </a:rPr>
              <a:t>How often</a:t>
            </a:r>
            <a:r>
              <a:rPr lang="en-US" altLang="en-US" sz="2400" dirty="0"/>
              <a:t>” – they will lie (Ex. how often exercise). </a:t>
            </a:r>
          </a:p>
          <a:p>
            <a:pPr marL="457200" lvl="1" indent="0">
              <a:buNone/>
            </a:pPr>
            <a:r>
              <a:rPr lang="en-US" altLang="en-US" sz="2400" dirty="0"/>
              <a:t>Rather, make things </a:t>
            </a:r>
            <a:r>
              <a:rPr lang="en-US" altLang="en-US" sz="2400" dirty="0">
                <a:solidFill>
                  <a:schemeClr val="accent1"/>
                </a:solidFill>
              </a:rPr>
              <a:t>concrete</a:t>
            </a:r>
            <a:r>
              <a:rPr lang="en-US" altLang="en-US" sz="2400" dirty="0"/>
              <a:t> – “How much exercise this week” vs. “How much exercise in a typical week”</a:t>
            </a:r>
          </a:p>
          <a:p>
            <a:pPr lvl="1"/>
            <a:r>
              <a:rPr lang="en-US" altLang="en-US" sz="2400" dirty="0"/>
              <a:t>Avoid </a:t>
            </a:r>
            <a:r>
              <a:rPr lang="en-US" altLang="en-US" sz="2400" dirty="0">
                <a:solidFill>
                  <a:schemeClr val="accent1"/>
                </a:solidFill>
              </a:rPr>
              <a:t>binary</a:t>
            </a:r>
            <a:r>
              <a:rPr lang="en-US" altLang="en-US" sz="2400" dirty="0"/>
              <a:t> yes/no.  </a:t>
            </a:r>
          </a:p>
          <a:p>
            <a:pPr marL="457200" lvl="1" indent="0">
              <a:buNone/>
            </a:pPr>
            <a:r>
              <a:rPr lang="en-US" altLang="en-US" sz="2400" dirty="0"/>
              <a:t>Rather, use </a:t>
            </a:r>
            <a:r>
              <a:rPr lang="en-US" altLang="en-US" sz="2400" dirty="0">
                <a:solidFill>
                  <a:schemeClr val="accent1"/>
                </a:solidFill>
              </a:rPr>
              <a:t>Open-Ended</a:t>
            </a:r>
            <a:r>
              <a:rPr lang="en-US" altLang="en-US" sz="2400" dirty="0"/>
              <a:t> questions -Let them respond.  </a:t>
            </a:r>
          </a:p>
          <a:p>
            <a:r>
              <a:rPr lang="en-US" altLang="en-US" sz="2800" dirty="0"/>
              <a:t>Let some </a:t>
            </a:r>
            <a:r>
              <a:rPr lang="en-US" altLang="en-US" sz="2800" dirty="0">
                <a:solidFill>
                  <a:schemeClr val="accent1"/>
                </a:solidFill>
              </a:rPr>
              <a:t>silence</a:t>
            </a:r>
            <a:r>
              <a:rPr lang="en-US" altLang="en-US" sz="2800" dirty="0"/>
              <a:t> happen and they will talk.  </a:t>
            </a:r>
          </a:p>
          <a:p>
            <a:pPr marL="742950" lvl="2" indent="-342900"/>
            <a:r>
              <a:rPr lang="en-US" altLang="en-US" dirty="0"/>
              <a:t>Example: Teaching – “Does anyone know the answer” then teacher answers.  No reason to participate.  Wait longer, a few more seconds and someone will chime in.  </a:t>
            </a:r>
          </a:p>
          <a:p>
            <a:endParaRPr lang="en-US" altLang="en-US" sz="2800" dirty="0"/>
          </a:p>
        </p:txBody>
      </p:sp>
      <p:sp>
        <p:nvSpPr>
          <p:cNvPr id="2" name="Rectangle 1">
            <a:extLst>
              <a:ext uri="{FF2B5EF4-FFF2-40B4-BE49-F238E27FC236}">
                <a16:creationId xmlns="" xmlns:a16="http://schemas.microsoft.com/office/drawing/2014/main" id="{AFCC230E-21DE-C84B-921F-F560210BF429}"/>
              </a:ext>
            </a:extLst>
          </p:cNvPr>
          <p:cNvSpPr/>
          <p:nvPr/>
        </p:nvSpPr>
        <p:spPr>
          <a:xfrm>
            <a:off x="-304800" y="6477000"/>
            <a:ext cx="2558714" cy="276999"/>
          </a:xfrm>
          <a:prstGeom prst="rect">
            <a:avLst/>
          </a:prstGeom>
        </p:spPr>
        <p:txBody>
          <a:bodyPr wrap="none">
            <a:spAutoFit/>
          </a:bodyPr>
          <a:lstStyle/>
          <a:p>
            <a:pPr lvl="1"/>
            <a:r>
              <a:rPr lang="en-US" altLang="en-US" sz="1200" i="1" dirty="0"/>
              <a:t>Scott </a:t>
            </a:r>
            <a:r>
              <a:rPr lang="en-US" altLang="en-US" sz="1200" i="1" dirty="0" err="1"/>
              <a:t>Klemmor</a:t>
            </a:r>
            <a:r>
              <a:rPr lang="en-US" altLang="en-US" sz="1200" i="1" dirty="0"/>
              <a:t> </a:t>
            </a:r>
            <a:r>
              <a:rPr lang="en-US" altLang="en-US" sz="1200" i="1" dirty="0" err="1"/>
              <a:t>hci-class.org</a:t>
            </a:r>
            <a:endParaRPr lang="en-US" altLang="en-US" sz="1200" i="1" dirty="0"/>
          </a:p>
        </p:txBody>
      </p:sp>
    </p:spTree>
    <p:extLst>
      <p:ext uri="{BB962C8B-B14F-4D97-AF65-F5344CB8AC3E}">
        <p14:creationId xmlns:p14="http://schemas.microsoft.com/office/powerpoint/2010/main" val="51289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anim calcmode="lin" valueType="num">
                                      <p:cBhvr additive="base">
                                        <p:cTn id="11"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anim calcmode="lin" valueType="num">
                                      <p:cBhvr additive="base">
                                        <p:cTn id="17"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 calcmode="lin" valueType="num">
                                      <p:cBhvr additive="base">
                                        <p:cTn id="23"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anim calcmode="lin" valueType="num">
                                      <p:cBhvr additive="base">
                                        <p:cTn id="27"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 calcmode="lin" valueType="num">
                                      <p:cBhvr additive="base">
                                        <p:cTn id="33"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8435">
                                            <p:txEl>
                                              <p:pRg st="7" end="7"/>
                                            </p:txEl>
                                          </p:spTgt>
                                        </p:tgtEl>
                                        <p:attrNameLst>
                                          <p:attrName>style.visibility</p:attrName>
                                        </p:attrNameLst>
                                      </p:cBhvr>
                                      <p:to>
                                        <p:strVal val="visible"/>
                                      </p:to>
                                    </p:set>
                                    <p:anim calcmode="lin" valueType="num">
                                      <p:cBhvr additive="base">
                                        <p:cTn id="39" dur="500" fill="hold"/>
                                        <p:tgtEl>
                                          <p:spTgt spid="1843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4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z="3600" dirty="0"/>
              <a:t>Interview: Bad Questions</a:t>
            </a:r>
          </a:p>
        </p:txBody>
      </p:sp>
      <p:sp>
        <p:nvSpPr>
          <p:cNvPr id="17411" name="Rectangle 3"/>
          <p:cNvSpPr>
            <a:spLocks noGrp="1"/>
          </p:cNvSpPr>
          <p:nvPr>
            <p:ph type="body" idx="1"/>
          </p:nvPr>
        </p:nvSpPr>
        <p:spPr>
          <a:xfrm>
            <a:off x="228600" y="1371600"/>
            <a:ext cx="8686800" cy="5486400"/>
          </a:xfrm>
        </p:spPr>
        <p:txBody>
          <a:bodyPr/>
          <a:lstStyle/>
          <a:p>
            <a:r>
              <a:rPr lang="en-US" altLang="en-US" dirty="0"/>
              <a:t>Bad questions:</a:t>
            </a:r>
          </a:p>
          <a:p>
            <a:pPr lvl="1"/>
            <a:r>
              <a:rPr lang="en-US" altLang="en-US" dirty="0"/>
              <a:t>“What would you like in a tool?”</a:t>
            </a:r>
          </a:p>
          <a:p>
            <a:pPr lvl="1">
              <a:buFont typeface="Arial" charset="0"/>
              <a:buNone/>
            </a:pPr>
            <a:r>
              <a:rPr lang="en-US" altLang="en-US" dirty="0"/>
              <a:t>  Users are only experts in their own lives not design.  They won’t know what to say.</a:t>
            </a:r>
          </a:p>
          <a:p>
            <a:pPr>
              <a:buFont typeface="Arial" charset="0"/>
              <a:buNone/>
            </a:pPr>
            <a:r>
              <a:rPr lang="en-US" altLang="en-US" dirty="0"/>
              <a:t>Example: </a:t>
            </a:r>
            <a:r>
              <a:rPr lang="en-US" altLang="en-US" dirty="0">
                <a:solidFill>
                  <a:schemeClr val="accent1"/>
                </a:solidFill>
              </a:rPr>
              <a:t>Horse and Buggy </a:t>
            </a:r>
            <a:r>
              <a:rPr lang="en-US" altLang="en-US" dirty="0"/>
              <a:t>– what do you want?  Faster horse. They don’t know about a car – designers do.  Not users. </a:t>
            </a:r>
          </a:p>
          <a:p>
            <a:pPr marL="0" indent="0">
              <a:buNone/>
            </a:pPr>
            <a:endParaRPr lang="en-US" altLang="en-US" dirty="0"/>
          </a:p>
          <a:p>
            <a:endParaRPr lang="en-US" altLang="en-US" dirty="0"/>
          </a:p>
        </p:txBody>
      </p:sp>
      <p:pic>
        <p:nvPicPr>
          <p:cNvPr id="17412" name="Picture 5" descr="http://www.allthingsclipart.com/images_01/amish.horse.buggy.03.jpg" title="horse and bug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0163"/>
            <a:ext cx="28670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 xmlns:a16="http://schemas.microsoft.com/office/drawing/2014/main" id="{A1F799D4-32E8-5844-8669-A148DB60778B}"/>
              </a:ext>
            </a:extLst>
          </p:cNvPr>
          <p:cNvSpPr/>
          <p:nvPr/>
        </p:nvSpPr>
        <p:spPr>
          <a:xfrm>
            <a:off x="-38528" y="6477000"/>
            <a:ext cx="2558714" cy="276999"/>
          </a:xfrm>
          <a:prstGeom prst="rect">
            <a:avLst/>
          </a:prstGeom>
        </p:spPr>
        <p:txBody>
          <a:bodyPr wrap="none">
            <a:spAutoFit/>
          </a:bodyPr>
          <a:lstStyle/>
          <a:p>
            <a:pPr lvl="1"/>
            <a:r>
              <a:rPr lang="en-US" altLang="en-US" sz="1200" i="1" dirty="0"/>
              <a:t>Scott </a:t>
            </a:r>
            <a:r>
              <a:rPr lang="en-US" altLang="en-US" sz="1200" i="1" dirty="0" err="1"/>
              <a:t>Klemmor</a:t>
            </a:r>
            <a:r>
              <a:rPr lang="en-US" altLang="en-US" sz="1200" i="1" dirty="0"/>
              <a:t> </a:t>
            </a:r>
            <a:r>
              <a:rPr lang="en-US" altLang="en-US" sz="1200" i="1" dirty="0" err="1"/>
              <a:t>hci-class.org</a:t>
            </a:r>
            <a:endParaRPr lang="en-US" altLang="en-US" sz="1200" i="1" dirty="0"/>
          </a:p>
        </p:txBody>
      </p:sp>
    </p:spTree>
    <p:extLst>
      <p:ext uri="{BB962C8B-B14F-4D97-AF65-F5344CB8AC3E}">
        <p14:creationId xmlns:p14="http://schemas.microsoft.com/office/powerpoint/2010/main" val="2908269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Designers vs. Users</a:t>
            </a:r>
          </a:p>
        </p:txBody>
      </p:sp>
      <p:sp>
        <p:nvSpPr>
          <p:cNvPr id="21507" name="Rectangle 3"/>
          <p:cNvSpPr>
            <a:spLocks noGrp="1"/>
          </p:cNvSpPr>
          <p:nvPr>
            <p:ph type="body" idx="1"/>
          </p:nvPr>
        </p:nvSpPr>
        <p:spPr>
          <a:xfrm>
            <a:off x="76200" y="1371600"/>
            <a:ext cx="9296400" cy="5486400"/>
          </a:xfrm>
        </p:spPr>
        <p:txBody>
          <a:bodyPr/>
          <a:lstStyle/>
          <a:p>
            <a:r>
              <a:rPr lang="en-US" altLang="en-US" dirty="0"/>
              <a:t>Designer  - comes up with design.  </a:t>
            </a:r>
          </a:p>
          <a:p>
            <a:r>
              <a:rPr lang="en-US" altLang="en-US" dirty="0"/>
              <a:t>Users do not. </a:t>
            </a:r>
          </a:p>
          <a:p>
            <a:r>
              <a:rPr lang="en-US" altLang="en-US" dirty="0"/>
              <a:t>Though sometimes advanced users (aka </a:t>
            </a:r>
            <a:r>
              <a:rPr lang="en-US" altLang="en-US" dirty="0">
                <a:solidFill>
                  <a:schemeClr val="accent1"/>
                </a:solidFill>
              </a:rPr>
              <a:t>lead </a:t>
            </a:r>
            <a:r>
              <a:rPr lang="en-US" altLang="en-US" dirty="0" smtClean="0">
                <a:solidFill>
                  <a:schemeClr val="accent1"/>
                </a:solidFill>
              </a:rPr>
              <a:t>users</a:t>
            </a:r>
            <a:r>
              <a:rPr lang="en-US" altLang="en-US" dirty="0" smtClean="0"/>
              <a:t>) </a:t>
            </a:r>
            <a:r>
              <a:rPr lang="en-US" altLang="en-US" dirty="0"/>
              <a:t>can help design with a creative solution.</a:t>
            </a:r>
          </a:p>
          <a:p>
            <a:endParaRPr lang="en-US" altLang="en-US" dirty="0"/>
          </a:p>
          <a:p>
            <a:pPr marL="0" indent="0">
              <a:buNone/>
            </a:pPr>
            <a:endParaRPr lang="en-US" altLang="en-US" dirty="0"/>
          </a:p>
          <a:p>
            <a:pPr marL="0" indent="0">
              <a:buNone/>
            </a:pPr>
            <a:endParaRPr lang="en-US" altLang="en-US" dirty="0"/>
          </a:p>
          <a:p>
            <a:endParaRPr lang="en-US" altLang="en-US" dirty="0"/>
          </a:p>
        </p:txBody>
      </p:sp>
    </p:spTree>
    <p:extLst>
      <p:ext uri="{BB962C8B-B14F-4D97-AF65-F5344CB8AC3E}">
        <p14:creationId xmlns:p14="http://schemas.microsoft.com/office/powerpoint/2010/main" val="1973848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t>Participatory Design</a:t>
            </a:r>
          </a:p>
        </p:txBody>
      </p:sp>
      <p:sp>
        <p:nvSpPr>
          <p:cNvPr id="21507" name="Rectangle 3"/>
          <p:cNvSpPr>
            <a:spLocks noGrp="1"/>
          </p:cNvSpPr>
          <p:nvPr>
            <p:ph type="body" idx="1"/>
          </p:nvPr>
        </p:nvSpPr>
        <p:spPr/>
        <p:txBody>
          <a:bodyPr/>
          <a:lstStyle/>
          <a:p>
            <a:pPr marL="0" indent="0">
              <a:buNone/>
            </a:pPr>
            <a:endParaRPr lang="en-US" altLang="en-US" dirty="0"/>
          </a:p>
          <a:p>
            <a:r>
              <a:rPr lang="en-US" altLang="en-US" dirty="0">
                <a:solidFill>
                  <a:schemeClr val="accent1"/>
                </a:solidFill>
              </a:rPr>
              <a:t>Participatory Design/Co-Design</a:t>
            </a:r>
            <a:r>
              <a:rPr lang="en-US" altLang="en-US" dirty="0"/>
              <a:t>-an approach which actively involves users. Equal collaboration between user and designer.</a:t>
            </a:r>
          </a:p>
          <a:p>
            <a:pPr marL="0" indent="0">
              <a:buNone/>
            </a:pPr>
            <a:endParaRPr lang="en-US" altLang="en-US" dirty="0"/>
          </a:p>
          <a:p>
            <a:pPr marL="0" indent="0">
              <a:buNone/>
            </a:pPr>
            <a:endParaRPr lang="en-US" altLang="en-US" dirty="0"/>
          </a:p>
          <a:p>
            <a:endParaRPr lang="en-US" altLang="en-US" dirty="0"/>
          </a:p>
        </p:txBody>
      </p:sp>
    </p:spTree>
    <p:extLst>
      <p:ext uri="{BB962C8B-B14F-4D97-AF65-F5344CB8AC3E}">
        <p14:creationId xmlns:p14="http://schemas.microsoft.com/office/powerpoint/2010/main" val="1370288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330" cy="858600"/>
          </a:xfrm>
        </p:spPr>
        <p:txBody>
          <a:bodyPr/>
          <a:lstStyle/>
          <a:p>
            <a:r>
              <a:rPr lang="en-US" b="1" dirty="0">
                <a:latin typeface="Calibri Light" panose="020F0302020204030204" pitchFamily="34" charset="0"/>
                <a:cs typeface="Calibri Light" panose="020F0302020204030204" pitchFamily="34" charset="0"/>
              </a:rPr>
              <a:t>What power should </a:t>
            </a:r>
            <a:r>
              <a:rPr lang="en-US" b="1" dirty="0" smtClean="0">
                <a:latin typeface="Calibri Light" panose="020F0302020204030204" pitchFamily="34" charset="0"/>
                <a:cs typeface="Calibri Light" panose="020F0302020204030204" pitchFamily="34" charset="0"/>
              </a:rPr>
              <a:t>the designer </a:t>
            </a:r>
            <a:r>
              <a:rPr lang="en-US" b="1" dirty="0">
                <a:latin typeface="Calibri Light" panose="020F0302020204030204" pitchFamily="34" charset="0"/>
                <a:cs typeface="Calibri Light" panose="020F0302020204030204" pitchFamily="34" charset="0"/>
              </a:rPr>
              <a:t>have?</a:t>
            </a:r>
            <a:endParaRPr lang="en-US" dirty="0">
              <a:latin typeface="Calibri Light" panose="020F0302020204030204" pitchFamily="34" charset="0"/>
              <a:cs typeface="Calibri Light" panose="020F0302020204030204" pitchFamily="34" charset="0"/>
            </a:endParaRPr>
          </a:p>
        </p:txBody>
      </p:sp>
      <p:sp>
        <p:nvSpPr>
          <p:cNvPr id="3" name="Subtitle 2"/>
          <p:cNvSpPr>
            <a:spLocks noGrp="1"/>
          </p:cNvSpPr>
          <p:nvPr>
            <p:ph type="subTitle"/>
          </p:nvPr>
        </p:nvSpPr>
        <p:spPr>
          <a:xfrm>
            <a:off x="381000" y="1828800"/>
            <a:ext cx="8382000" cy="4267200"/>
          </a:xfrm>
        </p:spPr>
        <p:txBody>
          <a:bodyPr/>
          <a:lstStyle/>
          <a:p>
            <a:pPr indent="-428625" algn="just">
              <a:spcBef>
                <a:spcPts val="751"/>
              </a:spcBef>
              <a:buFont typeface="Arial" panose="020B0604020202020204" pitchFamily="34" charset="0"/>
              <a:buChar char="•"/>
            </a:pPr>
            <a:r>
              <a:rPr lang="en-US" sz="3200" b="0" spc="-1" dirty="0">
                <a:solidFill>
                  <a:srgbClr val="000000"/>
                </a:solidFill>
                <a:latin typeface="Calibri"/>
                <a:ea typeface="DejaVu Sans"/>
                <a:cs typeface="+mn-cs"/>
              </a:rPr>
              <a:t>In the traditional design process, designers hold positions of power and status. They decide which stakeholders to engage with, how to prioritize each stakeholder’s needs, and which design concepts to move forward with. </a:t>
            </a:r>
          </a:p>
          <a:p>
            <a:pPr indent="-428625" algn="just">
              <a:spcBef>
                <a:spcPts val="751"/>
              </a:spcBef>
              <a:buFont typeface="Arial" panose="020B0604020202020204" pitchFamily="34" charset="0"/>
              <a:buChar char="•"/>
            </a:pPr>
            <a:endParaRPr lang="en-US" sz="3200" b="0" spc="-1" dirty="0">
              <a:solidFill>
                <a:srgbClr val="000000"/>
              </a:solidFill>
              <a:latin typeface="Calibri"/>
              <a:ea typeface="DejaVu Sans"/>
              <a:cs typeface="+mn-cs"/>
            </a:endParaRPr>
          </a:p>
          <a:p>
            <a:pPr indent="-428625" algn="just">
              <a:spcBef>
                <a:spcPts val="751"/>
              </a:spcBef>
              <a:buFont typeface="Arial" panose="020B0604020202020204" pitchFamily="34" charset="0"/>
              <a:buChar char="•"/>
            </a:pPr>
            <a:r>
              <a:rPr lang="en-US" sz="3200" b="0" spc="-1" dirty="0">
                <a:solidFill>
                  <a:srgbClr val="000000"/>
                </a:solidFill>
                <a:latin typeface="Calibri"/>
                <a:ea typeface="DejaVu Sans"/>
                <a:cs typeface="+mn-cs"/>
              </a:rPr>
              <a:t> This power is a source of tension: synthesis is the designer’s role and expertise, but it also cuts out stakeholders from direct or indirect control</a:t>
            </a:r>
          </a:p>
        </p:txBody>
      </p:sp>
    </p:spTree>
    <p:extLst>
      <p:ext uri="{BB962C8B-B14F-4D97-AF65-F5344CB8AC3E}">
        <p14:creationId xmlns:p14="http://schemas.microsoft.com/office/powerpoint/2010/main" val="135801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10600" cy="1143000"/>
          </a:xfrm>
        </p:spPr>
        <p:txBody>
          <a:bodyPr/>
          <a:lstStyle/>
          <a:p>
            <a:r>
              <a:rPr lang="en-US" sz="4000" dirty="0"/>
              <a:t>Qualitative vs. Quantitative Research</a:t>
            </a:r>
          </a:p>
        </p:txBody>
      </p:sp>
      <p:sp>
        <p:nvSpPr>
          <p:cNvPr id="3" name="Content Placeholder 2"/>
          <p:cNvSpPr>
            <a:spLocks noGrp="1"/>
          </p:cNvSpPr>
          <p:nvPr>
            <p:ph idx="1"/>
          </p:nvPr>
        </p:nvSpPr>
        <p:spPr/>
        <p:txBody>
          <a:bodyPr/>
          <a:lstStyle/>
          <a:p>
            <a:r>
              <a:rPr lang="en-US" altLang="en-US" sz="2800" dirty="0"/>
              <a:t>Triangulation - Collect data through diverse methods</a:t>
            </a:r>
          </a:p>
          <a:p>
            <a:r>
              <a:rPr lang="en-US" altLang="en-US" sz="2800" dirty="0">
                <a:solidFill>
                  <a:schemeClr val="tx2"/>
                </a:solidFill>
              </a:rPr>
              <a:t>Qualitative Methods </a:t>
            </a:r>
          </a:p>
          <a:p>
            <a:pPr lvl="1"/>
            <a:r>
              <a:rPr lang="en-US" altLang="en-US" sz="2400" dirty="0"/>
              <a:t>Examines the way people think and feel (subjective) and includes:</a:t>
            </a:r>
          </a:p>
          <a:p>
            <a:pPr lvl="2"/>
            <a:r>
              <a:rPr lang="en-US" altLang="en-US" dirty="0">
                <a:solidFill>
                  <a:schemeClr val="accent1"/>
                </a:solidFill>
              </a:rPr>
              <a:t>Observations, Interviews, focus groups, etc.</a:t>
            </a:r>
          </a:p>
          <a:p>
            <a:r>
              <a:rPr lang="en-US" altLang="en-US" sz="2800" dirty="0">
                <a:solidFill>
                  <a:schemeClr val="tx2"/>
                </a:solidFill>
              </a:rPr>
              <a:t>Quantitative Methods </a:t>
            </a:r>
          </a:p>
          <a:p>
            <a:pPr lvl="1"/>
            <a:r>
              <a:rPr lang="en-US" altLang="en-US" sz="2400" dirty="0"/>
              <a:t>Generates numerical data (objective) and can include:</a:t>
            </a:r>
          </a:p>
          <a:p>
            <a:pPr lvl="2"/>
            <a:r>
              <a:rPr lang="en-US" altLang="en-US" dirty="0"/>
              <a:t>Surveys, Laboratory experiments, etc. </a:t>
            </a:r>
          </a:p>
          <a:p>
            <a:pPr lvl="1"/>
            <a:endParaRPr lang="en-US" altLang="en-US" dirty="0"/>
          </a:p>
          <a:p>
            <a:endParaRPr lang="en-US" sz="2800" dirty="0"/>
          </a:p>
        </p:txBody>
      </p:sp>
    </p:spTree>
    <p:extLst>
      <p:ext uri="{BB962C8B-B14F-4D97-AF65-F5344CB8AC3E}">
        <p14:creationId xmlns:p14="http://schemas.microsoft.com/office/powerpoint/2010/main" val="160315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Participatory design</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p:nvPr>
        </p:nvSpPr>
        <p:spPr>
          <a:xfrm>
            <a:off x="435453" y="838200"/>
            <a:ext cx="8229330" cy="4393093"/>
          </a:xfrm>
        </p:spPr>
        <p:txBody>
          <a:bodyPr/>
          <a:lstStyle/>
          <a:p>
            <a:r>
              <a:rPr lang="en-US" sz="2700" dirty="0"/>
              <a:t> design process that de-centers the designer’s role</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p:txBody>
      </p:sp>
      <p:pic>
        <p:nvPicPr>
          <p:cNvPr id="4" name="Picture 3"/>
          <p:cNvPicPr>
            <a:picLocks noChangeAspect="1"/>
          </p:cNvPicPr>
          <p:nvPr/>
        </p:nvPicPr>
        <p:blipFill>
          <a:blip r:embed="rId2"/>
          <a:stretch>
            <a:fillRect/>
          </a:stretch>
        </p:blipFill>
        <p:spPr>
          <a:xfrm>
            <a:off x="0" y="2698869"/>
            <a:ext cx="9144000" cy="2788548"/>
          </a:xfrm>
          <a:prstGeom prst="rect">
            <a:avLst/>
          </a:prstGeom>
        </p:spPr>
      </p:pic>
    </p:spTree>
    <p:extLst>
      <p:ext uri="{BB962C8B-B14F-4D97-AF65-F5344CB8AC3E}">
        <p14:creationId xmlns:p14="http://schemas.microsoft.com/office/powerpoint/2010/main" val="2851601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14" y="-457200"/>
            <a:ext cx="8229330" cy="2255528"/>
          </a:xfrm>
        </p:spPr>
        <p:txBody>
          <a:bodyPr/>
          <a:lstStyle/>
          <a:p>
            <a:r>
              <a:rPr lang="en-US" b="1" dirty="0"/>
              <a:t>Examples</a:t>
            </a:r>
            <a:endParaRPr lang="en-US" dirty="0"/>
          </a:p>
        </p:txBody>
      </p:sp>
      <p:pic>
        <p:nvPicPr>
          <p:cNvPr id="4" name="Picture 3"/>
          <p:cNvPicPr>
            <a:picLocks noChangeAspect="1"/>
          </p:cNvPicPr>
          <p:nvPr/>
        </p:nvPicPr>
        <p:blipFill>
          <a:blip r:embed="rId3"/>
          <a:stretch>
            <a:fillRect/>
          </a:stretch>
        </p:blipFill>
        <p:spPr>
          <a:xfrm>
            <a:off x="0" y="1741713"/>
            <a:ext cx="9144000" cy="4067593"/>
          </a:xfrm>
          <a:prstGeom prst="rect">
            <a:avLst/>
          </a:prstGeom>
        </p:spPr>
      </p:pic>
    </p:spTree>
    <p:extLst>
      <p:ext uri="{BB962C8B-B14F-4D97-AF65-F5344CB8AC3E}">
        <p14:creationId xmlns:p14="http://schemas.microsoft.com/office/powerpoint/2010/main" val="2090293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330" cy="858600"/>
          </a:xfrm>
        </p:spPr>
        <p:txBody>
          <a:bodyPr/>
          <a:lstStyle/>
          <a:p>
            <a:r>
              <a:rPr lang="en-US" b="1" dirty="0"/>
              <a:t>Elicitation studies</a:t>
            </a:r>
            <a:endParaRPr lang="en-US" dirty="0"/>
          </a:p>
        </p:txBody>
      </p:sp>
      <p:pic>
        <p:nvPicPr>
          <p:cNvPr id="4" name="Picture 3"/>
          <p:cNvPicPr>
            <a:picLocks noChangeAspect="1"/>
          </p:cNvPicPr>
          <p:nvPr/>
        </p:nvPicPr>
        <p:blipFill>
          <a:blip r:embed="rId2"/>
          <a:stretch>
            <a:fillRect/>
          </a:stretch>
        </p:blipFill>
        <p:spPr>
          <a:xfrm>
            <a:off x="0" y="2209800"/>
            <a:ext cx="9144000" cy="3052583"/>
          </a:xfrm>
          <a:prstGeom prst="rect">
            <a:avLst/>
          </a:prstGeom>
        </p:spPr>
      </p:pic>
    </p:spTree>
    <p:extLst>
      <p:ext uri="{BB962C8B-B14F-4D97-AF65-F5344CB8AC3E}">
        <p14:creationId xmlns:p14="http://schemas.microsoft.com/office/powerpoint/2010/main" val="1177121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Recruiting Participants – Who to observe/interview?</a:t>
            </a:r>
          </a:p>
        </p:txBody>
      </p:sp>
      <p:sp>
        <p:nvSpPr>
          <p:cNvPr id="3" name="Content Placeholder 2"/>
          <p:cNvSpPr>
            <a:spLocks noGrp="1"/>
          </p:cNvSpPr>
          <p:nvPr>
            <p:ph idx="1"/>
          </p:nvPr>
        </p:nvSpPr>
        <p:spPr>
          <a:xfrm>
            <a:off x="0" y="1447800"/>
            <a:ext cx="9144000" cy="4876800"/>
          </a:xfrm>
        </p:spPr>
        <p:txBody>
          <a:bodyPr/>
          <a:lstStyle/>
          <a:p>
            <a:r>
              <a:rPr lang="en-US" altLang="en-US" dirty="0"/>
              <a:t>Get representatives of the target audience of the system. Participants who would be using it.</a:t>
            </a:r>
          </a:p>
          <a:p>
            <a:pPr lvl="1"/>
            <a:r>
              <a:rPr lang="en-US" altLang="en-US" sz="3200" dirty="0"/>
              <a:t>May be current users of the system.  (Or perhaps your technology broadens who currently uses the system.)</a:t>
            </a:r>
          </a:p>
          <a:p>
            <a:endParaRPr lang="en-US" dirty="0"/>
          </a:p>
        </p:txBody>
      </p:sp>
    </p:spTree>
    <p:extLst>
      <p:ext uri="{BB962C8B-B14F-4D97-AF65-F5344CB8AC3E}">
        <p14:creationId xmlns:p14="http://schemas.microsoft.com/office/powerpoint/2010/main" val="3907876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76200"/>
            <a:ext cx="7239000" cy="1143000"/>
          </a:xfrm>
        </p:spPr>
        <p:txBody>
          <a:bodyPr/>
          <a:lstStyle/>
          <a:p>
            <a:r>
              <a:rPr lang="en-US" altLang="en-US" dirty="0"/>
              <a:t>Who to Observe/Interview</a:t>
            </a:r>
          </a:p>
        </p:txBody>
      </p:sp>
      <p:sp>
        <p:nvSpPr>
          <p:cNvPr id="13315" name="Rectangle 3"/>
          <p:cNvSpPr>
            <a:spLocks noGrp="1"/>
          </p:cNvSpPr>
          <p:nvPr>
            <p:ph type="body" idx="1"/>
          </p:nvPr>
        </p:nvSpPr>
        <p:spPr>
          <a:xfrm>
            <a:off x="10427" y="1408163"/>
            <a:ext cx="8915400" cy="5454650"/>
          </a:xfrm>
        </p:spPr>
        <p:txBody>
          <a:bodyPr/>
          <a:lstStyle/>
          <a:p>
            <a:pPr>
              <a:lnSpc>
                <a:spcPct val="90000"/>
              </a:lnSpc>
            </a:pPr>
            <a:r>
              <a:rPr lang="en-US" altLang="en-US" sz="2800" dirty="0"/>
              <a:t>Example: Lecture support system. </a:t>
            </a:r>
          </a:p>
          <a:p>
            <a:pPr lvl="1">
              <a:lnSpc>
                <a:spcPct val="90000"/>
              </a:lnSpc>
            </a:pPr>
            <a:r>
              <a:rPr lang="en-US" altLang="en-US" dirty="0"/>
              <a:t>Teacher, student, department administrator, or maybe parents. </a:t>
            </a:r>
          </a:p>
          <a:p>
            <a:pPr lvl="1">
              <a:lnSpc>
                <a:spcPct val="90000"/>
              </a:lnSpc>
            </a:pPr>
            <a:r>
              <a:rPr lang="en-US" altLang="en-US" dirty="0"/>
              <a:t>Freshman and Ph.D. student</a:t>
            </a:r>
          </a:p>
          <a:p>
            <a:pPr lvl="1">
              <a:lnSpc>
                <a:spcPct val="90000"/>
              </a:lnSpc>
            </a:pPr>
            <a:r>
              <a:rPr lang="en-US" altLang="en-US" dirty="0"/>
              <a:t>Domestic and international</a:t>
            </a:r>
          </a:p>
          <a:p>
            <a:pPr lvl="1">
              <a:lnSpc>
                <a:spcPct val="90000"/>
              </a:lnSpc>
            </a:pPr>
            <a:r>
              <a:rPr lang="en-US" altLang="en-US" dirty="0"/>
              <a:t>In major / out of major</a:t>
            </a:r>
          </a:p>
          <a:p>
            <a:pPr lvl="1">
              <a:lnSpc>
                <a:spcPct val="90000"/>
              </a:lnSpc>
            </a:pPr>
            <a:r>
              <a:rPr lang="en-US" altLang="en-US" dirty="0"/>
              <a:t>Stronger student / weaker student</a:t>
            </a:r>
          </a:p>
          <a:p>
            <a:pPr lvl="1">
              <a:lnSpc>
                <a:spcPct val="90000"/>
              </a:lnSpc>
            </a:pPr>
            <a:endParaRPr lang="en-US" altLang="en-US" dirty="0"/>
          </a:p>
          <a:p>
            <a:pPr>
              <a:lnSpc>
                <a:spcPct val="90000"/>
              </a:lnSpc>
            </a:pPr>
            <a:r>
              <a:rPr lang="en-US" altLang="en-US" sz="2800" dirty="0"/>
              <a:t>Won’t have all but get different people from different groups. </a:t>
            </a:r>
          </a:p>
        </p:txBody>
      </p:sp>
      <p:sp>
        <p:nvSpPr>
          <p:cNvPr id="2" name="TextBox 1">
            <a:extLst>
              <a:ext uri="{FF2B5EF4-FFF2-40B4-BE49-F238E27FC236}">
                <a16:creationId xmlns="" xmlns:a16="http://schemas.microsoft.com/office/drawing/2014/main" id="{DBB7C8CC-EE2B-3645-9BA6-53C53FD9DF84}"/>
              </a:ext>
            </a:extLst>
          </p:cNvPr>
          <p:cNvSpPr txBox="1"/>
          <p:nvPr/>
        </p:nvSpPr>
        <p:spPr>
          <a:xfrm>
            <a:off x="17980" y="6400800"/>
            <a:ext cx="2969083" cy="276999"/>
          </a:xfrm>
          <a:prstGeom prst="rect">
            <a:avLst/>
          </a:prstGeom>
          <a:noFill/>
        </p:spPr>
        <p:txBody>
          <a:bodyPr wrap="none" rtlCol="0">
            <a:spAutoFit/>
          </a:bodyPr>
          <a:lstStyle/>
          <a:p>
            <a:pPr lvl="1"/>
            <a:r>
              <a:rPr lang="en-US" altLang="en-US" sz="1200" i="1" dirty="0"/>
              <a:t>*from Scott </a:t>
            </a:r>
            <a:r>
              <a:rPr lang="en-US" altLang="en-US" sz="1200" i="1" dirty="0" err="1"/>
              <a:t>Klemmor</a:t>
            </a:r>
            <a:r>
              <a:rPr lang="en-US" altLang="en-US" sz="1200" i="1" dirty="0"/>
              <a:t> </a:t>
            </a:r>
            <a:r>
              <a:rPr lang="en-US" altLang="en-US" sz="1200" i="1" dirty="0" err="1"/>
              <a:t>hci-class.org</a:t>
            </a:r>
            <a:endParaRPr lang="en-US" altLang="en-US" sz="1200" i="1" dirty="0"/>
          </a:p>
        </p:txBody>
      </p:sp>
    </p:spTree>
    <p:extLst>
      <p:ext uri="{BB962C8B-B14F-4D97-AF65-F5344CB8AC3E}">
        <p14:creationId xmlns:p14="http://schemas.microsoft.com/office/powerpoint/2010/main" val="286816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additive="base">
                                        <p:cTn id="7"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anim calcmode="lin" valueType="num">
                                      <p:cBhvr additive="base">
                                        <p:cTn id="11"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anim calcmode="lin" valueType="num">
                                      <p:cBhvr additive="base">
                                        <p:cTn id="15"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 calcmode="lin" valueType="num">
                                      <p:cBhvr additive="base">
                                        <p:cTn id="19"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315">
                                            <p:txEl>
                                              <p:pRg st="5" end="5"/>
                                            </p:txEl>
                                          </p:spTgt>
                                        </p:tgtEl>
                                        <p:attrNameLst>
                                          <p:attrName>style.visibility</p:attrName>
                                        </p:attrNameLst>
                                      </p:cBhvr>
                                      <p:to>
                                        <p:strVal val="visible"/>
                                      </p:to>
                                    </p:set>
                                    <p:anim calcmode="lin" valueType="num">
                                      <p:cBhvr additive="base">
                                        <p:cTn id="23"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315">
                                            <p:txEl>
                                              <p:pRg st="7" end="7"/>
                                            </p:txEl>
                                          </p:spTgt>
                                        </p:tgtEl>
                                        <p:attrNameLst>
                                          <p:attrName>style.visibility</p:attrName>
                                        </p:attrNameLst>
                                      </p:cBhvr>
                                      <p:to>
                                        <p:strVal val="visible"/>
                                      </p:to>
                                    </p:set>
                                    <p:anim calcmode="lin" valueType="num">
                                      <p:cBhvr additive="base">
                                        <p:cTn id="27"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Interviewing, cont.</a:t>
            </a:r>
          </a:p>
        </p:txBody>
      </p:sp>
      <p:sp>
        <p:nvSpPr>
          <p:cNvPr id="15363" name="Rectangle 3"/>
          <p:cNvSpPr>
            <a:spLocks noGrp="1"/>
          </p:cNvSpPr>
          <p:nvPr>
            <p:ph type="body" idx="1"/>
          </p:nvPr>
        </p:nvSpPr>
        <p:spPr>
          <a:xfrm>
            <a:off x="228600" y="1403350"/>
            <a:ext cx="8686800" cy="5683250"/>
          </a:xfrm>
        </p:spPr>
        <p:txBody>
          <a:bodyPr/>
          <a:lstStyle/>
          <a:p>
            <a:r>
              <a:rPr lang="en-US" altLang="en-US" dirty="0"/>
              <a:t>You may not get exactly what you want but approximate. </a:t>
            </a:r>
          </a:p>
          <a:p>
            <a:r>
              <a:rPr lang="en-US" altLang="en-US" dirty="0"/>
              <a:t>Example: </a:t>
            </a:r>
          </a:p>
          <a:p>
            <a:pPr lvl="1"/>
            <a:r>
              <a:rPr lang="en-US" altLang="en-US" dirty="0"/>
              <a:t>System for doctors – may need to use medical students instead of doctors. </a:t>
            </a:r>
          </a:p>
          <a:p>
            <a:pPr lvl="1"/>
            <a:r>
              <a:rPr lang="en-US" altLang="en-US" dirty="0"/>
              <a:t>computer science students instead of software engineers.  </a:t>
            </a:r>
          </a:p>
          <a:p>
            <a:r>
              <a:rPr lang="en-US" altLang="en-US" dirty="0"/>
              <a:t>Not ideal but better than nothing. </a:t>
            </a:r>
          </a:p>
        </p:txBody>
      </p:sp>
      <p:sp>
        <p:nvSpPr>
          <p:cNvPr id="4" name="TextBox 3">
            <a:extLst>
              <a:ext uri="{FF2B5EF4-FFF2-40B4-BE49-F238E27FC236}">
                <a16:creationId xmlns="" xmlns:a16="http://schemas.microsoft.com/office/drawing/2014/main" id="{E69F98BB-6AAD-7E4D-AE8F-A1E97D131085}"/>
              </a:ext>
            </a:extLst>
          </p:cNvPr>
          <p:cNvSpPr txBox="1"/>
          <p:nvPr/>
        </p:nvSpPr>
        <p:spPr>
          <a:xfrm>
            <a:off x="17980" y="6400800"/>
            <a:ext cx="2969083" cy="276999"/>
          </a:xfrm>
          <a:prstGeom prst="rect">
            <a:avLst/>
          </a:prstGeom>
          <a:noFill/>
        </p:spPr>
        <p:txBody>
          <a:bodyPr wrap="none" rtlCol="0">
            <a:spAutoFit/>
          </a:bodyPr>
          <a:lstStyle/>
          <a:p>
            <a:pPr lvl="1"/>
            <a:r>
              <a:rPr lang="en-US" altLang="en-US" sz="1200" i="1" dirty="0"/>
              <a:t>*from Scott </a:t>
            </a:r>
            <a:r>
              <a:rPr lang="en-US" altLang="en-US" sz="1200" i="1" dirty="0" err="1"/>
              <a:t>Klemmor</a:t>
            </a:r>
            <a:r>
              <a:rPr lang="en-US" altLang="en-US" sz="1200" i="1" dirty="0"/>
              <a:t> </a:t>
            </a:r>
            <a:r>
              <a:rPr lang="en-US" altLang="en-US" sz="1200" i="1" dirty="0" err="1"/>
              <a:t>hci-class.org</a:t>
            </a:r>
            <a:endParaRPr lang="en-US" altLang="en-US" sz="1200" i="1" dirty="0"/>
          </a:p>
        </p:txBody>
      </p:sp>
    </p:spTree>
    <p:extLst>
      <p:ext uri="{BB962C8B-B14F-4D97-AF65-F5344CB8AC3E}">
        <p14:creationId xmlns:p14="http://schemas.microsoft.com/office/powerpoint/2010/main" val="3368364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Find People to Interview</a:t>
            </a:r>
          </a:p>
        </p:txBody>
      </p:sp>
      <p:sp>
        <p:nvSpPr>
          <p:cNvPr id="14339" name="Rectangle 3"/>
          <p:cNvSpPr>
            <a:spLocks noGrp="1"/>
          </p:cNvSpPr>
          <p:nvPr>
            <p:ph type="body" idx="1"/>
          </p:nvPr>
        </p:nvSpPr>
        <p:spPr/>
        <p:txBody>
          <a:bodyPr/>
          <a:lstStyle/>
          <a:p>
            <a:r>
              <a:rPr lang="en-US" altLang="en-US" sz="2800" dirty="0"/>
              <a:t>Finding Participants:  </a:t>
            </a:r>
          </a:p>
          <a:p>
            <a:pPr lvl="1"/>
            <a:r>
              <a:rPr lang="en-US" altLang="en-US" sz="2400" dirty="0"/>
              <a:t>Reach out through friends and family – social network.  Ask your sister who she knows, or friends of friends.  </a:t>
            </a:r>
          </a:p>
          <a:p>
            <a:pPr lvl="1"/>
            <a:r>
              <a:rPr lang="en-US" altLang="en-US" sz="2400" dirty="0"/>
              <a:t>Pay participants:  Craigslist $50-$100.</a:t>
            </a:r>
          </a:p>
          <a:p>
            <a:pPr lvl="1"/>
            <a:r>
              <a:rPr lang="en-US" altLang="en-US" sz="2400" dirty="0"/>
              <a:t>Cheaper for less specialized users.  </a:t>
            </a:r>
          </a:p>
          <a:p>
            <a:pPr lvl="1"/>
            <a:r>
              <a:rPr lang="en-US" altLang="en-US" sz="2400" dirty="0"/>
              <a:t>Cheaper if you say it will make world a better place – maybe even for free.</a:t>
            </a:r>
          </a:p>
          <a:p>
            <a:pPr lvl="1"/>
            <a:r>
              <a:rPr lang="en-US" altLang="en-US" sz="2400" dirty="0"/>
              <a:t>If it will be used for a profit, a participant will want to be paid.  </a:t>
            </a:r>
          </a:p>
          <a:p>
            <a:pPr lvl="1"/>
            <a:r>
              <a:rPr lang="en-US" altLang="en-US" sz="2400" dirty="0"/>
              <a:t>Or token of appreciation – gift certificate.</a:t>
            </a:r>
          </a:p>
          <a:p>
            <a:endParaRPr lang="en-US" altLang="en-US" sz="2400" dirty="0"/>
          </a:p>
        </p:txBody>
      </p:sp>
      <p:sp>
        <p:nvSpPr>
          <p:cNvPr id="4" name="TextBox 3">
            <a:extLst>
              <a:ext uri="{FF2B5EF4-FFF2-40B4-BE49-F238E27FC236}">
                <a16:creationId xmlns="" xmlns:a16="http://schemas.microsoft.com/office/drawing/2014/main" id="{FD3EA8C5-5B5D-2349-AD7B-663B8EC557FF}"/>
              </a:ext>
            </a:extLst>
          </p:cNvPr>
          <p:cNvSpPr txBox="1"/>
          <p:nvPr/>
        </p:nvSpPr>
        <p:spPr>
          <a:xfrm>
            <a:off x="17980" y="6400800"/>
            <a:ext cx="2558714" cy="276999"/>
          </a:xfrm>
          <a:prstGeom prst="rect">
            <a:avLst/>
          </a:prstGeom>
          <a:noFill/>
        </p:spPr>
        <p:txBody>
          <a:bodyPr wrap="none" rtlCol="0">
            <a:spAutoFit/>
          </a:bodyPr>
          <a:lstStyle/>
          <a:p>
            <a:pPr lvl="1"/>
            <a:r>
              <a:rPr lang="en-US" altLang="en-US" sz="1200" i="1" dirty="0"/>
              <a:t>Scott </a:t>
            </a:r>
            <a:r>
              <a:rPr lang="en-US" altLang="en-US" sz="1200" i="1" dirty="0" err="1"/>
              <a:t>Klemmor</a:t>
            </a:r>
            <a:r>
              <a:rPr lang="en-US" altLang="en-US" sz="1200" i="1" dirty="0"/>
              <a:t> </a:t>
            </a:r>
            <a:r>
              <a:rPr lang="en-US" altLang="en-US" sz="1200" i="1" dirty="0" err="1"/>
              <a:t>hci-class.org</a:t>
            </a:r>
            <a:endParaRPr lang="en-US" altLang="en-US" sz="1200" i="1" dirty="0"/>
          </a:p>
        </p:txBody>
      </p:sp>
    </p:spTree>
    <p:extLst>
      <p:ext uri="{BB962C8B-B14F-4D97-AF65-F5344CB8AC3E}">
        <p14:creationId xmlns:p14="http://schemas.microsoft.com/office/powerpoint/2010/main" val="325755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t>Extreme users</a:t>
            </a:r>
          </a:p>
        </p:txBody>
      </p:sp>
      <p:sp>
        <p:nvSpPr>
          <p:cNvPr id="23555" name="Rectangle 3"/>
          <p:cNvSpPr>
            <a:spLocks noGrp="1"/>
          </p:cNvSpPr>
          <p:nvPr>
            <p:ph type="body" idx="1"/>
          </p:nvPr>
        </p:nvSpPr>
        <p:spPr/>
        <p:txBody>
          <a:bodyPr/>
          <a:lstStyle/>
          <a:p>
            <a:r>
              <a:rPr lang="en-US" altLang="en-US" dirty="0">
                <a:solidFill>
                  <a:schemeClr val="accent1"/>
                </a:solidFill>
              </a:rPr>
              <a:t>Extreme users- </a:t>
            </a:r>
            <a:r>
              <a:rPr lang="en-US" altLang="en-US" dirty="0"/>
              <a:t>what aspect of your design do you want to explore to an extreme. </a:t>
            </a:r>
          </a:p>
          <a:p>
            <a:endParaRPr lang="en-US" altLang="en-US" dirty="0">
              <a:solidFill>
                <a:schemeClr val="accent1"/>
              </a:solidFill>
            </a:endParaRPr>
          </a:p>
          <a:p>
            <a:r>
              <a:rPr lang="en-US" altLang="en-US" dirty="0"/>
              <a:t>Example: Email – </a:t>
            </a:r>
          </a:p>
          <a:p>
            <a:pPr lvl="1"/>
            <a:r>
              <a:rPr lang="en-US" altLang="en-US" dirty="0"/>
              <a:t>Extreme users get far more emails than the average user – thousands of messages a day.  If you can help them, you can help anyone. </a:t>
            </a:r>
          </a:p>
          <a:p>
            <a:pPr lvl="1"/>
            <a:r>
              <a:rPr lang="en-US" altLang="en-US" dirty="0"/>
              <a:t>Or a person in a cabin who checks email once a month. </a:t>
            </a:r>
          </a:p>
        </p:txBody>
      </p:sp>
      <p:sp>
        <p:nvSpPr>
          <p:cNvPr id="4" name="TextBox 3">
            <a:extLst>
              <a:ext uri="{FF2B5EF4-FFF2-40B4-BE49-F238E27FC236}">
                <a16:creationId xmlns="" xmlns:a16="http://schemas.microsoft.com/office/drawing/2014/main" id="{5816AA0C-0008-504C-BE52-EBA65370F587}"/>
              </a:ext>
            </a:extLst>
          </p:cNvPr>
          <p:cNvSpPr txBox="1"/>
          <p:nvPr/>
        </p:nvSpPr>
        <p:spPr>
          <a:xfrm>
            <a:off x="17980" y="6400800"/>
            <a:ext cx="2969083" cy="276999"/>
          </a:xfrm>
          <a:prstGeom prst="rect">
            <a:avLst/>
          </a:prstGeom>
          <a:noFill/>
        </p:spPr>
        <p:txBody>
          <a:bodyPr wrap="none" rtlCol="0">
            <a:spAutoFit/>
          </a:bodyPr>
          <a:lstStyle/>
          <a:p>
            <a:pPr lvl="1"/>
            <a:r>
              <a:rPr lang="en-US" altLang="en-US" sz="1200" i="1" dirty="0"/>
              <a:t>*from Scott </a:t>
            </a:r>
            <a:r>
              <a:rPr lang="en-US" altLang="en-US" sz="1200" i="1" dirty="0" err="1"/>
              <a:t>Klemmor</a:t>
            </a:r>
            <a:r>
              <a:rPr lang="en-US" altLang="en-US" sz="1200" i="1" dirty="0"/>
              <a:t> </a:t>
            </a:r>
            <a:r>
              <a:rPr lang="en-US" altLang="en-US" sz="1200" i="1" dirty="0" err="1"/>
              <a:t>hci-class.org</a:t>
            </a:r>
            <a:endParaRPr lang="en-US" altLang="en-US" sz="1200" i="1" dirty="0"/>
          </a:p>
        </p:txBody>
      </p:sp>
    </p:spTree>
    <p:extLst>
      <p:ext uri="{BB962C8B-B14F-4D97-AF65-F5344CB8AC3E}">
        <p14:creationId xmlns:p14="http://schemas.microsoft.com/office/powerpoint/2010/main" val="2032163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Personas</a:t>
            </a:r>
          </a:p>
        </p:txBody>
      </p:sp>
      <p:sp>
        <p:nvSpPr>
          <p:cNvPr id="24579" name="Rectangle 3"/>
          <p:cNvSpPr>
            <a:spLocks noGrp="1"/>
          </p:cNvSpPr>
          <p:nvPr>
            <p:ph type="body" idx="1"/>
          </p:nvPr>
        </p:nvSpPr>
        <p:spPr>
          <a:xfrm>
            <a:off x="228600" y="1403350"/>
            <a:ext cx="8686800" cy="5454650"/>
          </a:xfrm>
        </p:spPr>
        <p:txBody>
          <a:bodyPr/>
          <a:lstStyle/>
          <a:p>
            <a:r>
              <a:rPr lang="en-US" altLang="en-US" sz="2800" dirty="0"/>
              <a:t>Keep in mind actual users throughout the design process.  </a:t>
            </a:r>
          </a:p>
          <a:p>
            <a:r>
              <a:rPr lang="en-US" altLang="en-US" sz="2800" dirty="0"/>
              <a:t>Create </a:t>
            </a:r>
            <a:r>
              <a:rPr lang="en-US" altLang="en-US" sz="2800" dirty="0">
                <a:solidFill>
                  <a:schemeClr val="accent1"/>
                </a:solidFill>
              </a:rPr>
              <a:t>Personas</a:t>
            </a:r>
            <a:r>
              <a:rPr lang="en-US" altLang="en-US" sz="2800" dirty="0"/>
              <a:t> who represent a type of users.  </a:t>
            </a:r>
          </a:p>
          <a:p>
            <a:pPr lvl="1"/>
            <a:r>
              <a:rPr lang="en-US" altLang="en-US" sz="2400" dirty="0"/>
              <a:t>include demographic information and their motivation.  </a:t>
            </a:r>
          </a:p>
          <a:p>
            <a:pPr lvl="1"/>
            <a:r>
              <a:rPr lang="en-US" altLang="en-US" sz="2400" dirty="0"/>
              <a:t>Can even have a picture or photo. </a:t>
            </a:r>
          </a:p>
          <a:p>
            <a:pPr lvl="1"/>
            <a:r>
              <a:rPr lang="en-US" altLang="en-US" sz="2400" dirty="0"/>
              <a:t> Give them a name and background/occupation, hopes and dreams, they should have a story.  </a:t>
            </a:r>
          </a:p>
          <a:p>
            <a:r>
              <a:rPr lang="en-US" altLang="en-US" sz="2800" dirty="0"/>
              <a:t>Can relate and have empathy to a persona who seems real.  </a:t>
            </a:r>
          </a:p>
          <a:p>
            <a:r>
              <a:rPr lang="en-US" altLang="en-US" sz="2800" dirty="0"/>
              <a:t>This helps the design be coherent rather than scattered.  </a:t>
            </a:r>
          </a:p>
        </p:txBody>
      </p:sp>
      <p:sp>
        <p:nvSpPr>
          <p:cNvPr id="4" name="Rectangle 3">
            <a:extLst>
              <a:ext uri="{FF2B5EF4-FFF2-40B4-BE49-F238E27FC236}">
                <a16:creationId xmlns="" xmlns:a16="http://schemas.microsoft.com/office/drawing/2014/main" id="{BA3AF3B7-126A-0F46-ACB7-B77DFE2AD48E}"/>
              </a:ext>
            </a:extLst>
          </p:cNvPr>
          <p:cNvSpPr/>
          <p:nvPr/>
        </p:nvSpPr>
        <p:spPr>
          <a:xfrm>
            <a:off x="-152400" y="6477000"/>
            <a:ext cx="2558714" cy="276999"/>
          </a:xfrm>
          <a:prstGeom prst="rect">
            <a:avLst/>
          </a:prstGeom>
        </p:spPr>
        <p:txBody>
          <a:bodyPr wrap="none">
            <a:spAutoFit/>
          </a:bodyPr>
          <a:lstStyle/>
          <a:p>
            <a:pPr lvl="1"/>
            <a:r>
              <a:rPr lang="en-US" altLang="en-US" sz="1200" i="1" dirty="0"/>
              <a:t>Scott </a:t>
            </a:r>
            <a:r>
              <a:rPr lang="en-US" altLang="en-US" sz="1200" i="1" dirty="0" err="1"/>
              <a:t>Klemmor</a:t>
            </a:r>
            <a:r>
              <a:rPr lang="en-US" altLang="en-US" sz="1200" i="1" dirty="0"/>
              <a:t> </a:t>
            </a:r>
            <a:r>
              <a:rPr lang="en-US" altLang="en-US" sz="1200" i="1" dirty="0" err="1"/>
              <a:t>hci-class.org</a:t>
            </a:r>
            <a:endParaRPr lang="en-US" altLang="en-US" sz="1200" i="1" dirty="0"/>
          </a:p>
        </p:txBody>
      </p:sp>
    </p:spTree>
    <p:extLst>
      <p:ext uri="{BB962C8B-B14F-4D97-AF65-F5344CB8AC3E}">
        <p14:creationId xmlns:p14="http://schemas.microsoft.com/office/powerpoint/2010/main" val="3954419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Process</a:t>
            </a:r>
          </a:p>
        </p:txBody>
      </p:sp>
      <p:sp>
        <p:nvSpPr>
          <p:cNvPr id="7171" name="Content Placeholder 2"/>
          <p:cNvSpPr>
            <a:spLocks noGrp="1"/>
          </p:cNvSpPr>
          <p:nvPr>
            <p:ph idx="1"/>
          </p:nvPr>
        </p:nvSpPr>
        <p:spPr/>
        <p:txBody>
          <a:bodyPr/>
          <a:lstStyle/>
          <a:p>
            <a:r>
              <a:rPr lang="en-US" altLang="en-US" b="1" dirty="0" err="1">
                <a:solidFill>
                  <a:srgbClr val="0070C0"/>
                </a:solidFill>
              </a:rPr>
              <a:t>Needfinding</a:t>
            </a:r>
            <a:r>
              <a:rPr lang="en-US" altLang="en-US" dirty="0">
                <a:solidFill>
                  <a:srgbClr val="0070C0"/>
                </a:solidFill>
              </a:rPr>
              <a:t> </a:t>
            </a:r>
            <a:r>
              <a:rPr lang="en-US" altLang="en-US" dirty="0"/>
              <a:t>- what people say and do</a:t>
            </a:r>
          </a:p>
          <a:p>
            <a:r>
              <a:rPr lang="en-US" altLang="en-US" b="1" dirty="0">
                <a:solidFill>
                  <a:srgbClr val="0070C0"/>
                </a:solidFill>
              </a:rPr>
              <a:t>Storyboard</a:t>
            </a:r>
            <a:r>
              <a:rPr lang="en-US" altLang="en-US" dirty="0">
                <a:solidFill>
                  <a:srgbClr val="0070C0"/>
                </a:solidFill>
              </a:rPr>
              <a:t> </a:t>
            </a:r>
            <a:r>
              <a:rPr lang="en-US" altLang="en-US" dirty="0"/>
              <a:t>– focus on task not user interface</a:t>
            </a:r>
          </a:p>
          <a:p>
            <a:r>
              <a:rPr lang="en-US" altLang="en-US" b="1" dirty="0">
                <a:solidFill>
                  <a:srgbClr val="0070C0"/>
                </a:solidFill>
              </a:rPr>
              <a:t>Prototype</a:t>
            </a:r>
            <a:r>
              <a:rPr lang="en-US" altLang="en-US" dirty="0">
                <a:solidFill>
                  <a:srgbClr val="0070C0"/>
                </a:solidFill>
              </a:rPr>
              <a:t> </a:t>
            </a:r>
            <a:r>
              <a:rPr lang="en-US" altLang="en-US" dirty="0"/>
              <a:t>– extension of the storyboard without technical coding</a:t>
            </a:r>
          </a:p>
          <a:p>
            <a:r>
              <a:rPr lang="en-US" altLang="en-US" b="1" dirty="0">
                <a:solidFill>
                  <a:srgbClr val="0070C0"/>
                </a:solidFill>
              </a:rPr>
              <a:t>Heuristic Evaluation – </a:t>
            </a:r>
            <a:r>
              <a:rPr lang="en-US" altLang="en-US" dirty="0"/>
              <a:t>Evaluate the prototype. Expensive to constantly use users (3-5 experts)</a:t>
            </a:r>
          </a:p>
          <a:p>
            <a:r>
              <a:rPr lang="en-US" altLang="en-US" b="1" dirty="0">
                <a:solidFill>
                  <a:srgbClr val="0070C0"/>
                </a:solidFill>
              </a:rPr>
              <a:t>Usability Testing – </a:t>
            </a:r>
            <a:r>
              <a:rPr lang="en-US" altLang="en-US" dirty="0"/>
              <a:t>USERS!  </a:t>
            </a:r>
          </a:p>
          <a:p>
            <a:r>
              <a:rPr lang="en-US" altLang="en-US" b="1" dirty="0">
                <a:solidFill>
                  <a:srgbClr val="0070C0"/>
                </a:solidFill>
              </a:rPr>
              <a:t>Designing Experiments – </a:t>
            </a:r>
            <a:r>
              <a:rPr lang="en-US" altLang="en-US" dirty="0"/>
              <a:t>How to run a design study.</a:t>
            </a:r>
            <a:endParaRPr lang="en-US" altLang="en-US" b="1" dirty="0">
              <a:solidFill>
                <a:srgbClr val="0070C0"/>
              </a:solidFill>
            </a:endParaRPr>
          </a:p>
          <a:p>
            <a:endParaRPr lang="en-US" altLang="en-US" dirty="0"/>
          </a:p>
        </p:txBody>
      </p:sp>
    </p:spTree>
    <p:extLst>
      <p:ext uri="{BB962C8B-B14F-4D97-AF65-F5344CB8AC3E}">
        <p14:creationId xmlns:p14="http://schemas.microsoft.com/office/powerpoint/2010/main" val="393477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 on the Wall Observations</a:t>
            </a:r>
          </a:p>
        </p:txBody>
      </p:sp>
      <p:sp>
        <p:nvSpPr>
          <p:cNvPr id="3" name="Content Placeholder 2"/>
          <p:cNvSpPr>
            <a:spLocks noGrp="1"/>
          </p:cNvSpPr>
          <p:nvPr>
            <p:ph idx="1"/>
          </p:nvPr>
        </p:nvSpPr>
        <p:spPr/>
        <p:txBody>
          <a:bodyPr/>
          <a:lstStyle/>
          <a:p>
            <a:r>
              <a:rPr lang="en-US" dirty="0"/>
              <a:t>The “Fly on the Wall” (FOTW) technique is an </a:t>
            </a:r>
            <a:r>
              <a:rPr lang="en-US" dirty="0" smtClean="0"/>
              <a:t>modest </a:t>
            </a:r>
            <a:r>
              <a:rPr lang="en-US" dirty="0"/>
              <a:t>observation technique where the observer has no interaction with the users.  </a:t>
            </a:r>
          </a:p>
          <a:p>
            <a:r>
              <a:rPr lang="en-US" dirty="0"/>
              <a:t>The observer does not interfere.  </a:t>
            </a:r>
          </a:p>
          <a:p>
            <a:r>
              <a:rPr lang="en-US" dirty="0"/>
              <a:t>With fly-on-the-wall observation you observe from a </a:t>
            </a:r>
            <a:r>
              <a:rPr lang="en-US" dirty="0">
                <a:solidFill>
                  <a:srgbClr val="0070C0"/>
                </a:solidFill>
              </a:rPr>
              <a:t>distance</a:t>
            </a:r>
            <a:r>
              <a:rPr lang="en-US" dirty="0"/>
              <a:t>. </a:t>
            </a:r>
          </a:p>
          <a:p>
            <a:endParaRPr lang="en-US" dirty="0"/>
          </a:p>
          <a:p>
            <a:endParaRPr lang="en-US" dirty="0"/>
          </a:p>
        </p:txBody>
      </p:sp>
    </p:spTree>
    <p:extLst>
      <p:ext uri="{BB962C8B-B14F-4D97-AF65-F5344CB8AC3E}">
        <p14:creationId xmlns:p14="http://schemas.microsoft.com/office/powerpoint/2010/main" val="206293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FOTW, cont.</a:t>
            </a:r>
          </a:p>
        </p:txBody>
      </p:sp>
      <p:sp>
        <p:nvSpPr>
          <p:cNvPr id="3" name="Content Placeholder 2"/>
          <p:cNvSpPr>
            <a:spLocks noGrp="1"/>
          </p:cNvSpPr>
          <p:nvPr>
            <p:ph idx="1"/>
          </p:nvPr>
        </p:nvSpPr>
        <p:spPr>
          <a:xfrm>
            <a:off x="76200" y="1403350"/>
            <a:ext cx="8839200" cy="5226050"/>
          </a:xfrm>
        </p:spPr>
        <p:txBody>
          <a:bodyPr/>
          <a:lstStyle/>
          <a:p>
            <a:r>
              <a:rPr lang="en-US" sz="2800" dirty="0"/>
              <a:t>Goals: </a:t>
            </a:r>
          </a:p>
          <a:p>
            <a:pPr lvl="1"/>
            <a:r>
              <a:rPr lang="en-US" sz="2400" dirty="0"/>
              <a:t>Gain familiarity with the social context being studied.</a:t>
            </a:r>
          </a:p>
          <a:p>
            <a:pPr lvl="1"/>
            <a:r>
              <a:rPr lang="en-US" sz="2400" dirty="0"/>
              <a:t>Observe interactions without influencing the social context. </a:t>
            </a:r>
          </a:p>
          <a:p>
            <a:r>
              <a:rPr lang="en-US" sz="2800" dirty="0"/>
              <a:t>Helpful in situations in which observations can affect user behavior. </a:t>
            </a:r>
          </a:p>
          <a:p>
            <a:r>
              <a:rPr lang="en-US" sz="2800" dirty="0"/>
              <a:t>Example:</a:t>
            </a:r>
          </a:p>
          <a:p>
            <a:pPr lvl="1"/>
            <a:r>
              <a:rPr lang="en-US" sz="2400" dirty="0"/>
              <a:t>If you are trying to observe workers, they may show increased productivity in your presence. </a:t>
            </a:r>
          </a:p>
        </p:txBody>
      </p:sp>
    </p:spTree>
    <p:extLst>
      <p:ext uri="{BB962C8B-B14F-4D97-AF65-F5344CB8AC3E}">
        <p14:creationId xmlns:p14="http://schemas.microsoft.com/office/powerpoint/2010/main" val="255221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28600" y="76200"/>
            <a:ext cx="8839200" cy="1143000"/>
          </a:xfrm>
        </p:spPr>
        <p:txBody>
          <a:bodyPr/>
          <a:lstStyle/>
          <a:p>
            <a:r>
              <a:rPr lang="en-US" altLang="en-US" dirty="0"/>
              <a:t>Qualitative Method: Interviews</a:t>
            </a:r>
          </a:p>
        </p:txBody>
      </p:sp>
      <p:sp>
        <p:nvSpPr>
          <p:cNvPr id="9219" name="Content Placeholder 2"/>
          <p:cNvSpPr>
            <a:spLocks noGrp="1"/>
          </p:cNvSpPr>
          <p:nvPr>
            <p:ph idx="1"/>
          </p:nvPr>
        </p:nvSpPr>
        <p:spPr/>
        <p:txBody>
          <a:bodyPr/>
          <a:lstStyle/>
          <a:p>
            <a:r>
              <a:rPr lang="en-US" altLang="en-US" dirty="0">
                <a:solidFill>
                  <a:srgbClr val="0070C0"/>
                </a:solidFill>
              </a:rPr>
              <a:t>Field Notes/Interviews </a:t>
            </a:r>
            <a:r>
              <a:rPr lang="en-US" altLang="en-US" dirty="0"/>
              <a:t>- Researcher takes notes about the setting</a:t>
            </a:r>
          </a:p>
          <a:p>
            <a:pPr lvl="1"/>
            <a:r>
              <a:rPr lang="en-US" altLang="en-US" dirty="0"/>
              <a:t>Takes notes</a:t>
            </a:r>
          </a:p>
          <a:p>
            <a:pPr lvl="1"/>
            <a:r>
              <a:rPr lang="en-US" altLang="en-US" dirty="0"/>
              <a:t>Interviews people</a:t>
            </a:r>
          </a:p>
          <a:p>
            <a:r>
              <a:rPr lang="en-US" altLang="en-US" dirty="0"/>
              <a:t>Recommendation: Do not try to recreate dialogue. Take a tape recorder.</a:t>
            </a:r>
          </a:p>
          <a:p>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Guidelines to taking notes</a:t>
            </a:r>
          </a:p>
        </p:txBody>
      </p:sp>
      <p:sp>
        <p:nvSpPr>
          <p:cNvPr id="10243" name="Content Placeholder 2"/>
          <p:cNvSpPr>
            <a:spLocks noGrp="1"/>
          </p:cNvSpPr>
          <p:nvPr>
            <p:ph idx="1"/>
          </p:nvPr>
        </p:nvSpPr>
        <p:spPr/>
        <p:txBody>
          <a:bodyPr/>
          <a:lstStyle/>
          <a:p>
            <a:r>
              <a:rPr lang="en-US" altLang="en-US" dirty="0"/>
              <a:t>Are there specific things that you would like to learn about?</a:t>
            </a:r>
          </a:p>
          <a:p>
            <a:r>
              <a:rPr lang="en-US" altLang="en-US" dirty="0"/>
              <a:t>Who were the actors present? (provide </a:t>
            </a:r>
            <a:r>
              <a:rPr lang="en-US" altLang="en-US" dirty="0" smtClean="0"/>
              <a:t>assumed name </a:t>
            </a:r>
            <a:r>
              <a:rPr lang="en-US" altLang="en-US" dirty="0"/>
              <a:t>if necessary and some description)</a:t>
            </a:r>
          </a:p>
          <a:p>
            <a:r>
              <a:rPr lang="en-US" altLang="en-US" dirty="0"/>
              <a:t>What were the main issues or themes that struck you in this setting?</a:t>
            </a:r>
          </a:p>
          <a:p>
            <a:r>
              <a:rPr lang="en-US" altLang="en-US" dirty="0"/>
              <a:t>Were there specific issues that you might want to explore further?</a:t>
            </a:r>
          </a:p>
          <a:p>
            <a:endParaRPr lang="en-US" altLang="en-US" dirty="0"/>
          </a:p>
        </p:txBody>
      </p:sp>
    </p:spTree>
    <p:extLst>
      <p:ext uri="{BB962C8B-B14F-4D97-AF65-F5344CB8AC3E}">
        <p14:creationId xmlns:p14="http://schemas.microsoft.com/office/powerpoint/2010/main" val="65434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600" y="76200"/>
            <a:ext cx="8763000" cy="1143000"/>
          </a:xfrm>
        </p:spPr>
        <p:txBody>
          <a:bodyPr/>
          <a:lstStyle/>
          <a:p>
            <a:r>
              <a:rPr lang="en-US" altLang="en-US" dirty="0"/>
              <a:t>Ethnography</a:t>
            </a:r>
          </a:p>
        </p:txBody>
      </p:sp>
      <p:sp>
        <p:nvSpPr>
          <p:cNvPr id="3" name="Content Placeholder 2"/>
          <p:cNvSpPr>
            <a:spLocks noGrp="1"/>
          </p:cNvSpPr>
          <p:nvPr>
            <p:ph idx="1"/>
          </p:nvPr>
        </p:nvSpPr>
        <p:spPr/>
        <p:txBody>
          <a:bodyPr/>
          <a:lstStyle/>
          <a:p>
            <a:pPr marL="0" indent="0">
              <a:buFont typeface="Arial" charset="0"/>
              <a:buNone/>
              <a:defRPr/>
            </a:pPr>
            <a:r>
              <a:rPr lang="en-US" dirty="0"/>
              <a:t>What is </a:t>
            </a:r>
            <a:r>
              <a:rPr lang="en-US" dirty="0">
                <a:solidFill>
                  <a:srgbClr val="0070C0"/>
                </a:solidFill>
              </a:rPr>
              <a:t>Ethnography</a:t>
            </a:r>
            <a:r>
              <a:rPr lang="en-US" dirty="0"/>
              <a:t>?  </a:t>
            </a:r>
          </a:p>
          <a:p>
            <a:pPr marL="0" indent="0">
              <a:buFont typeface="Arial" charset="0"/>
              <a:buNone/>
              <a:defRPr/>
            </a:pPr>
            <a:r>
              <a:rPr lang="en-US" dirty="0"/>
              <a:t>Ethnography is a qualitative orientation to research that emphasizes the detailed observation of people in naturally occurring settings. </a:t>
            </a:r>
          </a:p>
          <a:p>
            <a:pPr lvl="1">
              <a:defRPr/>
            </a:pPr>
            <a:r>
              <a:rPr lang="en-US" dirty="0"/>
              <a:t>Studying a group of people</a:t>
            </a:r>
          </a:p>
          <a:p>
            <a:pPr lvl="1">
              <a:defRPr/>
            </a:pPr>
            <a:r>
              <a:rPr lang="en-US" dirty="0"/>
              <a:t>Sharing cultural traits</a:t>
            </a:r>
          </a:p>
          <a:p>
            <a:pPr lvl="2">
              <a:defRPr/>
            </a:pPr>
            <a:r>
              <a:rPr lang="en-US" dirty="0"/>
              <a:t>practices, concepts, beliefs</a:t>
            </a:r>
          </a:p>
          <a:p>
            <a:pPr lvl="1">
              <a:defRPr/>
            </a:pPr>
            <a:r>
              <a:rPr lang="en-US" dirty="0"/>
              <a:t>Why a group does what it does</a:t>
            </a:r>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Ethnography, cont.</a:t>
            </a:r>
          </a:p>
        </p:txBody>
      </p:sp>
      <p:sp>
        <p:nvSpPr>
          <p:cNvPr id="3" name="Content Placeholder 2"/>
          <p:cNvSpPr>
            <a:spLocks noGrp="1"/>
          </p:cNvSpPr>
          <p:nvPr>
            <p:ph idx="1"/>
          </p:nvPr>
        </p:nvSpPr>
        <p:spPr/>
        <p:txBody>
          <a:bodyPr/>
          <a:lstStyle/>
          <a:p>
            <a:r>
              <a:rPr lang="en-US" dirty="0"/>
              <a:t>Take part in the life of people </a:t>
            </a:r>
          </a:p>
          <a:p>
            <a:r>
              <a:rPr lang="en-US" dirty="0"/>
              <a:t>Take place in natural setting of the subjects </a:t>
            </a:r>
          </a:p>
          <a:p>
            <a:r>
              <a:rPr lang="en-US" dirty="0"/>
              <a:t>Ethnographer must observe others and participate with them at the same time </a:t>
            </a:r>
          </a:p>
          <a:p>
            <a:endParaRPr lang="en-US" dirty="0"/>
          </a:p>
        </p:txBody>
      </p:sp>
    </p:spTree>
    <p:extLst>
      <p:ext uri="{BB962C8B-B14F-4D97-AF65-F5344CB8AC3E}">
        <p14:creationId xmlns:p14="http://schemas.microsoft.com/office/powerpoint/2010/main" val="58194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Ethnography</a:t>
            </a:r>
          </a:p>
        </p:txBody>
      </p:sp>
      <p:sp>
        <p:nvSpPr>
          <p:cNvPr id="3" name="Content Placeholder 2"/>
          <p:cNvSpPr>
            <a:spLocks noGrp="1"/>
          </p:cNvSpPr>
          <p:nvPr>
            <p:ph idx="1"/>
          </p:nvPr>
        </p:nvSpPr>
        <p:spPr/>
        <p:txBody>
          <a:bodyPr/>
          <a:lstStyle/>
          <a:p>
            <a:r>
              <a:rPr lang="en-US" sz="2800" dirty="0"/>
              <a:t>Provides a detailed picture of a particular situation.</a:t>
            </a:r>
          </a:p>
          <a:p>
            <a:r>
              <a:rPr lang="en-US" sz="2800" dirty="0"/>
              <a:t>Findings based on natural setting and lives of the people</a:t>
            </a:r>
          </a:p>
          <a:p>
            <a:r>
              <a:rPr lang="en-US" sz="2800" dirty="0"/>
              <a:t>Good for studies where the topic:</a:t>
            </a:r>
          </a:p>
          <a:p>
            <a:pPr lvl="1"/>
            <a:r>
              <a:rPr lang="en-US" sz="2400" dirty="0"/>
              <a:t>Is complex</a:t>
            </a:r>
          </a:p>
          <a:p>
            <a:pPr lvl="1"/>
            <a:r>
              <a:rPr lang="en-US" sz="2400" dirty="0"/>
              <a:t>And embedded in a social system that is not fully understood</a:t>
            </a:r>
          </a:p>
          <a:p>
            <a:r>
              <a:rPr lang="en-US" sz="2800" dirty="0"/>
              <a:t>Think of it as a study that will tell you “what to study quantitatively in the lab” or “what to build”</a:t>
            </a:r>
          </a:p>
          <a:p>
            <a:endParaRPr lang="en-US" dirty="0"/>
          </a:p>
        </p:txBody>
      </p:sp>
    </p:spTree>
    <p:extLst>
      <p:ext uri="{BB962C8B-B14F-4D97-AF65-F5344CB8AC3E}">
        <p14:creationId xmlns:p14="http://schemas.microsoft.com/office/powerpoint/2010/main" val="2322827776"/>
      </p:ext>
    </p:extLst>
  </p:cSld>
  <p:clrMapOvr>
    <a:masterClrMapping/>
  </p:clrMapOvr>
</p:sld>
</file>

<file path=ppt/theme/theme1.xml><?xml version="1.0" encoding="utf-8"?>
<a:theme xmlns:a="http://schemas.openxmlformats.org/drawingml/2006/main" name="1_Ppt0000008">
  <a:themeElements>
    <a:clrScheme name="1_Ppt0000008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Ppt0000008">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pt0000008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ffice Theme">
  <a:themeElements>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RFACoursesTemplate</Template>
  <TotalTime>1700</TotalTime>
  <Words>1426</Words>
  <Application>Microsoft Office PowerPoint</Application>
  <PresentationFormat>On-screen Show (4:3)</PresentationFormat>
  <Paragraphs>195</Paragraphs>
  <Slides>29</Slides>
  <Notes>26</Notes>
  <HiddenSlides>0</HiddenSlides>
  <MMClips>0</MMClips>
  <ScaleCrop>false</ScaleCrop>
  <HeadingPairs>
    <vt:vector size="4" baseType="variant">
      <vt:variant>
        <vt:lpstr>Theme</vt:lpstr>
      </vt:variant>
      <vt:variant>
        <vt:i4>5</vt:i4>
      </vt:variant>
      <vt:variant>
        <vt:lpstr>Slide Titles</vt:lpstr>
      </vt:variant>
      <vt:variant>
        <vt:i4>29</vt:i4>
      </vt:variant>
    </vt:vector>
  </HeadingPairs>
  <TitlesOfParts>
    <vt:vector size="34" baseType="lpstr">
      <vt:lpstr>1_Ppt0000008</vt:lpstr>
      <vt:lpstr>Office Theme</vt:lpstr>
      <vt:lpstr>1_Office Theme</vt:lpstr>
      <vt:lpstr>2_Office Theme</vt:lpstr>
      <vt:lpstr>3_Office Theme</vt:lpstr>
      <vt:lpstr>Qualitative Research / Needfinding</vt:lpstr>
      <vt:lpstr>Qualitative vs. Quantitative Research</vt:lpstr>
      <vt:lpstr>Fly on the Wall Observations</vt:lpstr>
      <vt:lpstr>FOTW, cont.</vt:lpstr>
      <vt:lpstr>Qualitative Method: Interviews</vt:lpstr>
      <vt:lpstr>Guidelines to taking notes</vt:lpstr>
      <vt:lpstr>Ethnography</vt:lpstr>
      <vt:lpstr>Ethnography, cont.</vt:lpstr>
      <vt:lpstr>Advantages of Ethnography</vt:lpstr>
      <vt:lpstr>Disadvantages of Ethnography</vt:lpstr>
      <vt:lpstr>How to do an Ethnography</vt:lpstr>
      <vt:lpstr>What is Needfinding?</vt:lpstr>
      <vt:lpstr>Observing Participants</vt:lpstr>
      <vt:lpstr>Interviewing Guidelines</vt:lpstr>
      <vt:lpstr>Interview: Good Questions</vt:lpstr>
      <vt:lpstr>Interview: Bad Questions</vt:lpstr>
      <vt:lpstr>Designers vs. Users</vt:lpstr>
      <vt:lpstr>Participatory Design</vt:lpstr>
      <vt:lpstr>What power should the designer have?</vt:lpstr>
      <vt:lpstr>Participatory design</vt:lpstr>
      <vt:lpstr>Examples</vt:lpstr>
      <vt:lpstr>Elicitation studies</vt:lpstr>
      <vt:lpstr>Recruiting Participants – Who to observe/interview?</vt:lpstr>
      <vt:lpstr>Who to Observe/Interview</vt:lpstr>
      <vt:lpstr>Interviewing, cont.</vt:lpstr>
      <vt:lpstr>Find People to Interview</vt:lpstr>
      <vt:lpstr>Extreme users</vt:lpstr>
      <vt:lpstr>Personas</vt:lpstr>
      <vt:lpstr>Process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Needfinding</dc:title>
  <dc:creator>rachelfadler</dc:creator>
  <cp:lastModifiedBy>Mobeen Nazar</cp:lastModifiedBy>
  <cp:revision>109</cp:revision>
  <dcterms:created xsi:type="dcterms:W3CDTF">2014-12-18T17:47:45Z</dcterms:created>
  <dcterms:modified xsi:type="dcterms:W3CDTF">2024-05-03T09:53:29Z</dcterms:modified>
</cp:coreProperties>
</file>