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</p:sldMasterIdLst>
  <p:sldIdLst>
    <p:sldId id="256" r:id="rId3"/>
    <p:sldId id="322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"/>
            <a:ext cx="2895600" cy="6203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483600" cy="6203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7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1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41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8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49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05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1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54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4458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195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9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"/>
            <a:ext cx="2895600" cy="6203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8483600" cy="6203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30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3350"/>
            <a:ext cx="5689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0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99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NULL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lowing tech background 3d ,LO2.wmv">
            <a:hlinkClick r:id="" action="ppaction://media"/>
          </p:cNvPr>
          <p:cNvPicPr>
            <a:picLocks noChangeAspect="1"/>
          </p:cNvPicPr>
          <p:nvPr>
            <a:videoFile r:link="rId14"/>
          </p:nvPr>
        </p:nvPicPr>
        <p:blipFill rotWithShape="1">
          <a:blip r:embed="rId16"/>
          <a:srcRect l="25555" r="7778"/>
          <a:stretch/>
        </p:blipFill>
        <p:spPr>
          <a:xfrm>
            <a:off x="5966883" y="1362562"/>
            <a:ext cx="5185187" cy="3888889"/>
          </a:xfrm>
          <a:prstGeom prst="roundRect">
            <a:avLst>
              <a:gd name="adj" fmla="val 8644"/>
            </a:avLst>
          </a:prstGeom>
          <a:ln>
            <a:noFill/>
          </a:ln>
          <a:effectLst>
            <a:reflection blurRad="6350" stA="15000" endPos="50000" dist="635000" dir="5400000" sy="-100000" algn="bl" rotWithShape="0"/>
          </a:effectLst>
          <a:scene3d>
            <a:camera prst="perspectiveRelaxed" fov="6900000">
              <a:rot lat="23995" lon="3210004" rev="21299988"/>
            </a:camera>
            <a:lightRig rig="chilly" dir="t"/>
          </a:scene3d>
          <a:sp3d extrusionH="635000" prstMaterial="powder">
            <a:bevelT w="0" h="0"/>
            <a:contourClr>
              <a:srgbClr val="969696"/>
            </a:contourClr>
          </a:sp3d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965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0335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4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965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403350"/>
            <a:ext cx="1158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umansystems.arc.nasa.gov/groups/TLX/" TargetMode="External"/><Relationship Id="rId2" Type="http://schemas.openxmlformats.org/officeDocument/2006/relationships/hyperlink" Target="http://drjim.0catch.com/PsychometricEvaluationOfAnAfter-ScenarioQuestionnaire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measuringu.com/blog/seq10.php" TargetMode="External"/><Relationship Id="rId5" Type="http://schemas.openxmlformats.org/officeDocument/2006/relationships/hyperlink" Target="http://www.fujitsu.com/downloads/MAG/vol45-2/paper05.pdf" TargetMode="External"/><Relationship Id="rId4" Type="http://schemas.openxmlformats.org/officeDocument/2006/relationships/hyperlink" Target="http://www.measuringu.com/papers/Sauro_Dumas_CHI2009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41787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4615" y="1300478"/>
            <a:ext cx="109128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 3.</a:t>
            </a:r>
            <a:r>
              <a:rPr lang="en-US" sz="2800" dirty="0"/>
              <a:t> 11 users work with a product according to 5 scenarios.</a:t>
            </a:r>
            <a:br>
              <a:rPr lang="en-US" sz="2800" dirty="0"/>
            </a:br>
            <a:r>
              <a:rPr lang="en-US" sz="2800" dirty="0"/>
              <a:t>The first scenario has been successfully completed by 8 users, the second one by 6 users, the third one by 10, the forth one by11, and the fifth one by 4 </a:t>
            </a:r>
            <a:r>
              <a:rPr lang="en-US" sz="2800" dirty="0" smtClean="0"/>
              <a:t>users.</a:t>
            </a:r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Overall user effectiveness of the product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 </a:t>
            </a:r>
            <a:r>
              <a:rPr lang="en-US" sz="2800" dirty="0"/>
              <a:t>= ((8+6+10+11+4)/(11*5))*100% = 71%.</a:t>
            </a:r>
          </a:p>
        </p:txBody>
      </p:sp>
    </p:spTree>
    <p:extLst>
      <p:ext uri="{BB962C8B-B14F-4D97-AF65-F5344CB8AC3E}">
        <p14:creationId xmlns:p14="http://schemas.microsoft.com/office/powerpoint/2010/main" val="14127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8" y="-284810"/>
            <a:ext cx="10395523" cy="150876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) Error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8" y="588364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 dirty="0" smtClean="0"/>
              <a:t>) </a:t>
            </a:r>
            <a:r>
              <a:rPr lang="en-US" dirty="0"/>
              <a:t>Usability Metrics for Efficiency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43231"/>
            <a:ext cx="12192000" cy="2823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232" y="4541294"/>
            <a:ext cx="10663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Efficiency can then be calculated in one of 2 ways:</a:t>
            </a:r>
          </a:p>
          <a:p>
            <a:r>
              <a:rPr lang="en-US" sz="2400" dirty="0"/>
              <a:t>1-</a:t>
            </a:r>
            <a:r>
              <a:rPr lang="en-US" sz="2400" b="1" dirty="0"/>
              <a:t> Time-Based Efficiency</a:t>
            </a:r>
          </a:p>
          <a:p>
            <a:r>
              <a:rPr lang="en-US" sz="2400" dirty="0"/>
              <a:t>2- </a:t>
            </a:r>
            <a:r>
              <a:rPr lang="en-US" sz="2400" b="1" dirty="0"/>
              <a:t>Overall Relative Efficiency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76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8423"/>
            <a:ext cx="10972800" cy="1066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359764"/>
            <a:ext cx="12192000" cy="2636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6170"/>
            <a:ext cx="12192000" cy="31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0" y="2500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607"/>
            <a:ext cx="12192000" cy="62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4555" y="1409635"/>
            <a:ext cx="113025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sers </a:t>
            </a:r>
            <a:r>
              <a:rPr lang="en-US" sz="2400" dirty="0"/>
              <a:t>work with a product according to 1 </a:t>
            </a:r>
            <a:r>
              <a:rPr lang="en-US" sz="2400" dirty="0" smtClean="0"/>
              <a:t>scenario. Three </a:t>
            </a:r>
            <a:r>
              <a:rPr lang="en-US" sz="2400" dirty="0"/>
              <a:t>users complete the scenario successfully and one user </a:t>
            </a:r>
            <a:r>
              <a:rPr lang="en-US" sz="2400" dirty="0" smtClean="0"/>
              <a:t>fails. Scenario </a:t>
            </a:r>
            <a:r>
              <a:rPr lang="en-US" sz="2400" dirty="0"/>
              <a:t>completion time with the first user is 1 sec, 2 sec with the second user, 3 sec with the third one, and 10 sec with the </a:t>
            </a:r>
            <a:r>
              <a:rPr lang="en-US" sz="2400" dirty="0" smtClean="0"/>
              <a:t>fourth (unsuccessful</a:t>
            </a:r>
            <a:r>
              <a:rPr lang="en-US" sz="2400" dirty="0"/>
              <a:t>) one.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Time-based Efficiency </a:t>
            </a:r>
            <a:r>
              <a:rPr lang="en-US" sz="2400" dirty="0" err="1"/>
              <a:t>Pt</a:t>
            </a:r>
            <a:r>
              <a:rPr lang="en-US" sz="2400" dirty="0"/>
              <a:t>= (1/1 + 1/2 + 1/3 + </a:t>
            </a:r>
            <a:r>
              <a:rPr lang="en-US" sz="2400" dirty="0" smtClean="0"/>
              <a:t>0/10) </a:t>
            </a:r>
            <a:r>
              <a:rPr lang="en-US" sz="2400" dirty="0"/>
              <a:t>/ (1*4) = 11/24 (goals/sec)</a:t>
            </a:r>
          </a:p>
        </p:txBody>
      </p:sp>
    </p:spTree>
    <p:extLst>
      <p:ext uri="{BB962C8B-B14F-4D97-AF65-F5344CB8AC3E}">
        <p14:creationId xmlns:p14="http://schemas.microsoft.com/office/powerpoint/2010/main" val="39880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557" y="1383880"/>
            <a:ext cx="110177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 2 users work with a product according to 2 scenarios.</a:t>
            </a:r>
            <a:br>
              <a:rPr lang="en-US" sz="2400" dirty="0"/>
            </a:br>
            <a:r>
              <a:rPr lang="en-US" sz="2400" dirty="0"/>
              <a:t>The first user has completed scenario 1 successfully yet failed to complete scenario 2.</a:t>
            </a:r>
            <a:br>
              <a:rPr lang="en-US" sz="2400" dirty="0"/>
            </a:br>
            <a:r>
              <a:rPr lang="en-US" sz="2400" dirty="0"/>
              <a:t>Scenario 1 completion time is 1 sec, the time before interruption of scenario 2 is 8 sec.</a:t>
            </a:r>
            <a:br>
              <a:rPr lang="en-US" sz="2400" dirty="0"/>
            </a:br>
            <a:r>
              <a:rPr lang="en-US" sz="2400" dirty="0"/>
              <a:t>The second user has failed with scenario 1 yet completed scenario 2 successfully.</a:t>
            </a:r>
            <a:br>
              <a:rPr lang="en-US" sz="2400" dirty="0"/>
            </a:br>
            <a:r>
              <a:rPr lang="en-US" sz="2400" dirty="0"/>
              <a:t>The time before interruption of scenario 1 is 10 sec, scenario 2 completion time is 4 sec.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Time-based Efficiency </a:t>
            </a:r>
            <a:r>
              <a:rPr lang="en-US" sz="2400" dirty="0" err="1"/>
              <a:t>Pt</a:t>
            </a:r>
            <a:r>
              <a:rPr lang="en-US" sz="2400" dirty="0"/>
              <a:t>= (1/1 + 0/8 + 0/10 + 1/4) / (2*2) = 5/16 (goals/sec)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0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) Overall Relative efficiency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936"/>
            <a:ext cx="12192000" cy="50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58" y="-77273"/>
            <a:ext cx="9652000" cy="722290"/>
          </a:xfrm>
        </p:spPr>
        <p:txBody>
          <a:bodyPr/>
          <a:lstStyle/>
          <a:p>
            <a:r>
              <a:rPr lang="en-US" b="1" dirty="0"/>
              <a:t>2) Usability Metrics for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587"/>
            <a:ext cx="12192000" cy="622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828800"/>
            <a:ext cx="10972800" cy="474573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Example </a:t>
            </a:r>
            <a:r>
              <a:rPr lang="en-US" b="1" dirty="0"/>
              <a:t>1.</a:t>
            </a:r>
            <a:r>
              <a:rPr lang="en-US" dirty="0"/>
              <a:t> 4 users work with a product according to 1 scenario.</a:t>
            </a:r>
            <a:br>
              <a:rPr lang="en-US" dirty="0"/>
            </a:br>
            <a:r>
              <a:rPr lang="en-US" dirty="0"/>
              <a:t>Three users complete the scenario successfully and one user fails.</a:t>
            </a:r>
            <a:br>
              <a:rPr lang="en-US" dirty="0"/>
            </a:br>
            <a:r>
              <a:rPr lang="en-US" dirty="0"/>
              <a:t>Scenario completion time with the first user is 1 sec, 2 sec with the second user, 3 sec with the third one, and 10 sec with the fourth (unsuccessful) one.</a:t>
            </a:r>
            <a:br>
              <a:rPr lang="en-US" dirty="0"/>
            </a:br>
            <a:r>
              <a:rPr lang="en-US" dirty="0"/>
              <a:t>Expert completes the scenario in 1 sec.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Overall relative Efficiency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 </a:t>
            </a:r>
            <a:r>
              <a:rPr lang="en-US" dirty="0"/>
              <a:t>= ((1*1 + 1*2 + 1*3 + 0*10)/(1 + 2 + 3 + 10))*100% = 37.5%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1" y="11213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Usability metrics are a system of measurement of the effectiveness, efficiency, and satisfaction of users working with a product. </a:t>
            </a:r>
            <a:r>
              <a:rPr lang="en-US" sz="3600"/>
              <a:t>To put it simply, such metrics are used to measure how easy and effective the product is for users.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91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656" y="1331734"/>
            <a:ext cx="107179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 </a:t>
            </a:r>
            <a:r>
              <a:rPr lang="en-US" sz="2400" dirty="0"/>
              <a:t>users work with a product according to 2 scenarios.</a:t>
            </a:r>
            <a:br>
              <a:rPr lang="en-US" sz="2400" dirty="0"/>
            </a:br>
            <a:r>
              <a:rPr lang="en-US" sz="2400" dirty="0"/>
              <a:t>The first user has completed scenario 1 successfully yet failed to complete scenario </a:t>
            </a:r>
            <a:r>
              <a:rPr lang="en-US" sz="2400" dirty="0" smtClean="0"/>
              <a:t>2. Scenario </a:t>
            </a:r>
            <a:r>
              <a:rPr lang="en-US" sz="2400" dirty="0"/>
              <a:t>1 completion time is 1 sec, the time before interruption of scenario 2 is 8 </a:t>
            </a:r>
            <a:r>
              <a:rPr lang="en-US" sz="2400" dirty="0" smtClean="0"/>
              <a:t>sec. The </a:t>
            </a:r>
            <a:r>
              <a:rPr lang="en-US" sz="2400" dirty="0"/>
              <a:t>second user has failed with scenario 1 yet completed scenario 2 successfully.</a:t>
            </a:r>
            <a:br>
              <a:rPr lang="en-US" sz="2400" dirty="0"/>
            </a:br>
            <a:r>
              <a:rPr lang="en-US" sz="2400" dirty="0"/>
              <a:t>The time before interruption of scenario 1 is 10 sec, scenario 2 completion time is 4 sec.</a:t>
            </a:r>
            <a:br>
              <a:rPr lang="en-US" sz="2400" dirty="0"/>
            </a:br>
            <a:r>
              <a:rPr lang="en-US" sz="2400" dirty="0"/>
              <a:t>Expert completes scenario 1 in 1 sec, scenario 2 in 2 sec.</a:t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Overall </a:t>
            </a:r>
            <a:r>
              <a:rPr lang="en-US" sz="2400" dirty="0"/>
              <a:t>relative Efficiency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 </a:t>
            </a:r>
            <a:r>
              <a:rPr lang="en-US" sz="2400" dirty="0"/>
              <a:t>= ((1*1 + 0*8 + 0*10 + 1*4)/(1 + 8 + 10 + 4))*100% = 21.7%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9738" y="138664"/>
            <a:ext cx="10972800" cy="10668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8957"/>
            <a:ext cx="10972800" cy="4985579"/>
          </a:xfrm>
        </p:spPr>
        <p:txBody>
          <a:bodyPr>
            <a:normAutofit/>
          </a:bodyPr>
          <a:lstStyle/>
          <a:p>
            <a:r>
              <a:rPr lang="en-US" sz="2600" dirty="0"/>
              <a:t>User satisfaction is measured through </a:t>
            </a:r>
            <a:r>
              <a:rPr lang="en-US" sz="2600" b="1" dirty="0"/>
              <a:t>standardized satisfaction questionnaires</a:t>
            </a:r>
            <a:r>
              <a:rPr lang="en-US" sz="2600" dirty="0"/>
              <a:t> which can be administered after each task and/or after the usability test session</a:t>
            </a:r>
            <a:r>
              <a:rPr lang="en-US" sz="2600" dirty="0" smtClean="0"/>
              <a:t>.</a:t>
            </a:r>
            <a:br>
              <a:rPr lang="en-US" sz="2600" dirty="0" smtClean="0"/>
            </a:br>
            <a:endParaRPr lang="en-US" sz="2600" dirty="0"/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sz="2600" b="1" dirty="0" smtClean="0"/>
              <a:t>.1 </a:t>
            </a:r>
            <a:r>
              <a:rPr lang="en-US" sz="2600" b="1" dirty="0"/>
              <a:t>– Task Level Satisfaction</a:t>
            </a:r>
          </a:p>
          <a:p>
            <a:r>
              <a:rPr lang="en-US" sz="2600" b="1" dirty="0"/>
              <a:t>After users attempt a task</a:t>
            </a:r>
            <a:r>
              <a:rPr lang="en-US" sz="2600" dirty="0"/>
              <a:t> (irrespective of whether they manage to achieve its goal or not), they should immediately be given a questionnaire so as to measure how difficult that task was. Typically consisting of up to 5 questions, these post-task questionnaires often take the form of Likert scale ratings and their goal is to provide insight into task difficulty as seen from the participants’ perspective.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0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5239" y="1865517"/>
            <a:ext cx="5033254" cy="4786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206" y="1865517"/>
            <a:ext cx="6559781" cy="46827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most popular post-task questionnaires are:</a:t>
            </a:r>
          </a:p>
          <a:p>
            <a:r>
              <a:rPr lang="en-US" sz="3200" dirty="0">
                <a:solidFill>
                  <a:srgbClr val="FF0000"/>
                </a:solidFill>
                <a:hlinkClick r:id="rId2" tooltip="Psychometric Evaluation Of An After-Scenario Questionnaire For Computer Usability Studies: The ASQ"/>
              </a:rPr>
              <a:t>ASQ</a:t>
            </a:r>
            <a:r>
              <a:rPr lang="en-US" sz="3200" dirty="0"/>
              <a:t>: After Scenario Questionnaire </a:t>
            </a:r>
            <a:r>
              <a:rPr lang="en-US" sz="3200" i="1" dirty="0"/>
              <a:t>(3 questions)</a:t>
            </a:r>
            <a:endParaRPr lang="en-US" sz="3200" dirty="0"/>
          </a:p>
          <a:p>
            <a:r>
              <a:rPr lang="en-US" sz="3200" dirty="0">
                <a:hlinkClick r:id="rId3" tooltip="NASA TLX: Task Load Index"/>
              </a:rPr>
              <a:t>NASA-TLX</a:t>
            </a:r>
            <a:r>
              <a:rPr lang="en-US" sz="3200" dirty="0"/>
              <a:t>: NASA’s task load index is a measure of mental effort </a:t>
            </a:r>
            <a:r>
              <a:rPr lang="en-US" sz="3200" i="1" dirty="0"/>
              <a:t>(5 questions)</a:t>
            </a:r>
            <a:endParaRPr lang="en-US" sz="3200" dirty="0"/>
          </a:p>
          <a:p>
            <a:r>
              <a:rPr lang="en-US" sz="3200" dirty="0">
                <a:hlinkClick r:id="rId4"/>
              </a:rPr>
              <a:t>SMEQ</a:t>
            </a:r>
            <a:r>
              <a:rPr lang="en-US" sz="3200" dirty="0"/>
              <a:t>: Subjective Mental Effort Questionnaire </a:t>
            </a:r>
            <a:r>
              <a:rPr lang="en-US" sz="3200" i="1" dirty="0"/>
              <a:t>(1 question)</a:t>
            </a:r>
            <a:endParaRPr lang="en-US" sz="3200" dirty="0"/>
          </a:p>
          <a:p>
            <a:r>
              <a:rPr lang="en-US" sz="3200" dirty="0">
                <a:hlinkClick r:id="rId5" tooltip="User Experience Index Scale - Quantifying Usability By Magnitude Estimation"/>
              </a:rPr>
              <a:t>UME</a:t>
            </a:r>
            <a:r>
              <a:rPr lang="en-US" sz="3200" dirty="0"/>
              <a:t>: Usability Magnitude Estimation </a:t>
            </a:r>
            <a:r>
              <a:rPr lang="en-US" sz="3200" i="1" dirty="0"/>
              <a:t>(1 question)</a:t>
            </a:r>
            <a:endParaRPr lang="en-US" sz="3200" dirty="0"/>
          </a:p>
          <a:p>
            <a:r>
              <a:rPr lang="en-US" sz="3200" dirty="0">
                <a:hlinkClick r:id="rId6" tooltip="10 Things To Know About The Single Ease Question (SEQ)"/>
              </a:rPr>
              <a:t>SEQ</a:t>
            </a:r>
            <a:r>
              <a:rPr lang="en-US" sz="3200" dirty="0"/>
              <a:t>: Single Ease Question </a:t>
            </a:r>
            <a:r>
              <a:rPr lang="en-US" sz="3200" i="1" dirty="0"/>
              <a:t>(1 question)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9619" y="558383"/>
            <a:ext cx="10972800" cy="10668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mtClean="0"/>
              <a:t>6) Satisfaction or Success Rate</a:t>
            </a:r>
            <a:r>
              <a:rPr lang="en-US" b="1" smtClean="0"/>
              <a:t/>
            </a:r>
            <a:br>
              <a:rPr lang="en-US" b="1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3854" y="1792936"/>
            <a:ext cx="1103849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6</a:t>
            </a:r>
            <a:r>
              <a:rPr lang="en-US" sz="3600" b="1" dirty="0" smtClean="0"/>
              <a:t>.2 </a:t>
            </a:r>
            <a:r>
              <a:rPr lang="en-US" sz="3600" b="1" dirty="0"/>
              <a:t>– </a:t>
            </a:r>
            <a:r>
              <a:rPr lang="en-US" b="1" dirty="0"/>
              <a:t>Test Level Satisfaction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Test </a:t>
            </a:r>
            <a:r>
              <a:rPr lang="en-US" sz="2400" dirty="0"/>
              <a:t>Level Satisfaction is measured by giving a formalized questionnaire to each test participant </a:t>
            </a:r>
            <a:r>
              <a:rPr lang="en-US" sz="2400" b="1" dirty="0"/>
              <a:t>at the end of the test session</a:t>
            </a:r>
            <a:r>
              <a:rPr lang="en-US" sz="2400" dirty="0"/>
              <a:t>. This serves to measure their impression of the overall ease of use of the system being tested.</a:t>
            </a:r>
            <a:endParaRPr lang="en-US" sz="24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4590" y="19861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23855" y="1364105"/>
            <a:ext cx="10588788" cy="4590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this purpose, the following questionnaires can be used: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5" y="2246102"/>
            <a:ext cx="11112366" cy="334450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619" y="558383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6</a:t>
            </a:r>
            <a:r>
              <a:rPr lang="en-US" dirty="0" smtClean="0"/>
              <a:t>) Satisfaction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38625" y="3111500"/>
            <a:ext cx="3714750" cy="1152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159" y="3132556"/>
            <a:ext cx="9783938" cy="11592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02919" y="1993990"/>
            <a:ext cx="9938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 Promoter Score (NPS) is calculated by asking one question…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2919" y="1993990"/>
            <a:ext cx="9938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Net Promoter Score (NPS)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03" y="2905432"/>
            <a:ext cx="8964087" cy="370184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1484483"/>
            <a:ext cx="11508641" cy="38810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 Promoter Score (NPS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everal </a:t>
            </a:r>
            <a:r>
              <a:rPr lang="en-US" b="1" dirty="0"/>
              <a:t>variations or types of 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There are several variations or types of usability metrics that can be measured including:</a:t>
            </a:r>
          </a:p>
          <a:p>
            <a:r>
              <a:rPr lang="en-US" sz="3600" dirty="0" smtClean="0"/>
              <a:t>performance </a:t>
            </a:r>
            <a:r>
              <a:rPr lang="en-US" sz="3600" dirty="0"/>
              <a:t>metrics</a:t>
            </a:r>
          </a:p>
          <a:p>
            <a:r>
              <a:rPr lang="en-US" sz="3600" dirty="0"/>
              <a:t>issues-based metrics</a:t>
            </a:r>
          </a:p>
          <a:p>
            <a:r>
              <a:rPr lang="en-US" sz="3600" dirty="0"/>
              <a:t>behavioral metrics and physiological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1" y="11213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USABILITY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Usability metrics can: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/>
              <a:t>1) be cost and time effective</a:t>
            </a:r>
          </a:p>
          <a:p>
            <a:pPr marL="0" indent="0">
              <a:buNone/>
            </a:pPr>
            <a:r>
              <a:rPr lang="en-US" sz="3600" dirty="0"/>
              <a:t>(2) address a wide variety of issues and  </a:t>
            </a:r>
            <a:r>
              <a:rPr lang="en-US" sz="3600" dirty="0" smtClean="0"/>
              <a:t>products </a:t>
            </a:r>
            <a:r>
              <a:rPr lang="en-US" sz="3600" dirty="0"/>
              <a:t>of any size </a:t>
            </a:r>
          </a:p>
          <a:p>
            <a:pPr marL="0" indent="0">
              <a:buNone/>
            </a:pPr>
            <a:r>
              <a:rPr lang="en-US" sz="3600" dirty="0" smtClean="0"/>
              <a:t>(</a:t>
            </a:r>
            <a:r>
              <a:rPr lang="en-US" sz="3600" dirty="0"/>
              <a:t>3) be understood and appreciated by management.</a:t>
            </a:r>
          </a:p>
        </p:txBody>
      </p:sp>
    </p:spTree>
    <p:extLst>
      <p:ext uri="{BB962C8B-B14F-4D97-AF65-F5344CB8AC3E}">
        <p14:creationId xmlns:p14="http://schemas.microsoft.com/office/powerpoint/2010/main" val="5686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Performance </a:t>
            </a:r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Task success – how effectively users are able to complete a given set of tasks</a:t>
            </a:r>
          </a:p>
          <a:p>
            <a:r>
              <a:rPr lang="en-US" dirty="0"/>
              <a:t>Time-on-task – how much time is required to complete a task</a:t>
            </a:r>
          </a:p>
          <a:p>
            <a:r>
              <a:rPr lang="en-US" dirty="0"/>
              <a:t>Errors – mistakes made during a task. Errors are useful in pointing out particularly confusing or misleading parts of a product, process or interface.</a:t>
            </a:r>
          </a:p>
          <a:p>
            <a:r>
              <a:rPr lang="en-US" dirty="0"/>
              <a:t>Efficiency – amount of effort a </a:t>
            </a:r>
            <a:r>
              <a:rPr lang="en-US"/>
              <a:t>user spends </a:t>
            </a:r>
            <a:r>
              <a:rPr lang="en-US" dirty="0"/>
              <a:t>to complete a task</a:t>
            </a:r>
          </a:p>
          <a:p>
            <a:r>
              <a:rPr lang="en-US" dirty="0"/>
              <a:t>Learnability – how performance changes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Issues-based </a:t>
            </a:r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prevents task completion by a user</a:t>
            </a:r>
          </a:p>
          <a:p>
            <a:r>
              <a:rPr lang="en-US" dirty="0"/>
              <a:t>What distracts a user</a:t>
            </a:r>
          </a:p>
          <a:p>
            <a:r>
              <a:rPr lang="en-US" dirty="0"/>
              <a:t>What creates confusion for a user</a:t>
            </a:r>
          </a:p>
          <a:p>
            <a:r>
              <a:rPr lang="en-US" dirty="0"/>
              <a:t>What produces an error for a user</a:t>
            </a:r>
          </a:p>
          <a:p>
            <a:r>
              <a:rPr lang="en-US" dirty="0"/>
              <a:t>What causes something not to be noticed</a:t>
            </a:r>
          </a:p>
          <a:p>
            <a:r>
              <a:rPr lang="en-US" dirty="0"/>
              <a:t>Why a user will assume something is correct when it is not</a:t>
            </a:r>
          </a:p>
          <a:p>
            <a:r>
              <a:rPr lang="en-US" dirty="0"/>
              <a:t>Why a user will assume a task is complete when it is not</a:t>
            </a:r>
          </a:p>
          <a:p>
            <a:r>
              <a:rPr lang="en-US" dirty="0"/>
              <a:t>Why a user performs a wrong action</a:t>
            </a:r>
          </a:p>
          <a:p>
            <a:r>
              <a:rPr lang="en-US" dirty="0"/>
              <a:t>Why a user misinterprets content</a:t>
            </a:r>
          </a:p>
          <a:p>
            <a:r>
              <a:rPr lang="en-US" dirty="0"/>
              <a:t>Why a user does not understand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Behavioral </a:t>
            </a:r>
            <a:r>
              <a:rPr lang="en-US" dirty="0"/>
              <a:t>and physiological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Verbal Behaviors:</a:t>
            </a:r>
            <a:endParaRPr lang="en-US" sz="9600" dirty="0"/>
          </a:p>
          <a:p>
            <a:r>
              <a:rPr lang="en-US" sz="9600" dirty="0"/>
              <a:t>Positive and negative comments,</a:t>
            </a:r>
          </a:p>
          <a:p>
            <a:r>
              <a:rPr lang="en-US" sz="9600" dirty="0"/>
              <a:t>Suggestions for improvement</a:t>
            </a:r>
          </a:p>
          <a:p>
            <a:r>
              <a:rPr lang="en-US" sz="9600" dirty="0"/>
              <a:t>Questions</a:t>
            </a:r>
          </a:p>
          <a:p>
            <a:r>
              <a:rPr lang="en-US" sz="9600" dirty="0"/>
              <a:t>Variation from expectations</a:t>
            </a:r>
          </a:p>
          <a:p>
            <a:r>
              <a:rPr lang="en-US" sz="9600" dirty="0"/>
              <a:t>Confusion</a:t>
            </a:r>
          </a:p>
          <a:p>
            <a:r>
              <a:rPr lang="en-US" sz="9600" dirty="0"/>
              <a:t>Frustration</a:t>
            </a:r>
          </a:p>
          <a:p>
            <a:r>
              <a:rPr lang="en-US" sz="9600" b="1" dirty="0"/>
              <a:t>Non-Verbal Behaviors:</a:t>
            </a:r>
            <a:endParaRPr lang="en-US" sz="9600" dirty="0"/>
          </a:p>
          <a:p>
            <a:r>
              <a:rPr lang="en-US" sz="9600" dirty="0"/>
              <a:t>Facial expressions</a:t>
            </a:r>
          </a:p>
          <a:p>
            <a:r>
              <a:rPr lang="en-US" sz="9600" dirty="0"/>
              <a:t>Body language</a:t>
            </a:r>
          </a:p>
          <a:p>
            <a:r>
              <a:rPr lang="en-US" sz="9600" dirty="0"/>
              <a:t>May require special equipment to capture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20" y="437214"/>
            <a:ext cx="109728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Simplified success rates are best used to provide a general picture of how your site supports users and how much improvement is needed to make the site really work.</a:t>
            </a:r>
          </a:p>
        </p:txBody>
      </p:sp>
    </p:spTree>
    <p:extLst>
      <p:ext uri="{BB962C8B-B14F-4D97-AF65-F5344CB8AC3E}">
        <p14:creationId xmlns:p14="http://schemas.microsoft.com/office/powerpoint/2010/main" val="17634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59" y="438462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839" y="1193891"/>
            <a:ext cx="7521676" cy="2907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613" y="324820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Tu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Attempts to Perform Tasks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Attempts 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Attempts 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0836" y="5710088"/>
            <a:ext cx="1208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 Rate= [(S+ (Tu*0.5))/</a:t>
            </a:r>
            <a:r>
              <a:rPr lang="en-US" sz="3200" dirty="0" err="1"/>
              <a:t>Tp</a:t>
            </a:r>
            <a:r>
              <a:rPr lang="en-US" sz="3200" dirty="0"/>
              <a:t>]x 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13" y="1011276"/>
            <a:ext cx="42827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following table shows task success data from a study. In it, the researchers tested a fairly big content site, asking four users to perform six tasks.</a:t>
            </a:r>
          </a:p>
        </p:txBody>
      </p:sp>
    </p:spTree>
    <p:extLst>
      <p:ext uri="{BB962C8B-B14F-4D97-AF65-F5344CB8AC3E}">
        <p14:creationId xmlns:p14="http://schemas.microsoft.com/office/powerpoint/2010/main" val="3581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81" y="6740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Tasks = 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Users Tu= 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Attempts to Perform Tasks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Attempts S= 9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Attempts P=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4" y="1207439"/>
            <a:ext cx="7521676" cy="29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0" y="67403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Success Rate: The Simplest Usability Metric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2919" y="2011680"/>
            <a:ext cx="9784080" cy="46840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4" y="1207439"/>
            <a:ext cx="7521676" cy="2907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982" y="4114800"/>
            <a:ext cx="1209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Success Rate= [(S+ (Tu*0.5))/</a:t>
            </a:r>
            <a:r>
              <a:rPr lang="en-US" sz="3200" dirty="0" err="1"/>
              <a:t>Tp</a:t>
            </a:r>
            <a:r>
              <a:rPr lang="en-US" sz="3200" dirty="0"/>
              <a:t>]x100</a:t>
            </a:r>
          </a:p>
          <a:p>
            <a:r>
              <a:rPr lang="en-US" sz="3200" dirty="0"/>
              <a:t>                           = [(9+(4*0.5))/24]x100</a:t>
            </a:r>
          </a:p>
          <a:p>
            <a:r>
              <a:rPr lang="en-US" sz="3200" dirty="0"/>
              <a:t>                           = </a:t>
            </a:r>
            <a:r>
              <a:rPr lang="en-US" sz="3200" b="1" dirty="0"/>
              <a:t>46%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89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en-US" sz="4400" dirty="0" smtClean="0"/>
              <a:t>ISO USABILITY STANDARD 9241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/>
              <a:t>Adopts traditional usability categories:</a:t>
            </a:r>
          </a:p>
          <a:p>
            <a:endParaRPr lang="en-GB" altLang="en-US" sz="1200" dirty="0"/>
          </a:p>
          <a:p>
            <a:r>
              <a:rPr lang="en-GB" altLang="en-US" dirty="0"/>
              <a:t>effectiveness</a:t>
            </a:r>
          </a:p>
          <a:p>
            <a:pPr lvl="1"/>
            <a:r>
              <a:rPr lang="en-GB" altLang="en-US" dirty="0"/>
              <a:t>can you achieve what you want to?</a:t>
            </a:r>
          </a:p>
          <a:p>
            <a:r>
              <a:rPr lang="en-GB" altLang="en-US" dirty="0"/>
              <a:t>efficiency</a:t>
            </a:r>
          </a:p>
          <a:p>
            <a:pPr lvl="1"/>
            <a:r>
              <a:rPr lang="en-GB" altLang="en-US" dirty="0"/>
              <a:t>can you do it without wasting effort?</a:t>
            </a:r>
          </a:p>
          <a:p>
            <a:r>
              <a:rPr lang="en-GB" altLang="en-US" dirty="0"/>
              <a:t>satisfaction</a:t>
            </a:r>
          </a:p>
          <a:p>
            <a:pPr lvl="1"/>
            <a:r>
              <a:rPr lang="en-GB" altLang="en-US" dirty="0"/>
              <a:t>do you enjoy the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Effectiveness can be calculated by measuring the completion rate. Referred to as the fundamental usability metric, the completion rate is calculated by assigning a binary value of ‘1’ if the test participant manages to complete a task and ‘0’ if he/she </a:t>
            </a:r>
            <a:r>
              <a:rPr lang="en-US" dirty="0" smtClean="0"/>
              <a:t>does </a:t>
            </a:r>
            <a:r>
              <a:rPr lang="en-US" dirty="0"/>
              <a:t>not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41" y="3356626"/>
            <a:ext cx="11554130" cy="115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take a practical example: 5 users perform a task using the same system. At the end of the test session, 3 users manage to achieve the goal of the task while the other 2 do not. Using the above equation, the </a:t>
            </a:r>
            <a:r>
              <a:rPr lang="en-US" dirty="0" smtClean="0"/>
              <a:t>effectiveness </a:t>
            </a:r>
            <a:r>
              <a:rPr lang="en-US" dirty="0"/>
              <a:t>of the system is worked out as follows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 of tasks completed successfully = 3</a:t>
            </a:r>
          </a:p>
          <a:p>
            <a:pPr marL="0" indent="0">
              <a:buNone/>
            </a:pPr>
            <a:r>
              <a:rPr lang="en-US" dirty="0"/>
              <a:t>Total number of tasks undertaken =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Inserting the above values into the Effectiveness equation: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11" y="5875085"/>
            <a:ext cx="7839076" cy="94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27" y="138659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2)</a:t>
            </a:r>
            <a:r>
              <a:rPr lang="en-US" sz="4400" dirty="0"/>
              <a:t> </a:t>
            </a:r>
            <a:r>
              <a:rPr lang="en-US" dirty="0" smtClean="0"/>
              <a:t>OVERALL </a:t>
            </a:r>
            <a:r>
              <a:rPr lang="en-US" dirty="0"/>
              <a:t>USER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27C4D-B9C9-41FB-A379-8EE9400D21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0759" y="1739758"/>
            <a:ext cx="12006007" cy="4325112"/>
          </a:xfrm>
        </p:spPr>
        <p:txBody>
          <a:bodyPr/>
          <a:lstStyle/>
          <a:p>
            <a:r>
              <a:rPr lang="en-US" dirty="0"/>
              <a:t>Overall user effectiveness of the product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A7AFE4-68F4-43C0-99F9-E1742D0B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2730641"/>
            <a:ext cx="10837887" cy="3706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BC5B91-1892-4828-88A0-49C9A0D0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1" y="1887944"/>
            <a:ext cx="4952094" cy="23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97" y="123674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2C3E110-D942-4B48-B6F9-5611CA2A01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89679" y="2069542"/>
            <a:ext cx="10972800" cy="4325112"/>
          </a:xfrm>
        </p:spPr>
        <p:txBody>
          <a:bodyPr/>
          <a:lstStyle/>
          <a:p>
            <a:r>
              <a:rPr lang="en-US" b="1" dirty="0"/>
              <a:t>Example 1.</a:t>
            </a:r>
            <a:r>
              <a:rPr lang="en-US" dirty="0"/>
              <a:t> 4 users work with a product according to 1 scenario.</a:t>
            </a:r>
            <a:br>
              <a:rPr lang="en-US" dirty="0"/>
            </a:br>
            <a:r>
              <a:rPr lang="en-US" dirty="0"/>
              <a:t>Three users complete the scenario successfully and one user fails.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Overall </a:t>
            </a:r>
            <a:r>
              <a:rPr lang="en-US" dirty="0"/>
              <a:t>user effectiveness of the </a:t>
            </a:r>
            <a:r>
              <a:rPr lang="en-US" dirty="0" smtClean="0"/>
              <a:t>product</a:t>
            </a:r>
          </a:p>
          <a:p>
            <a:pPr marL="109728" indent="0">
              <a:buNone/>
            </a:pPr>
            <a:r>
              <a:rPr lang="en-US" dirty="0" smtClean="0"/>
              <a:t> </a:t>
            </a:r>
            <a:r>
              <a:rPr lang="en-US" dirty="0"/>
              <a:t>E = ((3*1 + 1*0)/(4*1))*100% = 75%.</a:t>
            </a:r>
          </a:p>
        </p:txBody>
      </p:sp>
    </p:spTree>
    <p:extLst>
      <p:ext uri="{BB962C8B-B14F-4D97-AF65-F5344CB8AC3E}">
        <p14:creationId xmlns:p14="http://schemas.microsoft.com/office/powerpoint/2010/main" val="6526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A04C58-AA41-4ED3-B467-8AC36645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18" y="153657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686" y="1405409"/>
            <a:ext cx="1104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Example 2.</a:t>
            </a:r>
            <a:r>
              <a:rPr lang="en-US" sz="2800" dirty="0"/>
              <a:t> 2 users work with a product according to 2 scenarios.</a:t>
            </a:r>
            <a:br>
              <a:rPr lang="en-US" sz="2800" dirty="0"/>
            </a:br>
            <a:r>
              <a:rPr lang="en-US" sz="2800" dirty="0"/>
              <a:t>The first user has completed scenario 1 successfully yet failed to complete scenario 2.</a:t>
            </a:r>
            <a:br>
              <a:rPr lang="en-US" sz="2800" dirty="0"/>
            </a:br>
            <a:r>
              <a:rPr lang="en-US" sz="2800" dirty="0"/>
              <a:t>The second user has failed with scenario 1 yet completed scenario 2 successfully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Overall user effectiveness of the product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E </a:t>
            </a:r>
            <a:r>
              <a:rPr lang="en-US" sz="2800" dirty="0"/>
              <a:t>= ((</a:t>
            </a:r>
            <a:r>
              <a:rPr lang="en-US" sz="2800" dirty="0" smtClean="0"/>
              <a:t>1*1 + 1*1 +1*1+ 1*0)/(</a:t>
            </a:r>
            <a:r>
              <a:rPr lang="en-US" sz="2800" dirty="0"/>
              <a:t>2*2))*100% = 50%.</a:t>
            </a:r>
          </a:p>
        </p:txBody>
      </p:sp>
    </p:spTree>
    <p:extLst>
      <p:ext uri="{BB962C8B-B14F-4D97-AF65-F5344CB8AC3E}">
        <p14:creationId xmlns:p14="http://schemas.microsoft.com/office/powerpoint/2010/main" val="1216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1_Ppt000000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Ppt0000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pt000000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0000008">
  <a:themeElements>
    <a:clrScheme name="Ppt0000008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Ppt0000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0000008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1452</TotalTime>
  <Words>929</Words>
  <Application>Microsoft Office PowerPoint</Application>
  <PresentationFormat>Widescreen</PresentationFormat>
  <Paragraphs>144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Theme1</vt:lpstr>
      <vt:lpstr>Ppt0000008</vt:lpstr>
      <vt:lpstr>USABILITY METRICS</vt:lpstr>
      <vt:lpstr>USABILITY METRICS</vt:lpstr>
      <vt:lpstr>USABILITY METRICS</vt:lpstr>
      <vt:lpstr>ISO USABILITY STANDARD 9241</vt:lpstr>
      <vt:lpstr>1) Effectiveness</vt:lpstr>
      <vt:lpstr>Example:</vt:lpstr>
      <vt:lpstr>2) OVERALL USER EFFECTIVENESS</vt:lpstr>
      <vt:lpstr>Example 1</vt:lpstr>
      <vt:lpstr>Example 2</vt:lpstr>
      <vt:lpstr>Example 3</vt:lpstr>
      <vt:lpstr>3) Error Rate</vt:lpstr>
      <vt:lpstr>4) Usability Metrics for Efficiency </vt:lpstr>
      <vt:lpstr>PowerPoint Presentation</vt:lpstr>
      <vt:lpstr>Example 1 </vt:lpstr>
      <vt:lpstr>Example 2</vt:lpstr>
      <vt:lpstr>Example 3</vt:lpstr>
      <vt:lpstr>5) Overall Relative efficiency</vt:lpstr>
      <vt:lpstr>2) Usability Metrics for Efficiency</vt:lpstr>
      <vt:lpstr>Example 1</vt:lpstr>
      <vt:lpstr>Example 2</vt:lpstr>
      <vt:lpstr>6) Satisfaction </vt:lpstr>
      <vt:lpstr>6) Satisfaction </vt:lpstr>
      <vt:lpstr>PowerPoint Presentation</vt:lpstr>
      <vt:lpstr>6) Satisfaction</vt:lpstr>
      <vt:lpstr>6) Satisfaction </vt:lpstr>
      <vt:lpstr>PowerPoint Presentation</vt:lpstr>
      <vt:lpstr>PowerPoint Presentation</vt:lpstr>
      <vt:lpstr>Net Promoter Score (NPS)</vt:lpstr>
      <vt:lpstr>Several variations or types of usability metrics</vt:lpstr>
      <vt:lpstr>a) Performance Metrics</vt:lpstr>
      <vt:lpstr>b) Issues-based metrics</vt:lpstr>
      <vt:lpstr>c) Behavioral and physiological metrics</vt:lpstr>
      <vt:lpstr>Success Rate: The Simplest Usability Metric </vt:lpstr>
      <vt:lpstr>Success Rate: The Simplest Usability Metric </vt:lpstr>
      <vt:lpstr>Success Rate: The Simplest Usability Metric </vt:lpstr>
      <vt:lpstr>Success Rate: The Simplest Usability Metric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USABILITY METRICS</dc:title>
  <dc:creator>Mobeen Nazar</dc:creator>
  <cp:lastModifiedBy>Engr. Mobeen Nazar</cp:lastModifiedBy>
  <cp:revision>103</cp:revision>
  <dcterms:created xsi:type="dcterms:W3CDTF">2017-04-16T14:15:21Z</dcterms:created>
  <dcterms:modified xsi:type="dcterms:W3CDTF">2024-03-24T18:23:27Z</dcterms:modified>
</cp:coreProperties>
</file>