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57"/>
  </p:notesMasterIdLst>
  <p:sldIdLst>
    <p:sldId id="256" r:id="rId2"/>
    <p:sldId id="258"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259" r:id="rId29"/>
    <p:sldId id="262" r:id="rId30"/>
    <p:sldId id="300" r:id="rId31"/>
    <p:sldId id="301" r:id="rId32"/>
    <p:sldId id="302" r:id="rId33"/>
    <p:sldId id="303" r:id="rId34"/>
    <p:sldId id="260" r:id="rId35"/>
    <p:sldId id="304" r:id="rId36"/>
    <p:sldId id="305" r:id="rId37"/>
    <p:sldId id="306" r:id="rId38"/>
    <p:sldId id="307" r:id="rId39"/>
    <p:sldId id="291" r:id="rId40"/>
    <p:sldId id="292" r:id="rId41"/>
    <p:sldId id="293" r:id="rId42"/>
    <p:sldId id="333" r:id="rId43"/>
    <p:sldId id="334" r:id="rId44"/>
    <p:sldId id="335" r:id="rId45"/>
    <p:sldId id="282" r:id="rId46"/>
    <p:sldId id="283" r:id="rId47"/>
    <p:sldId id="284" r:id="rId48"/>
    <p:sldId id="285" r:id="rId49"/>
    <p:sldId id="286" r:id="rId50"/>
    <p:sldId id="287" r:id="rId51"/>
    <p:sldId id="288" r:id="rId52"/>
    <p:sldId id="273" r:id="rId53"/>
    <p:sldId id="289" r:id="rId54"/>
    <p:sldId id="290" r:id="rId55"/>
    <p:sldId id="279" r:id="rId56"/>
  </p:sldIdLst>
  <p:sldSz cx="9144000" cy="5143500" type="screen16x9"/>
  <p:notesSz cx="6858000" cy="9144000"/>
  <p:embeddedFontLst>
    <p:embeddedFont>
      <p:font typeface="Aharoni" panose="02010803020104030203" pitchFamily="2" charset="-79"/>
      <p:bold r:id="rId58"/>
    </p:embeddedFont>
    <p:embeddedFont>
      <p:font typeface="Bebas Neue" panose="020B0604020202020204" charset="0"/>
      <p:regular r:id="rId59"/>
    </p:embeddedFont>
    <p:embeddedFont>
      <p:font typeface="Karla" pitchFamily="2" charset="0"/>
      <p:regular r:id="rId60"/>
      <p:bold r:id="rId61"/>
      <p:italic r:id="rId62"/>
      <p:boldItalic r:id="rId63"/>
    </p:embeddedFont>
    <p:embeddedFont>
      <p:font typeface="Rubik Black" panose="020B0604020202020204" charset="-79"/>
      <p:bold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1EA531-832E-4327-A1C6-2E2F8EE882CB}">
  <a:tblStyle styleId="{421EA531-832E-4327-A1C6-2E2F8EE882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704A8E-921B-4165-902F-0B14B0F85D1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707247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877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51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98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4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417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969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778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706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63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175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02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325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45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56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15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6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731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985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668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178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288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2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9316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958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552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021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6152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638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622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456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793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175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30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333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832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43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765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738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996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779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208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474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41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17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456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1894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2046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e1613f9b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e1613f9b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6524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e1613f9b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e1613f9b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55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e1613f9b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e1613f9b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1243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4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5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73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0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934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2668011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69" r:id="rId7"/>
    <p:sldLayoutId id="2147483670" r:id="rId8"/>
    <p:sldLayoutId id="2147483671" r:id="rId9"/>
    <p:sldLayoutId id="2147483675" r:id="rId10"/>
  </p:sldLayoutIdLst>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Personas in </a:t>
            </a:r>
            <a:br>
              <a:rPr lang="en" dirty="0"/>
            </a:br>
            <a:r>
              <a:rPr lang="en" dirty="0"/>
              <a:t>HCI</a:t>
            </a:r>
            <a:endParaRPr dirty="0"/>
          </a:p>
        </p:txBody>
      </p:sp>
      <p:sp>
        <p:nvSpPr>
          <p:cNvPr id="413" name="Google Shape;413;p29"/>
          <p:cNvSpPr txBox="1">
            <a:spLocks noGrp="1"/>
          </p:cNvSpPr>
          <p:nvPr>
            <p:ph type="subTitle" idx="1"/>
          </p:nvPr>
        </p:nvSpPr>
        <p:spPr>
          <a:xfrm>
            <a:off x="1794499" y="3381085"/>
            <a:ext cx="5486400" cy="9885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and prepared by: </a:t>
            </a:r>
          </a:p>
          <a:p>
            <a:pPr marL="285750" lvl="0" indent="-285750" algn="ctr" rtl="0">
              <a:spcBef>
                <a:spcPts val="0"/>
              </a:spcBef>
              <a:spcAft>
                <a:spcPts val="0"/>
              </a:spcAft>
              <a:buFont typeface="Arial" panose="020B0604020202020204" pitchFamily="34" charset="0"/>
              <a:buChar char="•"/>
            </a:pPr>
            <a:r>
              <a:rPr lang="en" dirty="0"/>
              <a:t>Muhammad Yahya (02-131212-003)</a:t>
            </a:r>
          </a:p>
          <a:p>
            <a:pPr marL="285750" lvl="0" indent="-285750" algn="ctr" rtl="0">
              <a:spcBef>
                <a:spcPts val="0"/>
              </a:spcBef>
              <a:spcAft>
                <a:spcPts val="0"/>
              </a:spcAft>
              <a:buFont typeface="Arial" panose="020B0604020202020204" pitchFamily="34" charset="0"/>
              <a:buChar char="•"/>
            </a:pPr>
            <a:r>
              <a:rPr lang="en" dirty="0"/>
              <a:t>Eima Nasir (02-131212-020)</a:t>
            </a:r>
          </a:p>
          <a:p>
            <a:pPr marL="285750" lvl="0" indent="-285750" algn="ctr" rtl="0">
              <a:spcBef>
                <a:spcPts val="0"/>
              </a:spcBef>
              <a:spcAft>
                <a:spcPts val="0"/>
              </a:spcAft>
              <a:buFont typeface="Arial" panose="020B0604020202020204" pitchFamily="34" charset="0"/>
              <a:buChar char="•"/>
            </a:pPr>
            <a:r>
              <a:rPr lang="en" dirty="0"/>
              <a:t>Kashan Riaz (02-131212-075</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7060329" y="2993390"/>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600">
        <p:fade/>
        <p:sndAc>
          <p:stSnd>
            <p:snd r:embed="rId3" name="click.wav"/>
          </p:stSnd>
        </p:sndAc>
      </p:transition>
    </mc:Choice>
    <mc:Fallback>
      <p:transition spd="med">
        <p:fad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674742" y="1340227"/>
            <a:ext cx="3914454" cy="3385884"/>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340227"/>
            <a:ext cx="3811712" cy="3385885"/>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222040"/>
            <a:ext cx="2969717" cy="349820"/>
          </a:xfrm>
          <a:prstGeom prst="rect">
            <a:avLst/>
          </a:prstGeom>
        </p:spPr>
        <p:txBody>
          <a:bodyPr spcFirstLastPara="1" wrap="square" lIns="91425" tIns="91425" rIns="91425" bIns="91425" anchor="b" anchorCtr="0">
            <a:noAutofit/>
          </a:bodyPr>
          <a:lstStyle/>
          <a:p>
            <a:r>
              <a:rPr lang="en-US" sz="1400" b="1" dirty="0"/>
              <a:t>Exclusionary Personas</a:t>
            </a:r>
            <a:endParaRPr lang="en-US" sz="1400" dirty="0"/>
          </a:p>
        </p:txBody>
      </p:sp>
      <p:sp>
        <p:nvSpPr>
          <p:cNvPr id="661" name="Google Shape;661;p35"/>
          <p:cNvSpPr txBox="1">
            <a:spLocks noGrp="1"/>
          </p:cNvSpPr>
          <p:nvPr>
            <p:ph type="subTitle" idx="5"/>
          </p:nvPr>
        </p:nvSpPr>
        <p:spPr>
          <a:xfrm>
            <a:off x="5008344" y="2222040"/>
            <a:ext cx="3138174" cy="3548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Customer Personas</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en-US" sz="3200" dirty="0"/>
              <a:t>Types of Personas</a:t>
            </a:r>
            <a:endParaRPr dirty="0"/>
          </a:p>
        </p:txBody>
      </p:sp>
      <p:sp>
        <p:nvSpPr>
          <p:cNvPr id="665" name="Google Shape;665;p35"/>
          <p:cNvSpPr txBox="1">
            <a:spLocks noGrp="1"/>
          </p:cNvSpPr>
          <p:nvPr>
            <p:ph type="subTitle" idx="3"/>
          </p:nvPr>
        </p:nvSpPr>
        <p:spPr>
          <a:xfrm>
            <a:off x="4818946" y="2342508"/>
            <a:ext cx="3513396" cy="2285540"/>
          </a:xfrm>
          <a:prstGeom prst="rect">
            <a:avLst/>
          </a:prstGeom>
        </p:spPr>
        <p:txBody>
          <a:bodyPr spcFirstLastPara="1" wrap="square" lIns="91425" tIns="91425" rIns="91425" bIns="91425" anchor="t" anchorCtr="0">
            <a:noAutofit/>
          </a:bodyPr>
          <a:lstStyle/>
          <a:p>
            <a:pPr marL="0" lvl="0" indent="0" algn="l"/>
            <a:r>
              <a:rPr lang="en-US" dirty="0"/>
              <a:t>Represent the actual buyers of the product, especially Focuses on the purchasing behavior, budget constraints, and decision-making process.</a:t>
            </a:r>
          </a:p>
          <a:p>
            <a:pPr marL="0" lvl="0" indent="0" algn="l"/>
            <a:r>
              <a:rPr lang="en-US" dirty="0"/>
              <a:t>Example: For enterprise software, a customer persona could be a Chief Technology Officer (CTO) who makes purchase decisions based on budget and technical requirements.</a:t>
            </a:r>
          </a:p>
          <a:p>
            <a:pPr marL="0" lvl="0" indent="0" algn="l"/>
            <a:r>
              <a:rPr lang="en-US" dirty="0"/>
              <a:t>.</a:t>
            </a:r>
            <a:endParaRPr dirty="0"/>
          </a:p>
        </p:txBody>
      </p:sp>
      <p:grpSp>
        <p:nvGrpSpPr>
          <p:cNvPr id="670" name="Google Shape;670;p35"/>
          <p:cNvGrpSpPr/>
          <p:nvPr/>
        </p:nvGrpSpPr>
        <p:grpSpPr>
          <a:xfrm>
            <a:off x="6246688" y="1633576"/>
            <a:ext cx="688368" cy="513599"/>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62166" y="2428768"/>
            <a:ext cx="3638436" cy="2462213"/>
          </a:xfrm>
          <a:prstGeom prst="rect">
            <a:avLst/>
          </a:prstGeom>
          <a:noFill/>
        </p:spPr>
        <p:txBody>
          <a:bodyPr wrap="square" rtlCol="0">
            <a:spAutoFit/>
          </a:bodyPr>
          <a:lstStyle/>
          <a:p>
            <a:r>
              <a:rPr lang="en-US" dirty="0">
                <a:latin typeface="Karla" panose="020B0604020202020204" charset="0"/>
              </a:rPr>
              <a:t>User types that the product is not designed for or who are not intended to be served. It Helps in understanding which user groups to avoid and prevents the design from trying to cater to everyone, which can dilute focus.</a:t>
            </a:r>
          </a:p>
          <a:p>
            <a:r>
              <a:rPr lang="en-US" dirty="0">
                <a:latin typeface="Karla" panose="020B0604020202020204" charset="0"/>
              </a:rPr>
              <a:t>Example: For a high-end fashion brand, a negative persona might be a budget-conscious shopper who prioritizes cost over style and exclusivity.</a:t>
            </a:r>
          </a:p>
          <a:p>
            <a:endParaRPr lang="en-US" dirty="0">
              <a:latin typeface="Karla" panose="020B0604020202020204" charset="0"/>
            </a:endParaRPr>
          </a:p>
        </p:txBody>
      </p:sp>
    </p:spTree>
    <p:extLst>
      <p:ext uri="{BB962C8B-B14F-4D97-AF65-F5344CB8AC3E}">
        <p14:creationId xmlns:p14="http://schemas.microsoft.com/office/powerpoint/2010/main" val="342418226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706533" y="1232765"/>
            <a:ext cx="3914454" cy="3606364"/>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252725"/>
            <a:ext cx="3811712" cy="3473387"/>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161380"/>
            <a:ext cx="2969717" cy="373612"/>
          </a:xfrm>
          <a:prstGeom prst="rect">
            <a:avLst/>
          </a:prstGeom>
        </p:spPr>
        <p:txBody>
          <a:bodyPr spcFirstLastPara="1" wrap="square" lIns="91425" tIns="91425" rIns="91425" bIns="91425" anchor="b" anchorCtr="0">
            <a:noAutofit/>
          </a:bodyPr>
          <a:lstStyle/>
          <a:p>
            <a:r>
              <a:rPr lang="en-US" sz="1400" b="1" dirty="0"/>
              <a:t>User Personas</a:t>
            </a:r>
            <a:endParaRPr lang="en-US" sz="1400" dirty="0"/>
          </a:p>
        </p:txBody>
      </p:sp>
      <p:sp>
        <p:nvSpPr>
          <p:cNvPr id="661" name="Google Shape;661;p35"/>
          <p:cNvSpPr txBox="1">
            <a:spLocks noGrp="1"/>
          </p:cNvSpPr>
          <p:nvPr>
            <p:ph type="subTitle" idx="5"/>
          </p:nvPr>
        </p:nvSpPr>
        <p:spPr>
          <a:xfrm>
            <a:off x="5006557" y="2093495"/>
            <a:ext cx="3138174" cy="33527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400" dirty="0"/>
              <a:t>Proto Personas</a:t>
            </a:r>
            <a:endParaRPr sz="1400" dirty="0"/>
          </a:p>
        </p:txBody>
      </p:sp>
      <p:sp>
        <p:nvSpPr>
          <p:cNvPr id="663" name="Google Shape;663;p35"/>
          <p:cNvSpPr txBox="1">
            <a:spLocks noGrp="1"/>
          </p:cNvSpPr>
          <p:nvPr>
            <p:ph type="title"/>
          </p:nvPr>
        </p:nvSpPr>
        <p:spPr>
          <a:xfrm>
            <a:off x="713232" y="731520"/>
            <a:ext cx="7717500" cy="527804"/>
          </a:xfrm>
          <a:prstGeom prst="rect">
            <a:avLst/>
          </a:prstGeom>
        </p:spPr>
        <p:txBody>
          <a:bodyPr spcFirstLastPara="1" wrap="square" lIns="91425" tIns="91425" rIns="91425" bIns="91425" anchor="t" anchorCtr="0">
            <a:noAutofit/>
          </a:bodyPr>
          <a:lstStyle/>
          <a:p>
            <a:pPr lvl="0"/>
            <a:r>
              <a:rPr lang="en-US" sz="3200" dirty="0"/>
              <a:t>Types of Personas</a:t>
            </a:r>
            <a:endParaRPr dirty="0"/>
          </a:p>
        </p:txBody>
      </p:sp>
      <p:sp>
        <p:nvSpPr>
          <p:cNvPr id="665" name="Google Shape;665;p35"/>
          <p:cNvSpPr txBox="1">
            <a:spLocks noGrp="1"/>
          </p:cNvSpPr>
          <p:nvPr>
            <p:ph type="subTitle" idx="3"/>
          </p:nvPr>
        </p:nvSpPr>
        <p:spPr>
          <a:xfrm>
            <a:off x="4818946" y="2255584"/>
            <a:ext cx="3513396" cy="2364307"/>
          </a:xfrm>
          <a:prstGeom prst="rect">
            <a:avLst/>
          </a:prstGeom>
        </p:spPr>
        <p:txBody>
          <a:bodyPr spcFirstLastPara="1" wrap="square" lIns="91425" tIns="91425" rIns="91425" bIns="91425" anchor="t" anchorCtr="0">
            <a:noAutofit/>
          </a:bodyPr>
          <a:lstStyle/>
          <a:p>
            <a:pPr marL="0" lvl="0" indent="0" algn="l"/>
            <a:r>
              <a:rPr lang="en-US" dirty="0"/>
              <a:t>Early-stage, hypothetical personas based on assumptions and initial research. Used when detailed user data is not yet available, often created from brainstorming sessions with stakeholders.</a:t>
            </a:r>
          </a:p>
          <a:p>
            <a:pPr marL="0" lvl="0" indent="0" algn="l"/>
            <a:r>
              <a:rPr lang="en-US" dirty="0"/>
              <a:t>Example: In the initial stages of developing a new educational tool, a proto-persona might be a high school teacher interested in innovative teaching methods.</a:t>
            </a:r>
          </a:p>
        </p:txBody>
      </p:sp>
      <p:grpSp>
        <p:nvGrpSpPr>
          <p:cNvPr id="670" name="Google Shape;670;p35"/>
          <p:cNvGrpSpPr/>
          <p:nvPr/>
        </p:nvGrpSpPr>
        <p:grpSpPr>
          <a:xfrm>
            <a:off x="6287784" y="1501967"/>
            <a:ext cx="621682" cy="591528"/>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62166" y="2428768"/>
            <a:ext cx="3638436" cy="2031325"/>
          </a:xfrm>
          <a:prstGeom prst="rect">
            <a:avLst/>
          </a:prstGeom>
          <a:noFill/>
        </p:spPr>
        <p:txBody>
          <a:bodyPr wrap="square" rtlCol="0">
            <a:spAutoFit/>
          </a:bodyPr>
          <a:lstStyle/>
          <a:p>
            <a:r>
              <a:rPr lang="en-US" dirty="0">
                <a:latin typeface="Karla" panose="020B0604020202020204" charset="0"/>
              </a:rPr>
              <a:t>Focus on the end-users who will be using the product regularly. Detailed depiction of user behavior, needs, and points related to the use of the product.</a:t>
            </a:r>
          </a:p>
          <a:p>
            <a:r>
              <a:rPr lang="en-US" dirty="0">
                <a:latin typeface="Karla" panose="020B0604020202020204" charset="0"/>
              </a:rPr>
              <a:t>Example: For a fitness app, a user persona could be a fitness enthusiast who uses the app to track workouts and monitor progress.</a:t>
            </a:r>
          </a:p>
          <a:p>
            <a:endParaRPr lang="en-US" dirty="0">
              <a:latin typeface="Karla" panose="020B0604020202020204" charset="0"/>
            </a:endParaRPr>
          </a:p>
        </p:txBody>
      </p:sp>
    </p:spTree>
    <p:extLst>
      <p:ext uri="{BB962C8B-B14F-4D97-AF65-F5344CB8AC3E}">
        <p14:creationId xmlns:p14="http://schemas.microsoft.com/office/powerpoint/2010/main" val="429241264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674742" y="1340227"/>
            <a:ext cx="3914454" cy="3385884"/>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340227"/>
            <a:ext cx="3811712" cy="3385885"/>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222040"/>
            <a:ext cx="2969717" cy="349820"/>
          </a:xfrm>
          <a:prstGeom prst="rect">
            <a:avLst/>
          </a:prstGeom>
        </p:spPr>
        <p:txBody>
          <a:bodyPr spcFirstLastPara="1" wrap="square" lIns="91425" tIns="91425" rIns="91425" bIns="91425" anchor="b" anchorCtr="0">
            <a:noAutofit/>
          </a:bodyPr>
          <a:lstStyle/>
          <a:p>
            <a:r>
              <a:rPr lang="en-US" sz="1400" b="1" dirty="0"/>
              <a:t>Served Personas</a:t>
            </a:r>
            <a:endParaRPr lang="en-US" sz="1400" dirty="0"/>
          </a:p>
        </p:txBody>
      </p:sp>
      <p:sp>
        <p:nvSpPr>
          <p:cNvPr id="661" name="Google Shape;661;p35"/>
          <p:cNvSpPr txBox="1">
            <a:spLocks noGrp="1"/>
          </p:cNvSpPr>
          <p:nvPr>
            <p:ph type="subTitle" idx="5"/>
          </p:nvPr>
        </p:nvSpPr>
        <p:spPr>
          <a:xfrm>
            <a:off x="5008344" y="2222040"/>
            <a:ext cx="3138174" cy="3548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Advisory Personas</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en-US" sz="3200" dirty="0"/>
              <a:t>Types of Personas</a:t>
            </a:r>
            <a:endParaRPr dirty="0"/>
          </a:p>
        </p:txBody>
      </p:sp>
      <p:sp>
        <p:nvSpPr>
          <p:cNvPr id="665" name="Google Shape;665;p35"/>
          <p:cNvSpPr txBox="1">
            <a:spLocks noGrp="1"/>
          </p:cNvSpPr>
          <p:nvPr>
            <p:ph type="subTitle" idx="3"/>
          </p:nvPr>
        </p:nvSpPr>
        <p:spPr>
          <a:xfrm>
            <a:off x="4818946" y="2342508"/>
            <a:ext cx="3513396" cy="2285540"/>
          </a:xfrm>
          <a:prstGeom prst="rect">
            <a:avLst/>
          </a:prstGeom>
        </p:spPr>
        <p:txBody>
          <a:bodyPr spcFirstLastPara="1" wrap="square" lIns="91425" tIns="91425" rIns="91425" bIns="91425" anchor="t" anchorCtr="0">
            <a:noAutofit/>
          </a:bodyPr>
          <a:lstStyle/>
          <a:p>
            <a:pPr marL="0" lvl="0" indent="0" algn="l"/>
            <a:r>
              <a:rPr lang="en-US" dirty="0"/>
              <a:t>Represent users who influence the use or purchase of the product but do not directly use it. advisory personas have significant input in decision-making processes.</a:t>
            </a:r>
          </a:p>
          <a:p>
            <a:pPr marL="0" lvl="0" indent="0" algn="l"/>
            <a:r>
              <a:rPr lang="en-US" dirty="0"/>
              <a:t>Example: For a school management system, an advisory persona could be a school administrator who recommends software to the school board..</a:t>
            </a:r>
            <a:endParaRPr dirty="0"/>
          </a:p>
        </p:txBody>
      </p:sp>
      <p:grpSp>
        <p:nvGrpSpPr>
          <p:cNvPr id="670" name="Google Shape;670;p35"/>
          <p:cNvGrpSpPr/>
          <p:nvPr/>
        </p:nvGrpSpPr>
        <p:grpSpPr>
          <a:xfrm>
            <a:off x="6267236" y="1633576"/>
            <a:ext cx="667820" cy="513599"/>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62166" y="2428768"/>
            <a:ext cx="3638436" cy="2031325"/>
          </a:xfrm>
          <a:prstGeom prst="rect">
            <a:avLst/>
          </a:prstGeom>
          <a:noFill/>
        </p:spPr>
        <p:txBody>
          <a:bodyPr wrap="square" rtlCol="0">
            <a:spAutoFit/>
          </a:bodyPr>
          <a:lstStyle/>
          <a:p>
            <a:r>
              <a:rPr lang="en-US" dirty="0">
                <a:latin typeface="Karla" panose="020B0604020202020204" charset="0"/>
              </a:rPr>
              <a:t>Reflect the user groups who directly interact with and benefit from the product. Focuses on the specific benefits and use cases that the product addresses.</a:t>
            </a:r>
          </a:p>
          <a:p>
            <a:r>
              <a:rPr lang="en-US" dirty="0">
                <a:latin typeface="Karla" panose="020B0604020202020204" charset="0"/>
              </a:rPr>
              <a:t>Example: For a customer service software, a served persona could be a customer support agent who needs efficient tools to manage and resolve customer queries.</a:t>
            </a:r>
          </a:p>
          <a:p>
            <a:endParaRPr lang="en-US" dirty="0">
              <a:latin typeface="Karla" panose="020B0604020202020204" charset="0"/>
            </a:endParaRPr>
          </a:p>
        </p:txBody>
      </p:sp>
    </p:spTree>
    <p:extLst>
      <p:ext uri="{BB962C8B-B14F-4D97-AF65-F5344CB8AC3E}">
        <p14:creationId xmlns:p14="http://schemas.microsoft.com/office/powerpoint/2010/main" val="87273810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49" y="679350"/>
            <a:ext cx="1450845"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Purpose of Personas</a:t>
            </a:r>
            <a:endParaRPr dirty="0"/>
          </a:p>
        </p:txBody>
      </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Prepared By : Muhammad Yahya</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07762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674742" y="1340227"/>
            <a:ext cx="3914454" cy="3385884"/>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340227"/>
            <a:ext cx="3955916" cy="3385885"/>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222040"/>
            <a:ext cx="2969717" cy="349820"/>
          </a:xfrm>
          <a:prstGeom prst="rect">
            <a:avLst/>
          </a:prstGeom>
        </p:spPr>
        <p:txBody>
          <a:bodyPr spcFirstLastPara="1" wrap="square" lIns="91425" tIns="91425" rIns="91425" bIns="91425" anchor="b" anchorCtr="0">
            <a:noAutofit/>
          </a:bodyPr>
          <a:lstStyle/>
          <a:p>
            <a:r>
              <a:rPr lang="en-US" sz="1400" b="1" dirty="0"/>
              <a:t>Use Centric Design</a:t>
            </a:r>
            <a:endParaRPr lang="en-US" sz="1400" dirty="0"/>
          </a:p>
        </p:txBody>
      </p:sp>
      <p:sp>
        <p:nvSpPr>
          <p:cNvPr id="661" name="Google Shape;661;p35"/>
          <p:cNvSpPr txBox="1">
            <a:spLocks noGrp="1"/>
          </p:cNvSpPr>
          <p:nvPr>
            <p:ph type="subTitle" idx="5"/>
          </p:nvPr>
        </p:nvSpPr>
        <p:spPr>
          <a:xfrm>
            <a:off x="5008344" y="2222040"/>
            <a:ext cx="3138174" cy="3548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Improved Communication</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en-US" sz="3200" dirty="0"/>
              <a:t>Purpose of Personas</a:t>
            </a:r>
            <a:endParaRPr dirty="0"/>
          </a:p>
        </p:txBody>
      </p:sp>
      <p:sp>
        <p:nvSpPr>
          <p:cNvPr id="665" name="Google Shape;665;p35"/>
          <p:cNvSpPr txBox="1">
            <a:spLocks noGrp="1"/>
          </p:cNvSpPr>
          <p:nvPr>
            <p:ph type="subTitle" idx="3"/>
          </p:nvPr>
        </p:nvSpPr>
        <p:spPr>
          <a:xfrm>
            <a:off x="4582640" y="2489802"/>
            <a:ext cx="3749702" cy="2138246"/>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t>Personas provide a clear and shared understanding of target users among all stakeholders.</a:t>
            </a:r>
          </a:p>
          <a:p>
            <a:pPr algn="l">
              <a:buFont typeface="Arial" panose="020B0604020202020204" pitchFamily="34" charset="0"/>
              <a:buChar char="•"/>
            </a:pPr>
            <a:r>
              <a:rPr lang="en-US" dirty="0"/>
              <a:t>They serve as a reference point during discussions and decision-making processes.</a:t>
            </a:r>
          </a:p>
          <a:p>
            <a:pPr algn="l">
              <a:buFont typeface="Arial" panose="020B0604020202020204" pitchFamily="34" charset="0"/>
              <a:buChar char="•"/>
            </a:pPr>
            <a:r>
              <a:rPr lang="en-US" dirty="0"/>
              <a:t>This alignment helps keep the project team on the same page regarding user goals.</a:t>
            </a:r>
          </a:p>
        </p:txBody>
      </p:sp>
      <p:grpSp>
        <p:nvGrpSpPr>
          <p:cNvPr id="670" name="Google Shape;670;p35"/>
          <p:cNvGrpSpPr/>
          <p:nvPr/>
        </p:nvGrpSpPr>
        <p:grpSpPr>
          <a:xfrm>
            <a:off x="6267236" y="1633576"/>
            <a:ext cx="667820" cy="513599"/>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26724" y="2489802"/>
            <a:ext cx="3811712" cy="2246769"/>
          </a:xfrm>
          <a:prstGeom prst="rect">
            <a:avLst/>
          </a:prstGeom>
          <a:noFill/>
        </p:spPr>
        <p:txBody>
          <a:bodyPr wrap="square" rtlCol="0">
            <a:spAutoFit/>
          </a:bodyPr>
          <a:lstStyle/>
          <a:p>
            <a:pPr marL="285750" lvl="1" indent="-285750">
              <a:buFont typeface="Arial" panose="020B0604020202020204" pitchFamily="34" charset="0"/>
              <a:buChar char="•"/>
            </a:pPr>
            <a:r>
              <a:rPr lang="en-US" dirty="0">
                <a:latin typeface="Karla" panose="020B0604020202020204" charset="0"/>
              </a:rPr>
              <a:t>Personas help designers and developers understand and empathize with the end-users.</a:t>
            </a:r>
          </a:p>
          <a:p>
            <a:pPr marL="285750" lvl="1" indent="-285750">
              <a:buFont typeface="Arial" panose="020B0604020202020204" pitchFamily="34" charset="0"/>
              <a:buChar char="•"/>
            </a:pPr>
            <a:r>
              <a:rPr lang="en-US" dirty="0">
                <a:latin typeface="Karla" panose="020B0604020202020204" charset="0"/>
              </a:rPr>
              <a:t>They ensure that the design process is focused on meeting user needs and preferences.</a:t>
            </a:r>
          </a:p>
          <a:p>
            <a:pPr marL="285750" lvl="1" indent="-285750">
              <a:buFont typeface="Arial" panose="020B0604020202020204" pitchFamily="34" charset="0"/>
              <a:buChar char="•"/>
            </a:pPr>
            <a:r>
              <a:rPr lang="en-US" dirty="0">
                <a:latin typeface="Karla" panose="020B0604020202020204" charset="0"/>
              </a:rPr>
              <a:t>This leads to creating more intuitive and user-friendly products.</a:t>
            </a:r>
          </a:p>
          <a:p>
            <a:br>
              <a:rPr lang="en-US" dirty="0">
                <a:latin typeface="Karla" panose="020B0604020202020204" charset="0"/>
              </a:rPr>
            </a:br>
            <a:endParaRPr lang="en-US" dirty="0">
              <a:latin typeface="Karla" panose="020B0604020202020204" charset="0"/>
            </a:endParaRPr>
          </a:p>
        </p:txBody>
      </p:sp>
    </p:spTree>
    <p:extLst>
      <p:ext uri="{BB962C8B-B14F-4D97-AF65-F5344CB8AC3E}">
        <p14:creationId xmlns:p14="http://schemas.microsoft.com/office/powerpoint/2010/main" val="208987444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674742" y="1171822"/>
            <a:ext cx="3914454" cy="3622622"/>
            <a:chOff x="3408500" y="1600325"/>
            <a:chExt cx="2418600" cy="2849135"/>
          </a:xfrm>
        </p:grpSpPr>
        <p:sp>
          <p:nvSpPr>
            <p:cNvPr id="651" name="Google Shape;651;p35"/>
            <p:cNvSpPr/>
            <p:nvPr/>
          </p:nvSpPr>
          <p:spPr>
            <a:xfrm>
              <a:off x="3500000" y="1691825"/>
              <a:ext cx="2327100" cy="2757635"/>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171823"/>
            <a:ext cx="3914820" cy="355429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222040"/>
            <a:ext cx="3380684" cy="349820"/>
          </a:xfrm>
          <a:prstGeom prst="rect">
            <a:avLst/>
          </a:prstGeom>
        </p:spPr>
        <p:txBody>
          <a:bodyPr spcFirstLastPara="1" wrap="square" lIns="91425" tIns="91425" rIns="91425" bIns="91425" anchor="b" anchorCtr="0">
            <a:noAutofit/>
          </a:bodyPr>
          <a:lstStyle/>
          <a:p>
            <a:r>
              <a:rPr lang="en-US" sz="1400" b="1" dirty="0"/>
              <a:t>Focused Product Development</a:t>
            </a:r>
            <a:endParaRPr lang="en-US" sz="1400" dirty="0"/>
          </a:p>
        </p:txBody>
      </p:sp>
      <p:sp>
        <p:nvSpPr>
          <p:cNvPr id="661" name="Google Shape;661;p35"/>
          <p:cNvSpPr txBox="1">
            <a:spLocks noGrp="1"/>
          </p:cNvSpPr>
          <p:nvPr>
            <p:ph type="subTitle" idx="5"/>
          </p:nvPr>
        </p:nvSpPr>
        <p:spPr>
          <a:xfrm>
            <a:off x="4818946" y="2134538"/>
            <a:ext cx="3327572" cy="320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Focused Product advertisement</a:t>
            </a:r>
            <a:endParaRPr sz="1400" dirty="0"/>
          </a:p>
        </p:txBody>
      </p:sp>
      <p:sp>
        <p:nvSpPr>
          <p:cNvPr id="663" name="Google Shape;663;p35"/>
          <p:cNvSpPr txBox="1">
            <a:spLocks noGrp="1"/>
          </p:cNvSpPr>
          <p:nvPr>
            <p:ph type="title"/>
          </p:nvPr>
        </p:nvSpPr>
        <p:spPr>
          <a:xfrm>
            <a:off x="713232" y="670859"/>
            <a:ext cx="7717500" cy="500963"/>
          </a:xfrm>
          <a:prstGeom prst="rect">
            <a:avLst/>
          </a:prstGeom>
        </p:spPr>
        <p:txBody>
          <a:bodyPr spcFirstLastPara="1" wrap="square" lIns="91425" tIns="91425" rIns="91425" bIns="91425" anchor="t" anchorCtr="0">
            <a:noAutofit/>
          </a:bodyPr>
          <a:lstStyle/>
          <a:p>
            <a:pPr lvl="0"/>
            <a:r>
              <a:rPr lang="en-US" sz="3200" dirty="0"/>
              <a:t>Purpose of Personas</a:t>
            </a:r>
            <a:endParaRPr dirty="0"/>
          </a:p>
        </p:txBody>
      </p:sp>
      <p:sp>
        <p:nvSpPr>
          <p:cNvPr id="665" name="Google Shape;665;p35"/>
          <p:cNvSpPr txBox="1">
            <a:spLocks noGrp="1"/>
          </p:cNvSpPr>
          <p:nvPr>
            <p:ph type="subTitle" idx="3"/>
          </p:nvPr>
        </p:nvSpPr>
        <p:spPr>
          <a:xfrm>
            <a:off x="4541544" y="2222041"/>
            <a:ext cx="3790798" cy="2574264"/>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latin typeface="Karla" panose="020B0604020202020204" charset="0"/>
              </a:rPr>
              <a:t>Customize advertisements to align with the interests and preferences of each persona, ensuring relevance and resonance.</a:t>
            </a:r>
          </a:p>
          <a:p>
            <a:pPr algn="l">
              <a:buFont typeface="Arial" panose="020B0604020202020204" pitchFamily="34" charset="0"/>
              <a:buChar char="•"/>
            </a:pPr>
            <a:r>
              <a:rPr lang="en-US" dirty="0">
                <a:latin typeface="Karla" panose="020B0604020202020204" charset="0"/>
              </a:rPr>
              <a:t>Choose advertising channels that are frequented by each persona, maximizing exposure and engagement.</a:t>
            </a:r>
          </a:p>
          <a:p>
            <a:pPr algn="l">
              <a:buFont typeface="Arial" panose="020B0604020202020204" pitchFamily="34" charset="0"/>
              <a:buChar char="•"/>
            </a:pPr>
            <a:r>
              <a:rPr lang="en-US" dirty="0">
                <a:latin typeface="Karla" panose="020B0604020202020204" charset="0"/>
              </a:rPr>
              <a:t>Utilize persona insights to optimize ad placement, messaging, and visuals for maximum impact and effectiveness.</a:t>
            </a:r>
          </a:p>
        </p:txBody>
      </p:sp>
      <p:grpSp>
        <p:nvGrpSpPr>
          <p:cNvPr id="670" name="Google Shape;670;p35"/>
          <p:cNvGrpSpPr/>
          <p:nvPr/>
        </p:nvGrpSpPr>
        <p:grpSpPr>
          <a:xfrm>
            <a:off x="6256962" y="1470838"/>
            <a:ext cx="612317" cy="631279"/>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26724" y="2489802"/>
            <a:ext cx="3811712"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Karla" panose="020B0604020202020204" charset="0"/>
              </a:rPr>
              <a:t>Personas help prioritize features and functionalities based on user needs and goals.</a:t>
            </a:r>
          </a:p>
          <a:p>
            <a:pPr marL="285750" indent="-285750">
              <a:buFont typeface="Arial" panose="020B0604020202020204" pitchFamily="34" charset="0"/>
              <a:buChar char="•"/>
            </a:pPr>
            <a:r>
              <a:rPr lang="en-US" dirty="0">
                <a:latin typeface="Karla" panose="020B0604020202020204" charset="0"/>
              </a:rPr>
              <a:t>They guide the allocation of resources towards the most impactful areas.</a:t>
            </a:r>
          </a:p>
          <a:p>
            <a:pPr marL="285750" indent="-285750">
              <a:buFont typeface="Arial" panose="020B0604020202020204" pitchFamily="34" charset="0"/>
              <a:buChar char="•"/>
            </a:pPr>
            <a:r>
              <a:rPr lang="en-US" dirty="0">
                <a:latin typeface="Karla" panose="020B0604020202020204" charset="0"/>
              </a:rPr>
              <a:t>This results in a more efficient development process and a product that better meets user expectations.</a:t>
            </a:r>
          </a:p>
        </p:txBody>
      </p:sp>
    </p:spTree>
    <p:extLst>
      <p:ext uri="{BB962C8B-B14F-4D97-AF65-F5344CB8AC3E}">
        <p14:creationId xmlns:p14="http://schemas.microsoft.com/office/powerpoint/2010/main" val="134767091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674742" y="1171822"/>
            <a:ext cx="3914454" cy="3554289"/>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141261"/>
            <a:ext cx="3955916" cy="3584852"/>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222040"/>
            <a:ext cx="3380684" cy="349820"/>
          </a:xfrm>
          <a:prstGeom prst="rect">
            <a:avLst/>
          </a:prstGeom>
        </p:spPr>
        <p:txBody>
          <a:bodyPr spcFirstLastPara="1" wrap="square" lIns="91425" tIns="91425" rIns="91425" bIns="91425" anchor="b" anchorCtr="0">
            <a:noAutofit/>
          </a:bodyPr>
          <a:lstStyle/>
          <a:p>
            <a:r>
              <a:rPr lang="en-US" sz="1400" b="1" dirty="0"/>
              <a:t>Enhanced User Experience</a:t>
            </a:r>
            <a:endParaRPr lang="en-US" sz="1400" dirty="0"/>
          </a:p>
        </p:txBody>
      </p:sp>
      <p:sp>
        <p:nvSpPr>
          <p:cNvPr id="661" name="Google Shape;661;p35"/>
          <p:cNvSpPr txBox="1">
            <a:spLocks noGrp="1"/>
          </p:cNvSpPr>
          <p:nvPr>
            <p:ph type="subTitle" idx="5"/>
          </p:nvPr>
        </p:nvSpPr>
        <p:spPr>
          <a:xfrm>
            <a:off x="4818946" y="2182423"/>
            <a:ext cx="3327572" cy="319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Personalized Support Solution</a:t>
            </a:r>
            <a:endParaRPr sz="1400" dirty="0"/>
          </a:p>
        </p:txBody>
      </p:sp>
      <p:sp>
        <p:nvSpPr>
          <p:cNvPr id="663" name="Google Shape;663;p35"/>
          <p:cNvSpPr txBox="1">
            <a:spLocks noGrp="1"/>
          </p:cNvSpPr>
          <p:nvPr>
            <p:ph type="title"/>
          </p:nvPr>
        </p:nvSpPr>
        <p:spPr>
          <a:xfrm>
            <a:off x="713232" y="567628"/>
            <a:ext cx="7717500" cy="604194"/>
          </a:xfrm>
          <a:prstGeom prst="rect">
            <a:avLst/>
          </a:prstGeom>
        </p:spPr>
        <p:txBody>
          <a:bodyPr spcFirstLastPara="1" wrap="square" lIns="91425" tIns="91425" rIns="91425" bIns="91425" anchor="t" anchorCtr="0">
            <a:noAutofit/>
          </a:bodyPr>
          <a:lstStyle/>
          <a:p>
            <a:pPr lvl="0"/>
            <a:r>
              <a:rPr lang="en-US" sz="3200" dirty="0"/>
              <a:t>Purpose of Personas</a:t>
            </a:r>
            <a:endParaRPr dirty="0"/>
          </a:p>
        </p:txBody>
      </p:sp>
      <p:sp>
        <p:nvSpPr>
          <p:cNvPr id="665" name="Google Shape;665;p35"/>
          <p:cNvSpPr txBox="1">
            <a:spLocks noGrp="1"/>
          </p:cNvSpPr>
          <p:nvPr>
            <p:ph type="subTitle" idx="3"/>
          </p:nvPr>
        </p:nvSpPr>
        <p:spPr>
          <a:xfrm>
            <a:off x="4541544" y="2373330"/>
            <a:ext cx="3790798" cy="235108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t>assistance to customers based on their specific needs and preferences.</a:t>
            </a:r>
          </a:p>
          <a:p>
            <a:pPr algn="l">
              <a:buFont typeface="Arial" panose="020B0604020202020204" pitchFamily="34" charset="0"/>
              <a:buChar char="•"/>
            </a:pPr>
            <a:r>
              <a:rPr lang="en-US" dirty="0"/>
              <a:t>Implement self-service options and FAQs to empower users to find solutions independently.</a:t>
            </a:r>
          </a:p>
          <a:p>
            <a:pPr algn="l">
              <a:buFont typeface="Arial" panose="020B0604020202020204" pitchFamily="34" charset="0"/>
              <a:buChar char="•"/>
            </a:pPr>
            <a:r>
              <a:rPr lang="en-US" dirty="0"/>
              <a:t>Train support staff to understand the characteristics and behaviors of different customer segments, enabling them to provide personalized assistance effectively.</a:t>
            </a:r>
          </a:p>
          <a:p>
            <a:pPr algn="l">
              <a:buFont typeface="Arial" panose="020B0604020202020204" pitchFamily="34" charset="0"/>
              <a:buChar char="•"/>
            </a:pPr>
            <a:endParaRPr lang="en-US" dirty="0">
              <a:latin typeface="+mj-lt"/>
            </a:endParaRPr>
          </a:p>
        </p:txBody>
      </p:sp>
      <p:grpSp>
        <p:nvGrpSpPr>
          <p:cNvPr id="670" name="Google Shape;670;p35"/>
          <p:cNvGrpSpPr/>
          <p:nvPr/>
        </p:nvGrpSpPr>
        <p:grpSpPr>
          <a:xfrm>
            <a:off x="6267236" y="1506339"/>
            <a:ext cx="606175" cy="537182"/>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26724" y="2489802"/>
            <a:ext cx="3811712"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Karla" panose="020B0604020202020204" charset="0"/>
              </a:rPr>
              <a:t>Design user interfaces that are intuitive, easy to navigate, and visually appealing.</a:t>
            </a:r>
          </a:p>
          <a:p>
            <a:pPr marL="285750" indent="-285750">
              <a:buFont typeface="Arial" panose="020B0604020202020204" pitchFamily="34" charset="0"/>
              <a:buChar char="•"/>
            </a:pPr>
            <a:r>
              <a:rPr lang="en-US" dirty="0">
                <a:latin typeface="Karla" panose="020B0604020202020204" charset="0"/>
              </a:rPr>
              <a:t>Personalize user experiences based on individual preferences and behaviors.</a:t>
            </a:r>
          </a:p>
          <a:p>
            <a:pPr marL="285750" indent="-285750">
              <a:buFont typeface="Arial" panose="020B0604020202020204" pitchFamily="34" charset="0"/>
              <a:buChar char="•"/>
            </a:pPr>
            <a:r>
              <a:rPr lang="en-US" dirty="0">
                <a:latin typeface="Karla" panose="020B0604020202020204" charset="0"/>
              </a:rPr>
              <a:t>Gather user feedback through surveys and usability testing to identify areas for improvement and enhance overall satisfaction.</a:t>
            </a:r>
          </a:p>
        </p:txBody>
      </p:sp>
    </p:spTree>
    <p:extLst>
      <p:ext uri="{BB962C8B-B14F-4D97-AF65-F5344CB8AC3E}">
        <p14:creationId xmlns:p14="http://schemas.microsoft.com/office/powerpoint/2010/main" val="24568771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5034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6" name="Google Shape;546;p32"/>
          <p:cNvSpPr txBox="1">
            <a:spLocks noGrp="1"/>
          </p:cNvSpPr>
          <p:nvPr>
            <p:ph type="title"/>
          </p:nvPr>
        </p:nvSpPr>
        <p:spPr>
          <a:xfrm>
            <a:off x="1828800" y="1598381"/>
            <a:ext cx="5486400" cy="1430569"/>
          </a:xfrm>
          <a:prstGeom prst="rect">
            <a:avLst/>
          </a:prstGeom>
        </p:spPr>
        <p:txBody>
          <a:bodyPr spcFirstLastPara="1" wrap="square" lIns="91425" tIns="91425" rIns="91425" bIns="91425" anchor="t" anchorCtr="0">
            <a:noAutofit/>
          </a:bodyPr>
          <a:lstStyle/>
          <a:p>
            <a:pPr lvl="0"/>
            <a:r>
              <a:rPr lang="en" sz="5400" dirty="0"/>
              <a:t>Persona Creation Process</a:t>
            </a:r>
            <a:endParaRPr dirty="0"/>
          </a:p>
        </p:txBody>
      </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Prepared By : Muhammad Yahya</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873979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687" y="1854503"/>
            <a:ext cx="4486275" cy="1981200"/>
          </a:xfrm>
          <a:prstGeom prst="rect">
            <a:avLst/>
          </a:prstGeom>
        </p:spPr>
      </p:pic>
    </p:spTree>
    <p:extLst>
      <p:ext uri="{BB962C8B-B14F-4D97-AF65-F5344CB8AC3E}">
        <p14:creationId xmlns:p14="http://schemas.microsoft.com/office/powerpoint/2010/main" val="393252532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732" y="1887830"/>
            <a:ext cx="4476750" cy="1838325"/>
          </a:xfrm>
          <a:prstGeom prst="rect">
            <a:avLst/>
          </a:prstGeom>
        </p:spPr>
      </p:pic>
    </p:spTree>
    <p:extLst>
      <p:ext uri="{BB962C8B-B14F-4D97-AF65-F5344CB8AC3E}">
        <p14:creationId xmlns:p14="http://schemas.microsoft.com/office/powerpoint/2010/main" val="55246947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17" y="2079696"/>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96" name="Google Shape;496;p31"/>
          <p:cNvSpPr txBox="1">
            <a:spLocks noGrp="1"/>
          </p:cNvSpPr>
          <p:nvPr>
            <p:ph type="subTitle" idx="2"/>
          </p:nvPr>
        </p:nvSpPr>
        <p:spPr>
          <a:xfrm>
            <a:off x="1961501" y="4014038"/>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Persona Creation Process</a:t>
            </a:r>
            <a:endParaRPr dirty="0"/>
          </a:p>
        </p:txBody>
      </p:sp>
      <p:sp>
        <p:nvSpPr>
          <p:cNvPr id="497" name="Google Shape;497;p31"/>
          <p:cNvSpPr txBox="1">
            <a:spLocks noGrp="1"/>
          </p:cNvSpPr>
          <p:nvPr>
            <p:ph type="subTitle" idx="3"/>
          </p:nvPr>
        </p:nvSpPr>
        <p:spPr>
          <a:xfrm>
            <a:off x="5997459" y="2208017"/>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Purpose of Persona</a:t>
            </a:r>
            <a:endParaRPr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05" name="Google Shape;505;p31"/>
          <p:cNvSpPr txBox="1">
            <a:spLocks noGrp="1"/>
          </p:cNvSpPr>
          <p:nvPr>
            <p:ph type="subTitle" idx="4"/>
          </p:nvPr>
        </p:nvSpPr>
        <p:spPr>
          <a:xfrm>
            <a:off x="6043497" y="3787891"/>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Supported Features</a:t>
            </a:r>
            <a:endParaRPr dirty="0"/>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529" y="1906496"/>
            <a:ext cx="4695825" cy="1945527"/>
          </a:xfrm>
          <a:prstGeom prst="rect">
            <a:avLst/>
          </a:prstGeom>
        </p:spPr>
      </p:pic>
    </p:spTree>
    <p:extLst>
      <p:ext uri="{BB962C8B-B14F-4D97-AF65-F5344CB8AC3E}">
        <p14:creationId xmlns:p14="http://schemas.microsoft.com/office/powerpoint/2010/main" val="241090322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529" y="1878305"/>
            <a:ext cx="4524375" cy="1847850"/>
          </a:xfrm>
          <a:prstGeom prst="rect">
            <a:avLst/>
          </a:prstGeom>
        </p:spPr>
      </p:pic>
    </p:spTree>
    <p:extLst>
      <p:ext uri="{BB962C8B-B14F-4D97-AF65-F5344CB8AC3E}">
        <p14:creationId xmlns:p14="http://schemas.microsoft.com/office/powerpoint/2010/main" val="329496320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559" y="1906497"/>
            <a:ext cx="4631477" cy="1998054"/>
          </a:xfrm>
          <a:prstGeom prst="rect">
            <a:avLst/>
          </a:prstGeom>
        </p:spPr>
      </p:pic>
    </p:spTree>
    <p:extLst>
      <p:ext uri="{BB962C8B-B14F-4D97-AF65-F5344CB8AC3E}">
        <p14:creationId xmlns:p14="http://schemas.microsoft.com/office/powerpoint/2010/main" val="202254104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885785"/>
            <a:ext cx="4843130" cy="1874735"/>
          </a:xfrm>
          <a:prstGeom prst="rect">
            <a:avLst/>
          </a:prstGeom>
        </p:spPr>
      </p:pic>
    </p:spTree>
    <p:extLst>
      <p:ext uri="{BB962C8B-B14F-4D97-AF65-F5344CB8AC3E}">
        <p14:creationId xmlns:p14="http://schemas.microsoft.com/office/powerpoint/2010/main" val="261212436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318" y="1906497"/>
            <a:ext cx="4792073" cy="1854024"/>
          </a:xfrm>
          <a:prstGeom prst="rect">
            <a:avLst/>
          </a:prstGeom>
        </p:spPr>
      </p:pic>
    </p:spTree>
    <p:extLst>
      <p:ext uri="{BB962C8B-B14F-4D97-AF65-F5344CB8AC3E}">
        <p14:creationId xmlns:p14="http://schemas.microsoft.com/office/powerpoint/2010/main" val="209297146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559" y="1916770"/>
            <a:ext cx="4989218" cy="1945527"/>
          </a:xfrm>
          <a:prstGeom prst="rect">
            <a:avLst/>
          </a:prstGeom>
        </p:spPr>
      </p:pic>
    </p:spTree>
    <p:extLst>
      <p:ext uri="{BB962C8B-B14F-4D97-AF65-F5344CB8AC3E}">
        <p14:creationId xmlns:p14="http://schemas.microsoft.com/office/powerpoint/2010/main" val="37848284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925" y="1825204"/>
            <a:ext cx="5019689" cy="2133600"/>
          </a:xfrm>
          <a:prstGeom prst="rect">
            <a:avLst/>
          </a:prstGeom>
        </p:spPr>
      </p:pic>
    </p:spTree>
    <p:extLst>
      <p:ext uri="{BB962C8B-B14F-4D97-AF65-F5344CB8AC3E}">
        <p14:creationId xmlns:p14="http://schemas.microsoft.com/office/powerpoint/2010/main" val="320196212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lvl="0" algn="l"/>
            <a:r>
              <a:rPr lang="en-US" sz="2400" dirty="0"/>
              <a:t>Persona Creation Process</a:t>
            </a:r>
          </a:p>
        </p:txBody>
      </p:sp>
      <p:sp>
        <p:nvSpPr>
          <p:cNvPr id="576" name="Google Shape;576;p33"/>
          <p:cNvSpPr txBox="1">
            <a:spLocks noGrp="1"/>
          </p:cNvSpPr>
          <p:nvPr>
            <p:ph type="subTitle" idx="1"/>
          </p:nvPr>
        </p:nvSpPr>
        <p:spPr>
          <a:xfrm>
            <a:off x="1646925" y="1797978"/>
            <a:ext cx="5841895" cy="2168726"/>
          </a:xfrm>
          <a:prstGeom prst="rect">
            <a:avLst/>
          </a:prstGeom>
        </p:spPr>
        <p:txBody>
          <a:bodyPr spcFirstLastPara="1" wrap="square" lIns="91425" tIns="91425" rIns="91425" bIns="91425" anchor="t" anchorCtr="0">
            <a:noAutofit/>
          </a:bodyPr>
          <a:lstStyle/>
          <a:p>
            <a:pPr marL="0" lvl="0" indent="0"/>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71" y="1858541"/>
            <a:ext cx="4961873" cy="2066925"/>
          </a:xfrm>
          <a:prstGeom prst="rect">
            <a:avLst/>
          </a:prstGeom>
        </p:spPr>
      </p:pic>
    </p:spTree>
    <p:extLst>
      <p:ext uri="{BB962C8B-B14F-4D97-AF65-F5344CB8AC3E}">
        <p14:creationId xmlns:p14="http://schemas.microsoft.com/office/powerpoint/2010/main" val="356279602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75149" y="679350"/>
            <a:ext cx="1523245"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6" name="Google Shape;546;p32"/>
          <p:cNvSpPr txBox="1">
            <a:spLocks noGrp="1"/>
          </p:cNvSpPr>
          <p:nvPr>
            <p:ph type="title"/>
          </p:nvPr>
        </p:nvSpPr>
        <p:spPr>
          <a:xfrm>
            <a:off x="1778001" y="1783956"/>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Supported Features</a:t>
            </a:r>
            <a:endParaRPr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5290" y="3660838"/>
            <a:ext cx="4572000" cy="457200"/>
          </a:xfrm>
          <a:prstGeom prst="rect">
            <a:avLst/>
          </a:prstGeom>
        </p:spPr>
        <p:txBody>
          <a:bodyPr spcFirstLastPara="1" wrap="square" lIns="91425" tIns="91425" rIns="91425" bIns="91425" anchor="t" anchorCtr="0">
            <a:noAutofit/>
          </a:bodyPr>
          <a:lstStyle/>
          <a:p>
            <a:pPr marL="0" lvl="0" indent="0"/>
            <a:r>
              <a:rPr lang="en-US" dirty="0"/>
              <a:t>Personas in HCI make sure that the design and development process stays user-focused by utilizing these features, which improves the product's overall usability and efficacy.</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5019633" y="796636"/>
            <a:ext cx="3319272" cy="3959352"/>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399" y="796636"/>
            <a:ext cx="3316274" cy="3955473"/>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208913" y="1845370"/>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U</a:t>
            </a:r>
            <a:r>
              <a:rPr lang="en" sz="1600" dirty="0"/>
              <a:t>ser-centric Design:</a:t>
            </a:r>
            <a:endParaRPr sz="1600" dirty="0"/>
          </a:p>
        </p:txBody>
      </p:sp>
      <p:sp>
        <p:nvSpPr>
          <p:cNvPr id="662" name="Google Shape;662;p35"/>
          <p:cNvSpPr txBox="1">
            <a:spLocks noGrp="1"/>
          </p:cNvSpPr>
          <p:nvPr>
            <p:ph type="subTitle" idx="6"/>
          </p:nvPr>
        </p:nvSpPr>
        <p:spPr>
          <a:xfrm>
            <a:off x="5644442" y="1842574"/>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Enhanced Communication:</a:t>
            </a:r>
            <a:endParaRPr sz="1600" dirty="0"/>
          </a:p>
        </p:txBody>
      </p:sp>
      <p:sp>
        <p:nvSpPr>
          <p:cNvPr id="664" name="Google Shape;664;p35"/>
          <p:cNvSpPr txBox="1">
            <a:spLocks noGrp="1"/>
          </p:cNvSpPr>
          <p:nvPr>
            <p:ph type="subTitle" idx="2"/>
          </p:nvPr>
        </p:nvSpPr>
        <p:spPr>
          <a:xfrm>
            <a:off x="840860" y="2456116"/>
            <a:ext cx="2933307" cy="199455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200" b="1" dirty="0"/>
              <a:t>Focus on Real Users</a:t>
            </a:r>
            <a:r>
              <a:rPr lang="en-US" sz="1200" dirty="0"/>
              <a:t>: Personas ensure that the design process remains centered on real user needs and behaviors.</a:t>
            </a:r>
          </a:p>
          <a:p>
            <a:pPr marL="285750" lvl="0" indent="-285750">
              <a:buFont typeface="Arial" panose="020B0604020202020204" pitchFamily="34" charset="0"/>
              <a:buChar char="•"/>
            </a:pPr>
            <a:r>
              <a:rPr lang="en-US" sz="1200" b="1" dirty="0"/>
              <a:t>Empathy Building: </a:t>
            </a:r>
            <a:r>
              <a:rPr lang="en-US" sz="1200" dirty="0"/>
              <a:t>They help team members build empathy with the users by providing a tangible representation of them.</a:t>
            </a:r>
            <a:endParaRPr sz="1200" dirty="0"/>
          </a:p>
        </p:txBody>
      </p:sp>
      <p:sp>
        <p:nvSpPr>
          <p:cNvPr id="666" name="Google Shape;666;p35"/>
          <p:cNvSpPr txBox="1">
            <a:spLocks noGrp="1"/>
          </p:cNvSpPr>
          <p:nvPr>
            <p:ph type="subTitle" idx="4"/>
          </p:nvPr>
        </p:nvSpPr>
        <p:spPr>
          <a:xfrm>
            <a:off x="5216237" y="2515487"/>
            <a:ext cx="2757054" cy="11886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200" b="1" dirty="0"/>
              <a:t>Common Language: </a:t>
            </a:r>
            <a:r>
              <a:rPr lang="en-US" sz="1200" dirty="0"/>
              <a:t>Personas create a common language among stakeholders, designers, and developers, facilitating better communication.</a:t>
            </a:r>
          </a:p>
          <a:p>
            <a:pPr marL="171450" lvl="0" indent="-171450">
              <a:buFont typeface="Arial" panose="020B0604020202020204" pitchFamily="34" charset="0"/>
              <a:buChar char="•"/>
            </a:pPr>
            <a:r>
              <a:rPr lang="en-US" sz="1200" b="1" dirty="0"/>
              <a:t>Scenario Creation: </a:t>
            </a:r>
            <a:r>
              <a:rPr lang="en-US" sz="1200" dirty="0"/>
              <a:t>They aid in developing user scenarios and stories that illustrate how users interact with a system.</a:t>
            </a:r>
            <a:endParaRPr sz="1200" dirty="0"/>
          </a:p>
        </p:txBody>
      </p:sp>
      <p:sp>
        <p:nvSpPr>
          <p:cNvPr id="668" name="Google Shape;668;p35"/>
          <p:cNvSpPr/>
          <p:nvPr/>
        </p:nvSpPr>
        <p:spPr>
          <a:xfrm>
            <a:off x="6490243" y="1188926"/>
            <a:ext cx="502899" cy="502899"/>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02</a:t>
            </a:r>
            <a:endParaRPr dirty="0">
              <a:latin typeface="Rubik Black" panose="020B0604020202020204" charset="-79"/>
              <a:cs typeface="Rubik Black" panose="020B0604020202020204" charset="-79"/>
            </a:endParaRPr>
          </a:p>
        </p:txBody>
      </p:sp>
      <p:sp>
        <p:nvSpPr>
          <p:cNvPr id="673" name="Google Shape;673;p35"/>
          <p:cNvSpPr/>
          <p:nvPr/>
        </p:nvSpPr>
        <p:spPr>
          <a:xfrm>
            <a:off x="7293793" y="466326"/>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287878" y="35795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400" y="39574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056114" y="1189025"/>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01</a:t>
            </a:r>
            <a:endParaRPr dirty="0">
              <a:latin typeface="Rubik Black" panose="020B0604020202020204" charset="-79"/>
              <a:cs typeface="Rubik Black" panose="020B0604020202020204" charset="-79"/>
            </a:endParaRPr>
          </a:p>
        </p:txBody>
      </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17" y="2208017"/>
            <a:ext cx="2485292"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Evaluating Effectiveness</a:t>
            </a:r>
            <a:endParaRPr dirty="0"/>
          </a:p>
        </p:txBody>
      </p:sp>
      <p:sp>
        <p:nvSpPr>
          <p:cNvPr id="496" name="Google Shape;496;p31"/>
          <p:cNvSpPr txBox="1">
            <a:spLocks noGrp="1"/>
          </p:cNvSpPr>
          <p:nvPr>
            <p:ph type="subTitle" idx="2"/>
          </p:nvPr>
        </p:nvSpPr>
        <p:spPr>
          <a:xfrm>
            <a:off x="1937813" y="3856463"/>
            <a:ext cx="2525499"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Likes/Dislikes in Personas</a:t>
            </a:r>
            <a:endParaRPr dirty="0"/>
          </a:p>
        </p:txBody>
      </p:sp>
      <p:sp>
        <p:nvSpPr>
          <p:cNvPr id="497" name="Google Shape;497;p31"/>
          <p:cNvSpPr txBox="1">
            <a:spLocks noGrp="1"/>
          </p:cNvSpPr>
          <p:nvPr>
            <p:ph type="subTitle" idx="3"/>
          </p:nvPr>
        </p:nvSpPr>
        <p:spPr>
          <a:xfrm>
            <a:off x="5997459" y="2208017"/>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Example UI Elements</a:t>
            </a:r>
            <a:endParaRPr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05" name="Google Shape;505;p31"/>
          <p:cNvSpPr txBox="1">
            <a:spLocks noGrp="1"/>
          </p:cNvSpPr>
          <p:nvPr>
            <p:ph type="subTitle" idx="4"/>
          </p:nvPr>
        </p:nvSpPr>
        <p:spPr>
          <a:xfrm>
            <a:off x="6043497" y="4033117"/>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trends in Persona</a:t>
            </a:r>
            <a:endParaRPr dirty="0"/>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11182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5019633" y="796636"/>
            <a:ext cx="3319272" cy="3959352"/>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399" y="796636"/>
            <a:ext cx="3316274" cy="3955473"/>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208913" y="1845370"/>
            <a:ext cx="2197200" cy="548700"/>
          </a:xfrm>
          <a:prstGeom prst="rect">
            <a:avLst/>
          </a:prstGeom>
        </p:spPr>
        <p:txBody>
          <a:bodyPr spcFirstLastPara="1" wrap="square" lIns="91425" tIns="91425" rIns="91425" bIns="91425" anchor="b" anchorCtr="0">
            <a:noAutofit/>
          </a:bodyPr>
          <a:lstStyle/>
          <a:p>
            <a:pPr marL="0" lvl="0" indent="0"/>
            <a:r>
              <a:rPr lang="en-US" sz="1600" dirty="0"/>
              <a:t>Improved Design Decisions:</a:t>
            </a:r>
            <a:endParaRPr sz="1600" dirty="0"/>
          </a:p>
        </p:txBody>
      </p:sp>
      <p:sp>
        <p:nvSpPr>
          <p:cNvPr id="662" name="Google Shape;662;p35"/>
          <p:cNvSpPr txBox="1">
            <a:spLocks noGrp="1"/>
          </p:cNvSpPr>
          <p:nvPr>
            <p:ph type="subTitle" idx="6"/>
          </p:nvPr>
        </p:nvSpPr>
        <p:spPr>
          <a:xfrm>
            <a:off x="5644442" y="1842574"/>
            <a:ext cx="2194500" cy="548700"/>
          </a:xfrm>
          <a:prstGeom prst="rect">
            <a:avLst/>
          </a:prstGeom>
        </p:spPr>
        <p:txBody>
          <a:bodyPr spcFirstLastPara="1" wrap="square" lIns="91425" tIns="91425" rIns="91425" bIns="91425" anchor="b" anchorCtr="0">
            <a:noAutofit/>
          </a:bodyPr>
          <a:lstStyle/>
          <a:p>
            <a:pPr marL="0" lvl="0" indent="0"/>
            <a:r>
              <a:rPr lang="en-US" sz="1600" dirty="0"/>
              <a:t>Behavior Representation:</a:t>
            </a:r>
            <a:endParaRPr sz="1600" dirty="0"/>
          </a:p>
        </p:txBody>
      </p:sp>
      <p:sp>
        <p:nvSpPr>
          <p:cNvPr id="664" name="Google Shape;664;p35"/>
          <p:cNvSpPr txBox="1">
            <a:spLocks noGrp="1"/>
          </p:cNvSpPr>
          <p:nvPr>
            <p:ph type="subTitle" idx="2"/>
          </p:nvPr>
        </p:nvSpPr>
        <p:spPr>
          <a:xfrm>
            <a:off x="840860" y="2456116"/>
            <a:ext cx="2933307" cy="199455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200" b="1" dirty="0"/>
              <a:t>Goal-Driven Design: </a:t>
            </a:r>
            <a:r>
              <a:rPr lang="en-US" sz="1200" dirty="0"/>
              <a:t>Personas help in making design decisions that align with user goals and motivations.</a:t>
            </a:r>
          </a:p>
          <a:p>
            <a:pPr marL="285750" lvl="0" indent="-285750">
              <a:buFont typeface="Arial" panose="020B0604020202020204" pitchFamily="34" charset="0"/>
              <a:buChar char="•"/>
            </a:pPr>
            <a:r>
              <a:rPr lang="en-US" sz="1200" b="1" dirty="0"/>
              <a:t>Feature Prioritization: </a:t>
            </a:r>
            <a:r>
              <a:rPr lang="en-US" sz="1200" dirty="0"/>
              <a:t>They assist in prioritizing features and functionalities that are most relevant to the target users.</a:t>
            </a:r>
            <a:endParaRPr sz="1200" dirty="0"/>
          </a:p>
        </p:txBody>
      </p:sp>
      <p:sp>
        <p:nvSpPr>
          <p:cNvPr id="666" name="Google Shape;666;p35"/>
          <p:cNvSpPr txBox="1">
            <a:spLocks noGrp="1"/>
          </p:cNvSpPr>
          <p:nvPr>
            <p:ph type="subTitle" idx="4"/>
          </p:nvPr>
        </p:nvSpPr>
        <p:spPr>
          <a:xfrm>
            <a:off x="5216237" y="2515487"/>
            <a:ext cx="2757054" cy="11886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200" b="1" dirty="0"/>
              <a:t>Behavioral Insights: </a:t>
            </a:r>
            <a:r>
              <a:rPr lang="en-US" sz="1200" dirty="0"/>
              <a:t>Personas encapsulate key behavioral traits, helping to predict how users might interact with a system.</a:t>
            </a:r>
          </a:p>
          <a:p>
            <a:pPr marL="171450" lvl="0" indent="-171450">
              <a:buFont typeface="Arial" panose="020B0604020202020204" pitchFamily="34" charset="0"/>
              <a:buChar char="•"/>
            </a:pPr>
            <a:r>
              <a:rPr lang="en-US" sz="1200" b="1" dirty="0"/>
              <a:t>Problem Identification: </a:t>
            </a:r>
            <a:r>
              <a:rPr lang="en-US" sz="1200" dirty="0"/>
              <a:t>They help in identifying potential problems and pain points users may encounter.</a:t>
            </a:r>
            <a:endParaRPr sz="1200" dirty="0"/>
          </a:p>
        </p:txBody>
      </p:sp>
      <p:sp>
        <p:nvSpPr>
          <p:cNvPr id="668" name="Google Shape;668;p35"/>
          <p:cNvSpPr/>
          <p:nvPr/>
        </p:nvSpPr>
        <p:spPr>
          <a:xfrm>
            <a:off x="6490243" y="1188926"/>
            <a:ext cx="502899" cy="502899"/>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04</a:t>
            </a:r>
            <a:endParaRPr dirty="0">
              <a:latin typeface="Rubik Black" panose="020B0604020202020204" charset="-79"/>
              <a:cs typeface="Rubik Black" panose="020B0604020202020204" charset="-79"/>
            </a:endParaRPr>
          </a:p>
        </p:txBody>
      </p:sp>
      <p:sp>
        <p:nvSpPr>
          <p:cNvPr id="673" name="Google Shape;673;p35"/>
          <p:cNvSpPr/>
          <p:nvPr/>
        </p:nvSpPr>
        <p:spPr>
          <a:xfrm>
            <a:off x="7293793" y="466326"/>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287878" y="35795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400" y="39574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056114" y="1189025"/>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03</a:t>
            </a:r>
            <a:endParaRPr dirty="0">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70139803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5019633" y="796636"/>
            <a:ext cx="3319272" cy="3959352"/>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399" y="796636"/>
            <a:ext cx="3316274" cy="3955473"/>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208913" y="1845370"/>
            <a:ext cx="2197200" cy="548700"/>
          </a:xfrm>
          <a:prstGeom prst="rect">
            <a:avLst/>
          </a:prstGeom>
        </p:spPr>
        <p:txBody>
          <a:bodyPr spcFirstLastPara="1" wrap="square" lIns="91425" tIns="91425" rIns="91425" bIns="91425" anchor="b" anchorCtr="0">
            <a:noAutofit/>
          </a:bodyPr>
          <a:lstStyle/>
          <a:p>
            <a:pPr marL="0" lvl="0" indent="0"/>
            <a:r>
              <a:rPr lang="en-US" sz="1600" dirty="0"/>
              <a:t>Inclusivity and Accessibility:</a:t>
            </a:r>
            <a:endParaRPr sz="1600" dirty="0"/>
          </a:p>
        </p:txBody>
      </p:sp>
      <p:sp>
        <p:nvSpPr>
          <p:cNvPr id="662" name="Google Shape;662;p35"/>
          <p:cNvSpPr txBox="1">
            <a:spLocks noGrp="1"/>
          </p:cNvSpPr>
          <p:nvPr>
            <p:ph type="subTitle" idx="6"/>
          </p:nvPr>
        </p:nvSpPr>
        <p:spPr>
          <a:xfrm>
            <a:off x="5644442" y="1842574"/>
            <a:ext cx="2194500" cy="548700"/>
          </a:xfrm>
          <a:prstGeom prst="rect">
            <a:avLst/>
          </a:prstGeom>
        </p:spPr>
        <p:txBody>
          <a:bodyPr spcFirstLastPara="1" wrap="square" lIns="91425" tIns="91425" rIns="91425" bIns="91425" anchor="b" anchorCtr="0">
            <a:noAutofit/>
          </a:bodyPr>
          <a:lstStyle/>
          <a:p>
            <a:pPr marL="0" lvl="0" indent="0"/>
            <a:r>
              <a:rPr lang="en-US" sz="1600" dirty="0"/>
              <a:t>Design Validation:</a:t>
            </a:r>
            <a:endParaRPr sz="1600" dirty="0"/>
          </a:p>
        </p:txBody>
      </p:sp>
      <p:sp>
        <p:nvSpPr>
          <p:cNvPr id="664" name="Google Shape;664;p35"/>
          <p:cNvSpPr txBox="1">
            <a:spLocks noGrp="1"/>
          </p:cNvSpPr>
          <p:nvPr>
            <p:ph type="subTitle" idx="2"/>
          </p:nvPr>
        </p:nvSpPr>
        <p:spPr>
          <a:xfrm>
            <a:off x="840860" y="2456116"/>
            <a:ext cx="2933307" cy="199455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200" b="1" dirty="0"/>
              <a:t>Diverse Representation: </a:t>
            </a:r>
            <a:r>
              <a:rPr lang="en-US" sz="1200" dirty="0"/>
              <a:t>Personas can represent diverse user groups, including those with disabilities, ensuring inclusivity in design.</a:t>
            </a:r>
          </a:p>
          <a:p>
            <a:pPr marL="285750" lvl="0" indent="-285750">
              <a:buFont typeface="Arial" panose="020B0604020202020204" pitchFamily="34" charset="0"/>
              <a:buChar char="•"/>
            </a:pPr>
            <a:r>
              <a:rPr lang="en-US" sz="1200" b="1" dirty="0"/>
              <a:t>Accessibility Considerations: </a:t>
            </a:r>
            <a:r>
              <a:rPr lang="en-US" sz="1200" dirty="0"/>
              <a:t>They highlight the need for accessibility features and compliance with accessibility standards.</a:t>
            </a:r>
            <a:endParaRPr sz="1200" dirty="0"/>
          </a:p>
        </p:txBody>
      </p:sp>
      <p:sp>
        <p:nvSpPr>
          <p:cNvPr id="666" name="Google Shape;666;p35"/>
          <p:cNvSpPr txBox="1">
            <a:spLocks noGrp="1"/>
          </p:cNvSpPr>
          <p:nvPr>
            <p:ph type="subTitle" idx="4"/>
          </p:nvPr>
        </p:nvSpPr>
        <p:spPr>
          <a:xfrm>
            <a:off x="5216237" y="2515487"/>
            <a:ext cx="2757054" cy="11886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200" b="1" dirty="0"/>
              <a:t>Usability Testing: </a:t>
            </a:r>
            <a:r>
              <a:rPr lang="en-US" sz="1200" dirty="0"/>
              <a:t>Personas can be used as a reference during usability testing to validate whether the design meets user needs.</a:t>
            </a:r>
          </a:p>
          <a:p>
            <a:pPr marL="171450" lvl="0" indent="-171450">
              <a:buFont typeface="Arial" panose="020B0604020202020204" pitchFamily="34" charset="0"/>
              <a:buChar char="•"/>
            </a:pPr>
            <a:r>
              <a:rPr lang="en-US" sz="1200" b="1" dirty="0"/>
              <a:t>Iteration and Feedback: </a:t>
            </a:r>
            <a:r>
              <a:rPr lang="en-US" sz="1200" dirty="0"/>
              <a:t>They facilitate iterative design and gathering feedback based on specific user archetypes.</a:t>
            </a:r>
            <a:endParaRPr sz="1200" dirty="0"/>
          </a:p>
        </p:txBody>
      </p:sp>
      <p:sp>
        <p:nvSpPr>
          <p:cNvPr id="668" name="Google Shape;668;p35"/>
          <p:cNvSpPr/>
          <p:nvPr/>
        </p:nvSpPr>
        <p:spPr>
          <a:xfrm>
            <a:off x="6490243" y="1188926"/>
            <a:ext cx="502899" cy="502899"/>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06</a:t>
            </a:r>
            <a:endParaRPr dirty="0">
              <a:latin typeface="Rubik Black" panose="020B0604020202020204" charset="-79"/>
              <a:cs typeface="Rubik Black" panose="020B0604020202020204" charset="-79"/>
            </a:endParaRPr>
          </a:p>
        </p:txBody>
      </p:sp>
      <p:sp>
        <p:nvSpPr>
          <p:cNvPr id="673" name="Google Shape;673;p35"/>
          <p:cNvSpPr/>
          <p:nvPr/>
        </p:nvSpPr>
        <p:spPr>
          <a:xfrm>
            <a:off x="7293793" y="466326"/>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287878" y="35795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400" y="39574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056114" y="1189025"/>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05</a:t>
            </a:r>
            <a:endParaRPr dirty="0">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309681433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5019633" y="796636"/>
            <a:ext cx="3319272" cy="3959352"/>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399" y="796636"/>
            <a:ext cx="3316274" cy="3955473"/>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208913" y="1845370"/>
            <a:ext cx="2197200" cy="548700"/>
          </a:xfrm>
          <a:prstGeom prst="rect">
            <a:avLst/>
          </a:prstGeom>
        </p:spPr>
        <p:txBody>
          <a:bodyPr spcFirstLastPara="1" wrap="square" lIns="91425" tIns="91425" rIns="91425" bIns="91425" anchor="b" anchorCtr="0">
            <a:noAutofit/>
          </a:bodyPr>
          <a:lstStyle/>
          <a:p>
            <a:pPr marL="0" lvl="0" indent="0"/>
            <a:r>
              <a:rPr lang="en-US" sz="1600" dirty="0"/>
              <a:t>Marketing and Product Strategy:</a:t>
            </a:r>
            <a:endParaRPr sz="1600" dirty="0"/>
          </a:p>
        </p:txBody>
      </p:sp>
      <p:sp>
        <p:nvSpPr>
          <p:cNvPr id="662" name="Google Shape;662;p35"/>
          <p:cNvSpPr txBox="1">
            <a:spLocks noGrp="1"/>
          </p:cNvSpPr>
          <p:nvPr>
            <p:ph type="subTitle" idx="6"/>
          </p:nvPr>
        </p:nvSpPr>
        <p:spPr>
          <a:xfrm>
            <a:off x="5644442" y="1842574"/>
            <a:ext cx="2194500" cy="548700"/>
          </a:xfrm>
          <a:prstGeom prst="rect">
            <a:avLst/>
          </a:prstGeom>
        </p:spPr>
        <p:txBody>
          <a:bodyPr spcFirstLastPara="1" wrap="square" lIns="91425" tIns="91425" rIns="91425" bIns="91425" anchor="b" anchorCtr="0">
            <a:noAutofit/>
          </a:bodyPr>
          <a:lstStyle/>
          <a:p>
            <a:pPr marL="0" lvl="0" indent="0"/>
            <a:r>
              <a:rPr lang="en-US" sz="1600" dirty="0"/>
              <a:t>Educational and Training Tools:</a:t>
            </a:r>
            <a:endParaRPr sz="1600" dirty="0"/>
          </a:p>
        </p:txBody>
      </p:sp>
      <p:sp>
        <p:nvSpPr>
          <p:cNvPr id="664" name="Google Shape;664;p35"/>
          <p:cNvSpPr txBox="1">
            <a:spLocks noGrp="1"/>
          </p:cNvSpPr>
          <p:nvPr>
            <p:ph type="subTitle" idx="2"/>
          </p:nvPr>
        </p:nvSpPr>
        <p:spPr>
          <a:xfrm>
            <a:off x="840860" y="2456116"/>
            <a:ext cx="2933307" cy="199455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200" b="1" dirty="0"/>
              <a:t>Target Audience Identification: </a:t>
            </a:r>
            <a:r>
              <a:rPr lang="en-US" sz="1200" dirty="0"/>
              <a:t>Personas help in identifying and understanding the target audience for marketing strategies.</a:t>
            </a:r>
          </a:p>
          <a:p>
            <a:pPr marL="285750" lvl="0" indent="-285750">
              <a:buFont typeface="Arial" panose="020B0604020202020204" pitchFamily="34" charset="0"/>
              <a:buChar char="•"/>
            </a:pPr>
            <a:r>
              <a:rPr lang="en-US" sz="1200" b="1" dirty="0"/>
              <a:t>Alignment with Business Goals: </a:t>
            </a:r>
            <a:r>
              <a:rPr lang="en-US" sz="1200" dirty="0"/>
              <a:t>They ensure that the product strategy aligns with both user needs and business objectives.</a:t>
            </a:r>
            <a:endParaRPr sz="1200" dirty="0"/>
          </a:p>
        </p:txBody>
      </p:sp>
      <p:sp>
        <p:nvSpPr>
          <p:cNvPr id="666" name="Google Shape;666;p35"/>
          <p:cNvSpPr txBox="1">
            <a:spLocks noGrp="1"/>
          </p:cNvSpPr>
          <p:nvPr>
            <p:ph type="subTitle" idx="4"/>
          </p:nvPr>
        </p:nvSpPr>
        <p:spPr>
          <a:xfrm>
            <a:off x="5216237" y="2515487"/>
            <a:ext cx="2757054" cy="11886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200" b="1" dirty="0"/>
              <a:t>Onboarding New Team Members: </a:t>
            </a:r>
            <a:r>
              <a:rPr lang="en-US" sz="1200" dirty="0"/>
              <a:t>Personas serve as educational tools for onboarding new team members, helping them quickly understand user needs.</a:t>
            </a:r>
          </a:p>
          <a:p>
            <a:pPr marL="171450" lvl="0" indent="-171450">
              <a:buFont typeface="Arial" panose="020B0604020202020204" pitchFamily="34" charset="0"/>
              <a:buChar char="•"/>
            </a:pPr>
            <a:r>
              <a:rPr lang="en-US" sz="1200" b="1" dirty="0"/>
              <a:t>Training Scenarios: </a:t>
            </a:r>
            <a:r>
              <a:rPr lang="en-US" sz="1200" dirty="0"/>
              <a:t>They are used in training scenarios to simulate real user interactions and challenges.</a:t>
            </a:r>
            <a:endParaRPr sz="1200" dirty="0"/>
          </a:p>
        </p:txBody>
      </p:sp>
      <p:sp>
        <p:nvSpPr>
          <p:cNvPr id="668" name="Google Shape;668;p35"/>
          <p:cNvSpPr/>
          <p:nvPr/>
        </p:nvSpPr>
        <p:spPr>
          <a:xfrm>
            <a:off x="6490243" y="1188926"/>
            <a:ext cx="502899" cy="502899"/>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08</a:t>
            </a:r>
            <a:endParaRPr dirty="0">
              <a:latin typeface="Rubik Black" panose="020B0604020202020204" charset="-79"/>
              <a:cs typeface="Rubik Black" panose="020B0604020202020204" charset="-79"/>
            </a:endParaRPr>
          </a:p>
        </p:txBody>
      </p:sp>
      <p:sp>
        <p:nvSpPr>
          <p:cNvPr id="673" name="Google Shape;673;p35"/>
          <p:cNvSpPr/>
          <p:nvPr/>
        </p:nvSpPr>
        <p:spPr>
          <a:xfrm>
            <a:off x="7293793" y="466326"/>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287878" y="35795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400" y="39574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056114" y="1189025"/>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ubik Black" panose="020B0604020202020204" charset="-79"/>
                <a:cs typeface="Rubik Black" panose="020B0604020202020204" charset="-79"/>
              </a:rPr>
              <a:t>07</a:t>
            </a:r>
            <a:endParaRPr dirty="0">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85419887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75149" y="679350"/>
            <a:ext cx="1523245"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46" name="Google Shape;546;p32"/>
          <p:cNvSpPr txBox="1">
            <a:spLocks noGrp="1"/>
          </p:cNvSpPr>
          <p:nvPr>
            <p:ph type="title"/>
          </p:nvPr>
        </p:nvSpPr>
        <p:spPr>
          <a:xfrm>
            <a:off x="1778001" y="1783956"/>
            <a:ext cx="5486400" cy="914400"/>
          </a:xfrm>
          <a:prstGeom prst="rect">
            <a:avLst/>
          </a:prstGeom>
        </p:spPr>
        <p:txBody>
          <a:bodyPr spcFirstLastPara="1" wrap="square" lIns="91425" tIns="91425" rIns="91425" bIns="91425" anchor="t" anchorCtr="0">
            <a:noAutofit/>
          </a:bodyPr>
          <a:lstStyle/>
          <a:p>
            <a:pPr lvl="0"/>
            <a:r>
              <a:rPr lang="en-US" dirty="0"/>
              <a:t>Evaluating Effectiveness of Personas </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037942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790777" y="1333690"/>
            <a:ext cx="5029200" cy="685800"/>
          </a:xfrm>
          <a:prstGeom prst="rect">
            <a:avLst/>
          </a:prstGeom>
        </p:spPr>
        <p:txBody>
          <a:bodyPr spcFirstLastPara="1" wrap="square" lIns="91425" tIns="91425" rIns="91425" bIns="91425" anchor="t" anchorCtr="0">
            <a:noAutofit/>
          </a:bodyPr>
          <a:lstStyle/>
          <a:p>
            <a:pPr lvl="0"/>
            <a:r>
              <a:rPr lang="en-US" sz="2800" dirty="0"/>
              <a:t>Define your success criteria</a:t>
            </a:r>
            <a:endParaRPr sz="2800" dirty="0"/>
          </a:p>
        </p:txBody>
      </p:sp>
      <p:sp>
        <p:nvSpPr>
          <p:cNvPr id="576" name="Google Shape;576;p33"/>
          <p:cNvSpPr txBox="1">
            <a:spLocks noGrp="1"/>
          </p:cNvSpPr>
          <p:nvPr>
            <p:ph type="subTitle" idx="1"/>
          </p:nvPr>
        </p:nvSpPr>
        <p:spPr>
          <a:xfrm>
            <a:off x="1537855" y="2409296"/>
            <a:ext cx="6042403" cy="140875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300" b="1" dirty="0"/>
              <a:t>Clarify Objectives and Outcomes: </a:t>
            </a:r>
            <a:r>
              <a:rPr lang="en-US" sz="1300" dirty="0"/>
              <a:t>Identify the primary goals and desired outcomes of your design project.</a:t>
            </a:r>
          </a:p>
          <a:p>
            <a:pPr marL="285750" lvl="0" indent="-285750">
              <a:buFont typeface="Arial" panose="020B0604020202020204" pitchFamily="34" charset="0"/>
              <a:buChar char="•"/>
            </a:pPr>
            <a:r>
              <a:rPr lang="en-US" sz="1300" b="1" dirty="0"/>
              <a:t>Establish Measurement Methods: </a:t>
            </a:r>
            <a:r>
              <a:rPr lang="en-US" sz="1300" dirty="0"/>
              <a:t>Decide on methods and metrics for measuring persona effectiveness.</a:t>
            </a:r>
          </a:p>
          <a:p>
            <a:pPr marL="285750" lvl="0" indent="-285750">
              <a:buFont typeface="Arial" panose="020B0604020202020204" pitchFamily="34" charset="0"/>
              <a:buChar char="•"/>
            </a:pPr>
            <a:r>
              <a:rPr lang="en-US" sz="1300" b="1" dirty="0"/>
              <a:t>Align with Business Goals: </a:t>
            </a:r>
            <a:r>
              <a:rPr lang="en-US" sz="1300" dirty="0"/>
              <a:t>Ensure personas reflect and support broader business objectives.</a:t>
            </a:r>
          </a:p>
          <a:p>
            <a:pPr marL="285750" lvl="0" indent="-285750">
              <a:buFont typeface="Arial" panose="020B0604020202020204" pitchFamily="34" charset="0"/>
              <a:buChar char="•"/>
            </a:pPr>
            <a:r>
              <a:rPr lang="en-US" sz="1300" b="1" dirty="0"/>
              <a:t>Set Success Criteria and Metrics: </a:t>
            </a:r>
            <a:r>
              <a:rPr lang="en-US" sz="1300" dirty="0"/>
              <a:t>Define benchmarks to evaluate the accuracy, relevance, and impact of personas.</a:t>
            </a:r>
            <a:endParaRPr sz="1300"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7564562" y="3525245"/>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790777" y="1333690"/>
            <a:ext cx="5029200" cy="685800"/>
          </a:xfrm>
          <a:prstGeom prst="rect">
            <a:avLst/>
          </a:prstGeom>
        </p:spPr>
        <p:txBody>
          <a:bodyPr spcFirstLastPara="1" wrap="square" lIns="91425" tIns="91425" rIns="91425" bIns="91425" anchor="t" anchorCtr="0">
            <a:noAutofit/>
          </a:bodyPr>
          <a:lstStyle/>
          <a:p>
            <a:pPr lvl="0"/>
            <a:r>
              <a:rPr lang="en-US" sz="2800" dirty="0"/>
              <a:t>Collect feedback </a:t>
            </a:r>
            <a:br>
              <a:rPr lang="en-US" sz="2800" dirty="0"/>
            </a:br>
            <a:r>
              <a:rPr lang="en-US" sz="2800" dirty="0"/>
              <a:t>and data</a:t>
            </a:r>
            <a:endParaRPr sz="2800" dirty="0"/>
          </a:p>
        </p:txBody>
      </p:sp>
      <p:sp>
        <p:nvSpPr>
          <p:cNvPr id="576" name="Google Shape;576;p33"/>
          <p:cNvSpPr txBox="1">
            <a:spLocks noGrp="1"/>
          </p:cNvSpPr>
          <p:nvPr>
            <p:ph type="subTitle" idx="1"/>
          </p:nvPr>
        </p:nvSpPr>
        <p:spPr>
          <a:xfrm>
            <a:off x="1537855" y="2409296"/>
            <a:ext cx="6042403" cy="140875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300" b="1" dirty="0"/>
              <a:t>Collect Feedback and Data: </a:t>
            </a:r>
            <a:r>
              <a:rPr lang="en-US" sz="1300" dirty="0"/>
              <a:t>Gather input from stakeholders, users, and team members.</a:t>
            </a:r>
          </a:p>
          <a:p>
            <a:pPr marL="285750" lvl="0" indent="-285750">
              <a:buFont typeface="Arial" panose="020B0604020202020204" pitchFamily="34" charset="0"/>
              <a:buChar char="•"/>
            </a:pPr>
            <a:r>
              <a:rPr lang="en-US" sz="1300" b="1" dirty="0"/>
              <a:t>Use Various Methods: </a:t>
            </a:r>
            <a:r>
              <a:rPr lang="en-US" sz="1300" dirty="0"/>
              <a:t>Employ surveys, interviews, tests, analytics, and reviews.</a:t>
            </a:r>
          </a:p>
          <a:p>
            <a:pPr marL="285750" lvl="0" indent="-285750">
              <a:buFont typeface="Arial" panose="020B0604020202020204" pitchFamily="34" charset="0"/>
              <a:buChar char="•"/>
            </a:pPr>
            <a:r>
              <a:rPr lang="en-US" sz="1300" b="1" dirty="0"/>
              <a:t>Stakeholder Feedback: </a:t>
            </a:r>
            <a:r>
              <a:rPr lang="en-US" sz="1300" dirty="0"/>
              <a:t>Ask stakeholders how well personas match their expectations and vision.</a:t>
            </a:r>
          </a:p>
          <a:p>
            <a:pPr marL="285750" lvl="0" indent="-285750">
              <a:buFont typeface="Arial" panose="020B0604020202020204" pitchFamily="34" charset="0"/>
              <a:buChar char="•"/>
            </a:pPr>
            <a:r>
              <a:rPr lang="en-US" sz="1300" b="1" dirty="0"/>
              <a:t>User Feedback: </a:t>
            </a:r>
            <a:r>
              <a:rPr lang="en-US" sz="1300" dirty="0"/>
              <a:t>Ask users how accurately personas reflect their reality and preferences.</a:t>
            </a:r>
            <a:endParaRPr sz="1300"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7564562" y="3525245"/>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5903746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790777" y="1333690"/>
            <a:ext cx="5029200" cy="685800"/>
          </a:xfrm>
          <a:prstGeom prst="rect">
            <a:avLst/>
          </a:prstGeom>
        </p:spPr>
        <p:txBody>
          <a:bodyPr spcFirstLastPara="1" wrap="square" lIns="91425" tIns="91425" rIns="91425" bIns="91425" anchor="t" anchorCtr="0">
            <a:noAutofit/>
          </a:bodyPr>
          <a:lstStyle/>
          <a:p>
            <a:pPr lvl="0"/>
            <a:r>
              <a:rPr lang="en-US" sz="2800" dirty="0"/>
              <a:t>Analyze and </a:t>
            </a:r>
            <a:br>
              <a:rPr lang="en-US" sz="2800" dirty="0"/>
            </a:br>
            <a:r>
              <a:rPr lang="en-US" sz="2800" dirty="0"/>
              <a:t>Compare</a:t>
            </a:r>
            <a:endParaRPr sz="2800" dirty="0"/>
          </a:p>
        </p:txBody>
      </p:sp>
      <p:sp>
        <p:nvSpPr>
          <p:cNvPr id="576" name="Google Shape;576;p33"/>
          <p:cNvSpPr txBox="1">
            <a:spLocks noGrp="1"/>
          </p:cNvSpPr>
          <p:nvPr>
            <p:ph type="subTitle" idx="1"/>
          </p:nvPr>
        </p:nvSpPr>
        <p:spPr>
          <a:xfrm>
            <a:off x="1537855" y="2409296"/>
            <a:ext cx="6042403" cy="140875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300" b="1" dirty="0"/>
              <a:t>Analyze Feedback and Data: </a:t>
            </a:r>
            <a:r>
              <a:rPr lang="en-US" sz="1300" dirty="0"/>
              <a:t>Review collected information in line with success criteria.</a:t>
            </a:r>
          </a:p>
          <a:p>
            <a:pPr marL="285750" lvl="0" indent="-285750">
              <a:buFont typeface="Arial" panose="020B0604020202020204" pitchFamily="34" charset="0"/>
              <a:buChar char="•"/>
            </a:pPr>
            <a:r>
              <a:rPr lang="en-US" sz="1300" b="1" dirty="0"/>
              <a:t>Utilize Tools: </a:t>
            </a:r>
            <a:r>
              <a:rPr lang="en-US" sz="1300" dirty="0"/>
              <a:t>Employ spreadsheets, charts, dashboards, and reports for organization.</a:t>
            </a:r>
          </a:p>
          <a:p>
            <a:pPr marL="285750" lvl="0" indent="-285750">
              <a:buFont typeface="Arial" panose="020B0604020202020204" pitchFamily="34" charset="0"/>
              <a:buChar char="•"/>
            </a:pPr>
            <a:r>
              <a:rPr lang="en-US" sz="1300" b="1" dirty="0"/>
              <a:t>Comparison with Success Criteria: </a:t>
            </a:r>
            <a:r>
              <a:rPr lang="en-US" sz="1300" dirty="0"/>
              <a:t>Compare findings against defined success metrics.</a:t>
            </a:r>
          </a:p>
          <a:p>
            <a:pPr marL="285750" lvl="0" indent="-285750">
              <a:buFont typeface="Arial" panose="020B0604020202020204" pitchFamily="34" charset="0"/>
              <a:buChar char="•"/>
            </a:pPr>
            <a:r>
              <a:rPr lang="en-US" sz="1300" b="1" dirty="0"/>
              <a:t>Use of Key Performance Indicators (KPIs): </a:t>
            </a:r>
            <a:r>
              <a:rPr lang="en-US" sz="1300" dirty="0"/>
              <a:t>Assess persona performance against KPIs like conversion rates, retention rates, satisfaction scores, and usability metrics.</a:t>
            </a:r>
            <a:endParaRPr sz="1300"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7564562" y="3525245"/>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30186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790777" y="1333690"/>
            <a:ext cx="5029200" cy="685800"/>
          </a:xfrm>
          <a:prstGeom prst="rect">
            <a:avLst/>
          </a:prstGeom>
        </p:spPr>
        <p:txBody>
          <a:bodyPr spcFirstLastPara="1" wrap="square" lIns="91425" tIns="91425" rIns="91425" bIns="91425" anchor="t" anchorCtr="0">
            <a:noAutofit/>
          </a:bodyPr>
          <a:lstStyle/>
          <a:p>
            <a:pPr lvl="0"/>
            <a:r>
              <a:rPr lang="en-US" sz="2800" dirty="0"/>
              <a:t>Identify Gaps and Opportunities</a:t>
            </a:r>
            <a:endParaRPr sz="2800" dirty="0"/>
          </a:p>
        </p:txBody>
      </p:sp>
      <p:sp>
        <p:nvSpPr>
          <p:cNvPr id="576" name="Google Shape;576;p33"/>
          <p:cNvSpPr txBox="1">
            <a:spLocks noGrp="1"/>
          </p:cNvSpPr>
          <p:nvPr>
            <p:ph type="subTitle" idx="1"/>
          </p:nvPr>
        </p:nvSpPr>
        <p:spPr>
          <a:xfrm>
            <a:off x="1537855" y="2409296"/>
            <a:ext cx="6042403" cy="140875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300" b="1" dirty="0"/>
              <a:t>Analysis for Patterns and Trends: </a:t>
            </a:r>
            <a:r>
              <a:rPr lang="en-US" sz="1300" dirty="0"/>
              <a:t>Look for patterns, trends, and discrepancies in feedback and data.</a:t>
            </a:r>
          </a:p>
          <a:p>
            <a:pPr marL="285750" lvl="0" indent="-285750">
              <a:buFont typeface="Arial" panose="020B0604020202020204" pitchFamily="34" charset="0"/>
              <a:buChar char="•"/>
            </a:pPr>
            <a:r>
              <a:rPr lang="en-US" sz="1300" b="1" dirty="0"/>
              <a:t>Insights for Refinement: </a:t>
            </a:r>
            <a:r>
              <a:rPr lang="en-US" sz="1300" dirty="0"/>
              <a:t>Identify insights to refine and update user personas.</a:t>
            </a:r>
          </a:p>
          <a:p>
            <a:pPr marL="285750" lvl="0" indent="-285750">
              <a:buFont typeface="Arial" panose="020B0604020202020204" pitchFamily="34" charset="0"/>
              <a:buChar char="•"/>
            </a:pPr>
            <a:r>
              <a:rPr lang="en-US" sz="1300" b="1" dirty="0"/>
              <a:t>Discovering User Needs: </a:t>
            </a:r>
            <a:r>
              <a:rPr lang="en-US" sz="1300" dirty="0"/>
              <a:t>Determine features, functions, or benefits valued or lacking in personas.</a:t>
            </a:r>
          </a:p>
          <a:p>
            <a:pPr marL="285750" lvl="0" indent="-285750">
              <a:buFont typeface="Arial" panose="020B0604020202020204" pitchFamily="34" charset="0"/>
              <a:buChar char="•"/>
            </a:pPr>
            <a:r>
              <a:rPr lang="en-US" sz="1300" b="1" dirty="0"/>
              <a:t>Exploring New Segments and Behaviors: </a:t>
            </a:r>
            <a:r>
              <a:rPr lang="en-US" sz="1300" dirty="0"/>
              <a:t>Find new segments, behaviors, or scenarios not covered by personas.</a:t>
            </a:r>
            <a:endParaRPr sz="1300"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7564562" y="3525245"/>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959136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1790777" y="1333690"/>
            <a:ext cx="5029200" cy="685800"/>
          </a:xfrm>
          <a:prstGeom prst="rect">
            <a:avLst/>
          </a:prstGeom>
        </p:spPr>
        <p:txBody>
          <a:bodyPr spcFirstLastPara="1" wrap="square" lIns="91425" tIns="91425" rIns="91425" bIns="91425" anchor="t" anchorCtr="0">
            <a:noAutofit/>
          </a:bodyPr>
          <a:lstStyle/>
          <a:p>
            <a:pPr lvl="0"/>
            <a:r>
              <a:rPr lang="en-US" sz="2800" dirty="0"/>
              <a:t>Implement </a:t>
            </a:r>
            <a:br>
              <a:rPr lang="en-US" sz="2800" dirty="0"/>
            </a:br>
            <a:r>
              <a:rPr lang="en-US" sz="2800" dirty="0"/>
              <a:t>and Iterate</a:t>
            </a:r>
            <a:endParaRPr sz="2800" dirty="0"/>
          </a:p>
        </p:txBody>
      </p:sp>
      <p:sp>
        <p:nvSpPr>
          <p:cNvPr id="576" name="Google Shape;576;p33"/>
          <p:cNvSpPr txBox="1">
            <a:spLocks noGrp="1"/>
          </p:cNvSpPr>
          <p:nvPr>
            <p:ph type="subTitle" idx="1"/>
          </p:nvPr>
        </p:nvSpPr>
        <p:spPr>
          <a:xfrm>
            <a:off x="1537855" y="2409296"/>
            <a:ext cx="6042403" cy="170854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300" b="1" dirty="0"/>
              <a:t>Implement Changes: </a:t>
            </a:r>
            <a:r>
              <a:rPr lang="en-US" sz="1300" dirty="0"/>
              <a:t>Adjust personas based on findings.</a:t>
            </a:r>
          </a:p>
          <a:p>
            <a:pPr marL="285750" lvl="0" indent="-285750">
              <a:buFont typeface="Arial" panose="020B0604020202020204" pitchFamily="34" charset="0"/>
              <a:buChar char="•"/>
            </a:pPr>
            <a:r>
              <a:rPr lang="en-US" sz="1300" b="1" dirty="0"/>
              <a:t>Test with Stakeholders, Users: </a:t>
            </a:r>
            <a:r>
              <a:rPr lang="en-US" sz="1300" dirty="0"/>
              <a:t>Validate updates with relevant parties.</a:t>
            </a:r>
          </a:p>
          <a:p>
            <a:pPr marL="285750" lvl="0" indent="-285750">
              <a:buFont typeface="Arial" panose="020B0604020202020204" pitchFamily="34" charset="0"/>
              <a:buChar char="•"/>
            </a:pPr>
            <a:r>
              <a:rPr lang="en-US" sz="1300" b="1" dirty="0"/>
              <a:t>Monitor Impact: </a:t>
            </a:r>
            <a:r>
              <a:rPr lang="en-US" sz="1300" dirty="0"/>
              <a:t>Track results and adjust as necessary.</a:t>
            </a:r>
          </a:p>
          <a:p>
            <a:pPr marL="285750" lvl="0" indent="-285750">
              <a:buFont typeface="Arial" panose="020B0604020202020204" pitchFamily="34" charset="0"/>
              <a:buChar char="•"/>
            </a:pPr>
            <a:r>
              <a:rPr lang="en-US" sz="1300" b="1" dirty="0"/>
              <a:t>Dynamic Nature: </a:t>
            </a:r>
            <a:r>
              <a:rPr lang="en-US" sz="1300" dirty="0"/>
              <a:t>Understand personas evolve over time.</a:t>
            </a:r>
          </a:p>
          <a:p>
            <a:pPr marL="285750" lvl="0" indent="-285750">
              <a:buFont typeface="Arial" panose="020B0604020202020204" pitchFamily="34" charset="0"/>
              <a:buChar char="•"/>
            </a:pPr>
            <a:r>
              <a:rPr lang="en-US" sz="1300" b="1" dirty="0"/>
              <a:t>Continuous Updates: </a:t>
            </a:r>
            <a:r>
              <a:rPr lang="en-US" sz="1300" dirty="0"/>
              <a:t>Ensure ongoing relevance and accuracy.</a:t>
            </a:r>
            <a:endParaRPr sz="1300"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7564562" y="3525245"/>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669481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49" y="679350"/>
            <a:ext cx="1539477"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46" name="Google Shape;546;p32"/>
          <p:cNvSpPr txBox="1">
            <a:spLocks noGrp="1"/>
          </p:cNvSpPr>
          <p:nvPr>
            <p:ph type="title"/>
          </p:nvPr>
        </p:nvSpPr>
        <p:spPr>
          <a:xfrm>
            <a:off x="1827340" y="2151746"/>
            <a:ext cx="5486400" cy="1069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Aharoni" panose="02010803020104030203" pitchFamily="2" charset="-79"/>
                <a:cs typeface="Aharoni" panose="02010803020104030203" pitchFamily="2" charset="-79"/>
              </a:rPr>
              <a:t>Example User Interface(Personas)</a:t>
            </a:r>
            <a:endParaRPr sz="2800" dirty="0">
              <a:latin typeface="Aharoni" panose="02010803020104030203" pitchFamily="2" charset="-79"/>
              <a:cs typeface="Aharoni" panose="02010803020104030203" pitchFamily="2" charset="-79"/>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 Kashan Riaz and Eima Nasir</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145105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to Personas</a:t>
            </a:r>
            <a:endParaRPr dirty="0"/>
          </a:p>
        </p:txBody>
      </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Prepared By : Muhammad Yahya</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900272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63005760-9D1C-47AD-A44F-39D6B603C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612" y="1113688"/>
            <a:ext cx="6380776" cy="327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28882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23 User Persona Examples, Templates &amp; Tips (2024) - Venngage">
            <a:extLst>
              <a:ext uri="{FF2B5EF4-FFF2-40B4-BE49-F238E27FC236}">
                <a16:creationId xmlns:a16="http://schemas.microsoft.com/office/drawing/2014/main" id="{AF3E9283-FCB4-4150-B029-57ACB31FF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588" y="1123494"/>
            <a:ext cx="6394126" cy="32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237406"/>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49" y="679350"/>
            <a:ext cx="1539477"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46" name="Google Shape;546;p32"/>
          <p:cNvSpPr txBox="1">
            <a:spLocks noGrp="1"/>
          </p:cNvSpPr>
          <p:nvPr>
            <p:ph type="title"/>
          </p:nvPr>
        </p:nvSpPr>
        <p:spPr>
          <a:xfrm>
            <a:off x="1827340" y="2151746"/>
            <a:ext cx="5486400" cy="1069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Aharoni" panose="02010803020104030203" pitchFamily="2" charset="-79"/>
                <a:cs typeface="Aharoni" panose="02010803020104030203" pitchFamily="2" charset="-79"/>
              </a:rPr>
              <a:t>Advantages and Disadvantages of Personas</a:t>
            </a:r>
            <a:endParaRPr sz="2800" dirty="0">
              <a:latin typeface="Aharoni" panose="02010803020104030203" pitchFamily="2" charset="-79"/>
              <a:cs typeface="Aharoni" panose="02010803020104030203" pitchFamily="2" charset="-79"/>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 Kashan Riaz </a:t>
            </a:r>
          </a:p>
          <a:p>
            <a:pPr marL="0" lvl="0" indent="0" algn="ctr" rtl="0">
              <a:spcBef>
                <a:spcPts val="0"/>
              </a:spcBef>
              <a:spcAft>
                <a:spcPts val="0"/>
              </a:spcAft>
              <a:buNone/>
            </a:pPr>
            <a:r>
              <a:rPr lang="en-US" dirty="0"/>
              <a:t>02-131212-075</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1549896"/>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2057400" y="2154542"/>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Advantages</a:t>
            </a:r>
            <a:br>
              <a:rPr lang="en-US" dirty="0"/>
            </a:br>
            <a:r>
              <a:rPr lang="en-US" dirty="0"/>
              <a:t>(Likes)</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5892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5480549" y="159898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1412090" y="159898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562540" y="2592072"/>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Empathy</a:t>
            </a:r>
            <a:endParaRPr dirty="0"/>
          </a:p>
        </p:txBody>
      </p:sp>
      <p:sp>
        <p:nvSpPr>
          <p:cNvPr id="661" name="Google Shape;661;p35"/>
          <p:cNvSpPr txBox="1">
            <a:spLocks noGrp="1"/>
          </p:cNvSpPr>
          <p:nvPr>
            <p:ph type="subTitle" idx="5"/>
          </p:nvPr>
        </p:nvSpPr>
        <p:spPr>
          <a:xfrm>
            <a:off x="5553137" y="2592072"/>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Focus</a:t>
            </a:r>
            <a:endParaRPr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Enhanced User Understanding</a:t>
            </a:r>
            <a:endParaRPr sz="2800" dirty="0"/>
          </a:p>
        </p:txBody>
      </p:sp>
      <p:sp>
        <p:nvSpPr>
          <p:cNvPr id="664" name="Google Shape;664;p35"/>
          <p:cNvSpPr txBox="1">
            <a:spLocks noGrp="1"/>
          </p:cNvSpPr>
          <p:nvPr>
            <p:ph type="subTitle" idx="2"/>
          </p:nvPr>
        </p:nvSpPr>
        <p:spPr>
          <a:xfrm>
            <a:off x="1524140" y="3008225"/>
            <a:ext cx="2194500" cy="118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 Personas help designers and developers empathize with users by creating detailed, relatable representations of their target audience.</a:t>
            </a:r>
            <a:endParaRPr sz="1200" dirty="0"/>
          </a:p>
        </p:txBody>
      </p:sp>
      <p:sp>
        <p:nvSpPr>
          <p:cNvPr id="665" name="Google Shape;665;p35"/>
          <p:cNvSpPr txBox="1">
            <a:spLocks noGrp="1"/>
          </p:cNvSpPr>
          <p:nvPr>
            <p:ph type="subTitle" idx="3"/>
          </p:nvPr>
        </p:nvSpPr>
        <p:spPr>
          <a:xfrm>
            <a:off x="5553137" y="3046228"/>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They ensure the design process remains user-focused, preventing designers from making assumptions based on their own preferences.</a:t>
            </a:r>
            <a:endParaRPr sz="1200" dirty="0"/>
          </a:p>
        </p:txBody>
      </p:sp>
      <p:grpSp>
        <p:nvGrpSpPr>
          <p:cNvPr id="670" name="Google Shape;670;p35"/>
          <p:cNvGrpSpPr/>
          <p:nvPr/>
        </p:nvGrpSpPr>
        <p:grpSpPr>
          <a:xfrm>
            <a:off x="6390299" y="2070611"/>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409740" y="2070611"/>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481492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5480549" y="159898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1412090" y="159898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571996" y="2593939"/>
            <a:ext cx="2146644"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Prioritization</a:t>
            </a:r>
          </a:p>
        </p:txBody>
      </p:sp>
      <p:sp>
        <p:nvSpPr>
          <p:cNvPr id="661" name="Google Shape;661;p35"/>
          <p:cNvSpPr txBox="1">
            <a:spLocks noGrp="1"/>
          </p:cNvSpPr>
          <p:nvPr>
            <p:ph type="subTitle" idx="5"/>
          </p:nvPr>
        </p:nvSpPr>
        <p:spPr>
          <a:xfrm>
            <a:off x="5553137" y="2592072"/>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Scenarios</a:t>
            </a:r>
            <a:endParaRPr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Guided Decision Making</a:t>
            </a:r>
            <a:endParaRPr sz="2800" dirty="0"/>
          </a:p>
        </p:txBody>
      </p:sp>
      <p:sp>
        <p:nvSpPr>
          <p:cNvPr id="664" name="Google Shape;664;p35"/>
          <p:cNvSpPr txBox="1">
            <a:spLocks noGrp="1"/>
          </p:cNvSpPr>
          <p:nvPr>
            <p:ph type="subTitle" idx="2"/>
          </p:nvPr>
        </p:nvSpPr>
        <p:spPr>
          <a:xfrm>
            <a:off x="1524140" y="3046228"/>
            <a:ext cx="2194500" cy="118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Personas help prioritize features and functionalities based on the needs and behaviors of target users. </a:t>
            </a:r>
            <a:endParaRPr sz="1200" dirty="0"/>
          </a:p>
        </p:txBody>
      </p:sp>
      <p:sp>
        <p:nvSpPr>
          <p:cNvPr id="665" name="Google Shape;665;p35"/>
          <p:cNvSpPr txBox="1">
            <a:spLocks noGrp="1"/>
          </p:cNvSpPr>
          <p:nvPr>
            <p:ph type="subTitle" idx="3"/>
          </p:nvPr>
        </p:nvSpPr>
        <p:spPr>
          <a:xfrm>
            <a:off x="5553137" y="3046228"/>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They facilitate the creation of realistic user scenarios and use cases, enhancing the usability and relevance of the product.</a:t>
            </a:r>
            <a:endParaRPr sz="1200" dirty="0"/>
          </a:p>
        </p:txBody>
      </p:sp>
      <p:grpSp>
        <p:nvGrpSpPr>
          <p:cNvPr id="670" name="Google Shape;670;p35"/>
          <p:cNvGrpSpPr/>
          <p:nvPr/>
        </p:nvGrpSpPr>
        <p:grpSpPr>
          <a:xfrm>
            <a:off x="6390299" y="2070611"/>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409740" y="199844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916652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5480549" y="159898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1412090" y="159898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571996" y="2593939"/>
            <a:ext cx="2146644"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Consistency</a:t>
            </a:r>
          </a:p>
        </p:txBody>
      </p:sp>
      <p:sp>
        <p:nvSpPr>
          <p:cNvPr id="661" name="Google Shape;661;p35"/>
          <p:cNvSpPr txBox="1">
            <a:spLocks noGrp="1"/>
          </p:cNvSpPr>
          <p:nvPr>
            <p:ph type="subTitle" idx="5"/>
          </p:nvPr>
        </p:nvSpPr>
        <p:spPr>
          <a:xfrm>
            <a:off x="5553137" y="2592072"/>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Focus on Realistic Goals</a:t>
            </a:r>
            <a:endParaRPr sz="20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Efficiency in Design</a:t>
            </a:r>
            <a:endParaRPr sz="2800" dirty="0"/>
          </a:p>
        </p:txBody>
      </p:sp>
      <p:sp>
        <p:nvSpPr>
          <p:cNvPr id="664" name="Google Shape;664;p35"/>
          <p:cNvSpPr txBox="1">
            <a:spLocks noGrp="1"/>
          </p:cNvSpPr>
          <p:nvPr>
            <p:ph type="subTitle" idx="2"/>
          </p:nvPr>
        </p:nvSpPr>
        <p:spPr>
          <a:xfrm>
            <a:off x="1524140" y="3046228"/>
            <a:ext cx="2194500" cy="118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 Personas provide a reference point that helps maintain consistency across various design stages and decisions.</a:t>
            </a:r>
            <a:endParaRPr sz="1200" dirty="0"/>
          </a:p>
        </p:txBody>
      </p:sp>
      <p:sp>
        <p:nvSpPr>
          <p:cNvPr id="665" name="Google Shape;665;p35"/>
          <p:cNvSpPr txBox="1">
            <a:spLocks noGrp="1"/>
          </p:cNvSpPr>
          <p:nvPr>
            <p:ph type="subTitle" idx="3"/>
          </p:nvPr>
        </p:nvSpPr>
        <p:spPr>
          <a:xfrm>
            <a:off x="5553137" y="3046228"/>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They keep the design process grounded in reality, reducing the risk of scope creep by focusing on specific user needs.</a:t>
            </a:r>
          </a:p>
          <a:p>
            <a:pPr marL="0" lvl="0" indent="0" algn="ctr" rtl="0">
              <a:spcBef>
                <a:spcPts val="0"/>
              </a:spcBef>
              <a:spcAft>
                <a:spcPts val="0"/>
              </a:spcAft>
              <a:buNone/>
            </a:pPr>
            <a:endParaRPr sz="1200" dirty="0"/>
          </a:p>
        </p:txBody>
      </p:sp>
      <p:grpSp>
        <p:nvGrpSpPr>
          <p:cNvPr id="670" name="Google Shape;670;p35"/>
          <p:cNvGrpSpPr/>
          <p:nvPr/>
        </p:nvGrpSpPr>
        <p:grpSpPr>
          <a:xfrm>
            <a:off x="6398987" y="195269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321840" y="2044074"/>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114614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2057400" y="2154542"/>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Disadvantages</a:t>
            </a:r>
            <a:br>
              <a:rPr lang="en-US" dirty="0"/>
            </a:br>
            <a:r>
              <a:rPr lang="en-US" dirty="0"/>
              <a:t>(Dislikes)</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03090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5480549" y="159898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1412090" y="159898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571996" y="2593939"/>
            <a:ext cx="2146644"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Stereotyping</a:t>
            </a:r>
          </a:p>
        </p:txBody>
      </p:sp>
      <p:sp>
        <p:nvSpPr>
          <p:cNvPr id="661" name="Google Shape;661;p35"/>
          <p:cNvSpPr txBox="1">
            <a:spLocks noGrp="1"/>
          </p:cNvSpPr>
          <p:nvPr>
            <p:ph type="subTitle" idx="5"/>
          </p:nvPr>
        </p:nvSpPr>
        <p:spPr>
          <a:xfrm>
            <a:off x="5553137" y="2592072"/>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Inflexibility</a:t>
            </a:r>
            <a:endParaRPr sz="20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Risk of Oversimplification</a:t>
            </a:r>
            <a:endParaRPr sz="2800" dirty="0"/>
          </a:p>
        </p:txBody>
      </p:sp>
      <p:sp>
        <p:nvSpPr>
          <p:cNvPr id="664" name="Google Shape;664;p35"/>
          <p:cNvSpPr txBox="1">
            <a:spLocks noGrp="1"/>
          </p:cNvSpPr>
          <p:nvPr>
            <p:ph type="subTitle" idx="2"/>
          </p:nvPr>
        </p:nvSpPr>
        <p:spPr>
          <a:xfrm>
            <a:off x="1524140" y="3046228"/>
            <a:ext cx="2194500" cy="118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 There's a danger of creating overly simplistic or stereotypical personas that don't accurately reflect the diversity and complexity of real users.</a:t>
            </a:r>
            <a:endParaRPr sz="1200" dirty="0"/>
          </a:p>
        </p:txBody>
      </p:sp>
      <p:sp>
        <p:nvSpPr>
          <p:cNvPr id="665" name="Google Shape;665;p35"/>
          <p:cNvSpPr txBox="1">
            <a:spLocks noGrp="1"/>
          </p:cNvSpPr>
          <p:nvPr>
            <p:ph type="subTitle" idx="3"/>
          </p:nvPr>
        </p:nvSpPr>
        <p:spPr>
          <a:xfrm>
            <a:off x="5553137" y="3046228"/>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Rigid adherence to personas can lead to inflexible designs that don't accommodate users outside the defined personas.</a:t>
            </a:r>
          </a:p>
          <a:p>
            <a:pPr marL="0" lvl="0" indent="0" algn="ctr" rtl="0">
              <a:spcBef>
                <a:spcPts val="0"/>
              </a:spcBef>
              <a:spcAft>
                <a:spcPts val="0"/>
              </a:spcAft>
              <a:buNone/>
            </a:pPr>
            <a:endParaRPr sz="1200" dirty="0"/>
          </a:p>
        </p:txBody>
      </p:sp>
      <p:grpSp>
        <p:nvGrpSpPr>
          <p:cNvPr id="670" name="Google Shape;670;p35"/>
          <p:cNvGrpSpPr/>
          <p:nvPr/>
        </p:nvGrpSpPr>
        <p:grpSpPr>
          <a:xfrm>
            <a:off x="6398987" y="195269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321840" y="2044074"/>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762375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5480549" y="159898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1412090" y="159898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571996" y="2593939"/>
            <a:ext cx="2146644"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Data Quality</a:t>
            </a:r>
          </a:p>
        </p:txBody>
      </p:sp>
      <p:sp>
        <p:nvSpPr>
          <p:cNvPr id="661" name="Google Shape;661;p35"/>
          <p:cNvSpPr txBox="1">
            <a:spLocks noGrp="1"/>
          </p:cNvSpPr>
          <p:nvPr>
            <p:ph type="subTitle" idx="5"/>
          </p:nvPr>
        </p:nvSpPr>
        <p:spPr>
          <a:xfrm>
            <a:off x="5480549" y="2593939"/>
            <a:ext cx="2358588"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Dynamic Nature</a:t>
            </a:r>
            <a:endParaRPr sz="20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Quality and Accuracy Concerns</a:t>
            </a:r>
            <a:endParaRPr sz="2800" dirty="0"/>
          </a:p>
        </p:txBody>
      </p:sp>
      <p:sp>
        <p:nvSpPr>
          <p:cNvPr id="664" name="Google Shape;664;p35"/>
          <p:cNvSpPr txBox="1">
            <a:spLocks noGrp="1"/>
          </p:cNvSpPr>
          <p:nvPr>
            <p:ph type="subTitle" idx="2"/>
          </p:nvPr>
        </p:nvSpPr>
        <p:spPr>
          <a:xfrm>
            <a:off x="1524140" y="3046228"/>
            <a:ext cx="2194500" cy="118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Poorly researched personas based on assumptions or limited data can lead to incorrect design decisions. </a:t>
            </a:r>
            <a:endParaRPr sz="1200" dirty="0"/>
          </a:p>
        </p:txBody>
      </p:sp>
      <p:sp>
        <p:nvSpPr>
          <p:cNvPr id="665" name="Google Shape;665;p35"/>
          <p:cNvSpPr txBox="1">
            <a:spLocks noGrp="1"/>
          </p:cNvSpPr>
          <p:nvPr>
            <p:ph type="subTitle" idx="3"/>
          </p:nvPr>
        </p:nvSpPr>
        <p:spPr>
          <a:xfrm>
            <a:off x="5553137" y="3046228"/>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Personas might quickly become outdated as user needs and market conditions evolve.</a:t>
            </a:r>
            <a:endParaRPr sz="1200" dirty="0"/>
          </a:p>
        </p:txBody>
      </p:sp>
      <p:grpSp>
        <p:nvGrpSpPr>
          <p:cNvPr id="670" name="Google Shape;670;p35"/>
          <p:cNvGrpSpPr/>
          <p:nvPr/>
        </p:nvGrpSpPr>
        <p:grpSpPr>
          <a:xfrm>
            <a:off x="6398987" y="195269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321840" y="2044074"/>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5725696"/>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Personas</a:t>
            </a:r>
            <a:endParaRPr dirty="0"/>
          </a:p>
        </p:txBody>
      </p:sp>
      <p:sp>
        <p:nvSpPr>
          <p:cNvPr id="576" name="Google Shape;576;p33"/>
          <p:cNvSpPr txBox="1">
            <a:spLocks noGrp="1"/>
          </p:cNvSpPr>
          <p:nvPr>
            <p:ph type="subTitle" idx="1"/>
          </p:nvPr>
        </p:nvSpPr>
        <p:spPr>
          <a:xfrm>
            <a:off x="1646925" y="1723502"/>
            <a:ext cx="5841895" cy="2243202"/>
          </a:xfrm>
          <a:prstGeom prst="rect">
            <a:avLst/>
          </a:prstGeom>
        </p:spPr>
        <p:txBody>
          <a:bodyPr spcFirstLastPara="1" wrap="square" lIns="91425" tIns="91425" rIns="91425" bIns="91425" anchor="t" anchorCtr="0">
            <a:noAutofit/>
          </a:bodyPr>
          <a:lstStyle/>
          <a:p>
            <a:pPr marL="0" lvl="0" indent="0"/>
            <a:r>
              <a:rPr lang="en-US" dirty="0"/>
              <a:t>Personas are fictional characters created to represent different user types within a targeted demographic, illustrating how they might use a site, brand, or product. Personas are one of the outcomes of market segmentation where marketers use the results of statistical analysis and qualitative observations to draw profiles, giving them names and personalities to paint a picture of a person that could exist in real life.</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813217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5480549" y="159898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1412090" y="159898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1571996" y="2593939"/>
            <a:ext cx="2146644"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Time and Cost</a:t>
            </a:r>
          </a:p>
        </p:txBody>
      </p:sp>
      <p:sp>
        <p:nvSpPr>
          <p:cNvPr id="661" name="Google Shape;661;p35"/>
          <p:cNvSpPr txBox="1">
            <a:spLocks noGrp="1"/>
          </p:cNvSpPr>
          <p:nvPr>
            <p:ph type="subTitle" idx="5"/>
          </p:nvPr>
        </p:nvSpPr>
        <p:spPr>
          <a:xfrm>
            <a:off x="5480549" y="2593939"/>
            <a:ext cx="2358588"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Maintenance</a:t>
            </a:r>
            <a:endParaRPr sz="20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Resource Intensive</a:t>
            </a:r>
            <a:endParaRPr sz="2800" dirty="0"/>
          </a:p>
        </p:txBody>
      </p:sp>
      <p:sp>
        <p:nvSpPr>
          <p:cNvPr id="664" name="Google Shape;664;p35"/>
          <p:cNvSpPr txBox="1">
            <a:spLocks noGrp="1"/>
          </p:cNvSpPr>
          <p:nvPr>
            <p:ph type="subTitle" idx="2"/>
          </p:nvPr>
        </p:nvSpPr>
        <p:spPr>
          <a:xfrm>
            <a:off x="1524140" y="3046228"/>
            <a:ext cx="2194500" cy="118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Creating detailed and accurate personas can be time-consuming and costly, requiring substantial user research and analysis.</a:t>
            </a:r>
            <a:endParaRPr sz="1200" dirty="0"/>
          </a:p>
        </p:txBody>
      </p:sp>
      <p:sp>
        <p:nvSpPr>
          <p:cNvPr id="665" name="Google Shape;665;p35"/>
          <p:cNvSpPr txBox="1">
            <a:spLocks noGrp="1"/>
          </p:cNvSpPr>
          <p:nvPr>
            <p:ph type="subTitle" idx="3"/>
          </p:nvPr>
        </p:nvSpPr>
        <p:spPr>
          <a:xfrm>
            <a:off x="5562593" y="3138662"/>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 Keeping personas up-to-date requires continuous effort and resources.</a:t>
            </a:r>
            <a:endParaRPr sz="1200" dirty="0"/>
          </a:p>
        </p:txBody>
      </p:sp>
      <p:grpSp>
        <p:nvGrpSpPr>
          <p:cNvPr id="670" name="Google Shape;670;p35"/>
          <p:cNvGrpSpPr/>
          <p:nvPr/>
        </p:nvGrpSpPr>
        <p:grpSpPr>
          <a:xfrm>
            <a:off x="6398987" y="195269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321840" y="2044074"/>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140443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49" y="679350"/>
            <a:ext cx="1539477"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546" name="Google Shape;546;p32"/>
          <p:cNvSpPr txBox="1">
            <a:spLocks noGrp="1"/>
          </p:cNvSpPr>
          <p:nvPr>
            <p:ph type="title"/>
          </p:nvPr>
        </p:nvSpPr>
        <p:spPr>
          <a:xfrm>
            <a:off x="1827340" y="2151746"/>
            <a:ext cx="5486400" cy="1069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Aharoni" panose="02010803020104030203" pitchFamily="2" charset="-79"/>
                <a:cs typeface="Aharoni" panose="02010803020104030203" pitchFamily="2" charset="-79"/>
              </a:rPr>
              <a:t>Future Trends in Persona Development</a:t>
            </a:r>
            <a:endParaRPr sz="2800" dirty="0">
              <a:latin typeface="Aharoni" panose="02010803020104030203" pitchFamily="2" charset="-79"/>
              <a:cs typeface="Aharoni" panose="02010803020104030203" pitchFamily="2" charset="-79"/>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 Kashan Riaz </a:t>
            </a:r>
          </a:p>
          <a:p>
            <a:pPr marL="0" lvl="0" indent="0" algn="ctr" rtl="0">
              <a:spcBef>
                <a:spcPts val="0"/>
              </a:spcBef>
              <a:spcAft>
                <a:spcPts val="0"/>
              </a:spcAft>
              <a:buNone/>
            </a:pPr>
            <a:r>
              <a:rPr lang="en-US" dirty="0"/>
              <a:t>02-131212-075</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80133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Artificial Intelligence Integration</a:t>
            </a:r>
            <a:endParaRPr dirty="0"/>
          </a:p>
        </p:txBody>
      </p:sp>
      <p:sp>
        <p:nvSpPr>
          <p:cNvPr id="1013" name="Google Shape;1013;p46"/>
          <p:cNvSpPr txBox="1">
            <a:spLocks noGrp="1"/>
          </p:cNvSpPr>
          <p:nvPr>
            <p:ph type="subTitle" idx="1"/>
          </p:nvPr>
        </p:nvSpPr>
        <p:spPr>
          <a:xfrm>
            <a:off x="713358" y="2590310"/>
            <a:ext cx="36747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Artificial intelligence and machine learning can analyze large datasets to generate and refine personas dynamically, reflecting changes in user behavior and preferences over time.</a:t>
            </a:r>
            <a:endParaRPr dirty="0"/>
          </a:p>
        </p:txBody>
      </p:sp>
      <p:grpSp>
        <p:nvGrpSpPr>
          <p:cNvPr id="1014" name="Google Shape;1014;p46"/>
          <p:cNvGrpSpPr/>
          <p:nvPr/>
        </p:nvGrpSpPr>
        <p:grpSpPr>
          <a:xfrm>
            <a:off x="4754850" y="887475"/>
            <a:ext cx="3763400" cy="3725700"/>
            <a:chOff x="4754850" y="887475"/>
            <a:chExt cx="3763400" cy="3725700"/>
          </a:xfrm>
        </p:grpSpPr>
        <p:sp>
          <p:nvSpPr>
            <p:cNvPr id="1015" name="Google Shape;1015;p46"/>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6"/>
            <p:cNvGrpSpPr/>
            <p:nvPr/>
          </p:nvGrpSpPr>
          <p:grpSpPr>
            <a:xfrm>
              <a:off x="4754850" y="887475"/>
              <a:ext cx="3674404" cy="3616200"/>
              <a:chOff x="4754850" y="887475"/>
              <a:chExt cx="3674404" cy="3616200"/>
            </a:xfrm>
          </p:grpSpPr>
          <p:sp>
            <p:nvSpPr>
              <p:cNvPr id="1017" name="Google Shape;1017;p46"/>
              <p:cNvSpPr/>
              <p:nvPr/>
            </p:nvSpPr>
            <p:spPr>
              <a:xfrm>
                <a:off x="4754850" y="887475"/>
                <a:ext cx="3673733"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46"/>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19" name="Google Shape;1019;p46"/>
              <p:cNvGrpSpPr/>
              <p:nvPr/>
            </p:nvGrpSpPr>
            <p:grpSpPr>
              <a:xfrm>
                <a:off x="7492324" y="978977"/>
                <a:ext cx="845101" cy="183000"/>
                <a:chOff x="1605849" y="363963"/>
                <a:chExt cx="845101" cy="183000"/>
              </a:xfrm>
            </p:grpSpPr>
            <p:sp>
              <p:nvSpPr>
                <p:cNvPr id="1020" name="Google Shape;1020;p46"/>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6"/>
                <p:cNvGrpSpPr/>
                <p:nvPr/>
              </p:nvGrpSpPr>
              <p:grpSpPr>
                <a:xfrm>
                  <a:off x="2267950" y="363963"/>
                  <a:ext cx="183000" cy="183000"/>
                  <a:chOff x="8225400" y="367488"/>
                  <a:chExt cx="183000" cy="183000"/>
                </a:xfrm>
              </p:grpSpPr>
              <p:cxnSp>
                <p:nvCxnSpPr>
                  <p:cNvPr id="1022" name="Google Shape;1022;p4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23" name="Google Shape;1023;p4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024" name="Google Shape;1024;p46"/>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026" name="Google Shape;1026;p46"/>
          <p:cNvSpPr/>
          <p:nvPr/>
        </p:nvSpPr>
        <p:spPr>
          <a:xfrm>
            <a:off x="1500283" y="43125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964428" y="4161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714314" y="400843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Placeholder 5">
            <a:extLst>
              <a:ext uri="{FF2B5EF4-FFF2-40B4-BE49-F238E27FC236}">
                <a16:creationId xmlns:a16="http://schemas.microsoft.com/office/drawing/2014/main" id="{5DB09343-539A-4561-9161-9CFF49D858FD}"/>
              </a:ext>
            </a:extLst>
          </p:cNvPr>
          <p:cNvPicPr>
            <a:picLocks noGrp="1" noChangeAspect="1"/>
          </p:cNvPicPr>
          <p:nvPr>
            <p:ph type="pic" idx="2"/>
          </p:nvPr>
        </p:nvPicPr>
        <p:blipFill>
          <a:blip r:embed="rId3"/>
          <a:srcRect t="5858" b="5858"/>
          <a:stretch>
            <a:fillRect/>
          </a:stretch>
        </p:blipFill>
        <p:spPr/>
      </p:pic>
    </p:spTree>
    <p:extLst>
      <p:ext uri="{BB962C8B-B14F-4D97-AF65-F5344CB8AC3E}">
        <p14:creationId xmlns:p14="http://schemas.microsoft.com/office/powerpoint/2010/main" val="213499790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Virtual Reality (VR) and Augmented Reality (AR)</a:t>
            </a:r>
            <a:endParaRPr sz="2800" dirty="0"/>
          </a:p>
        </p:txBody>
      </p:sp>
      <p:sp>
        <p:nvSpPr>
          <p:cNvPr id="1013" name="Google Shape;1013;p46"/>
          <p:cNvSpPr txBox="1">
            <a:spLocks noGrp="1"/>
          </p:cNvSpPr>
          <p:nvPr>
            <p:ph type="subTitle" idx="1"/>
          </p:nvPr>
        </p:nvSpPr>
        <p:spPr>
          <a:xfrm>
            <a:off x="713358" y="2590310"/>
            <a:ext cx="36747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Utilizing VR and AR to create immersive persona experiences, allowing designers to "step into the shoes" of their users and better understand their perspectives.</a:t>
            </a:r>
            <a:endParaRPr dirty="0"/>
          </a:p>
        </p:txBody>
      </p:sp>
      <p:grpSp>
        <p:nvGrpSpPr>
          <p:cNvPr id="1014" name="Google Shape;1014;p46"/>
          <p:cNvGrpSpPr/>
          <p:nvPr/>
        </p:nvGrpSpPr>
        <p:grpSpPr>
          <a:xfrm>
            <a:off x="4754850" y="887475"/>
            <a:ext cx="3763400" cy="3725700"/>
            <a:chOff x="4754850" y="887475"/>
            <a:chExt cx="3763400" cy="3725700"/>
          </a:xfrm>
        </p:grpSpPr>
        <p:sp>
          <p:nvSpPr>
            <p:cNvPr id="1015" name="Google Shape;1015;p46"/>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6"/>
            <p:cNvGrpSpPr/>
            <p:nvPr/>
          </p:nvGrpSpPr>
          <p:grpSpPr>
            <a:xfrm>
              <a:off x="4754850" y="887475"/>
              <a:ext cx="3674404" cy="3616200"/>
              <a:chOff x="4754850" y="887475"/>
              <a:chExt cx="3674404" cy="3616200"/>
            </a:xfrm>
          </p:grpSpPr>
          <p:sp>
            <p:nvSpPr>
              <p:cNvPr id="1017" name="Google Shape;1017;p46"/>
              <p:cNvSpPr/>
              <p:nvPr/>
            </p:nvSpPr>
            <p:spPr>
              <a:xfrm>
                <a:off x="4754850" y="887475"/>
                <a:ext cx="3673733"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46"/>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19" name="Google Shape;1019;p46"/>
              <p:cNvGrpSpPr/>
              <p:nvPr/>
            </p:nvGrpSpPr>
            <p:grpSpPr>
              <a:xfrm>
                <a:off x="7492324" y="978977"/>
                <a:ext cx="845101" cy="183000"/>
                <a:chOff x="1605849" y="363963"/>
                <a:chExt cx="845101" cy="183000"/>
              </a:xfrm>
            </p:grpSpPr>
            <p:sp>
              <p:nvSpPr>
                <p:cNvPr id="1020" name="Google Shape;1020;p46"/>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6"/>
                <p:cNvGrpSpPr/>
                <p:nvPr/>
              </p:nvGrpSpPr>
              <p:grpSpPr>
                <a:xfrm>
                  <a:off x="2267950" y="363963"/>
                  <a:ext cx="183000" cy="183000"/>
                  <a:chOff x="8225400" y="367488"/>
                  <a:chExt cx="183000" cy="183000"/>
                </a:xfrm>
              </p:grpSpPr>
              <p:cxnSp>
                <p:nvCxnSpPr>
                  <p:cNvPr id="1022" name="Google Shape;1022;p4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23" name="Google Shape;1023;p4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024" name="Google Shape;1024;p46"/>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026" name="Google Shape;1026;p46"/>
          <p:cNvSpPr/>
          <p:nvPr/>
        </p:nvSpPr>
        <p:spPr>
          <a:xfrm>
            <a:off x="1500283" y="43125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964428" y="4161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714314" y="400843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Picture Placeholder 2">
            <a:extLst>
              <a:ext uri="{FF2B5EF4-FFF2-40B4-BE49-F238E27FC236}">
                <a16:creationId xmlns:a16="http://schemas.microsoft.com/office/drawing/2014/main" id="{67AD1A22-05E0-447B-9F25-3E8D4838B2A8}"/>
              </a:ext>
            </a:extLst>
          </p:cNvPr>
          <p:cNvSpPr>
            <a:spLocks noGrp="1"/>
          </p:cNvSpPr>
          <p:nvPr>
            <p:ph type="pic" idx="2"/>
          </p:nvPr>
        </p:nvSpPr>
        <p:spPr/>
      </p:sp>
      <p:pic>
        <p:nvPicPr>
          <p:cNvPr id="2050" name="Picture 2" descr="VIRTUALTIMES | Human-Computer Interaction">
            <a:extLst>
              <a:ext uri="{FF2B5EF4-FFF2-40B4-BE49-F238E27FC236}">
                <a16:creationId xmlns:a16="http://schemas.microsoft.com/office/drawing/2014/main" id="{2A25789D-5C7A-48B0-B2E6-00B7E7553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814" y="1271373"/>
            <a:ext cx="3654212" cy="32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4357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Automation in Design and Development Tools</a:t>
            </a:r>
            <a:endParaRPr sz="2800" dirty="0"/>
          </a:p>
        </p:txBody>
      </p:sp>
      <p:sp>
        <p:nvSpPr>
          <p:cNvPr id="1013" name="Google Shape;1013;p46"/>
          <p:cNvSpPr txBox="1">
            <a:spLocks noGrp="1"/>
          </p:cNvSpPr>
          <p:nvPr>
            <p:ph type="subTitle" idx="1"/>
          </p:nvPr>
        </p:nvSpPr>
        <p:spPr>
          <a:xfrm>
            <a:off x="624658" y="2571750"/>
            <a:ext cx="3674700" cy="914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dirty="0"/>
              <a:t>Incorporating personas directly into design and development tools like Figma, making them easily accessible and usable throughout the design process.</a:t>
            </a:r>
          </a:p>
          <a:p>
            <a:pPr marL="0" lvl="0" indent="0" algn="l" rtl="0">
              <a:spcBef>
                <a:spcPts val="0"/>
              </a:spcBef>
              <a:spcAft>
                <a:spcPts val="0"/>
              </a:spcAft>
            </a:pPr>
            <a:endParaRPr lang="en-US" sz="1200" dirty="0"/>
          </a:p>
          <a:p>
            <a:pPr marL="171450" lvl="0" indent="-171450" algn="l" rtl="0">
              <a:spcBef>
                <a:spcPts val="0"/>
              </a:spcBef>
              <a:spcAft>
                <a:spcPts val="0"/>
              </a:spcAft>
              <a:buFont typeface="Arial" panose="020B0604020202020204" pitchFamily="34" charset="0"/>
              <a:buChar char="•"/>
            </a:pPr>
            <a:r>
              <a:rPr lang="en-US" sz="1200" dirty="0"/>
              <a:t>Providing automated insights and recommendations based on personas within design tools, helping to guide designers in making user-centered decisions.</a:t>
            </a:r>
            <a:endParaRPr sz="1200" dirty="0"/>
          </a:p>
        </p:txBody>
      </p:sp>
      <p:grpSp>
        <p:nvGrpSpPr>
          <p:cNvPr id="1014" name="Google Shape;1014;p46"/>
          <p:cNvGrpSpPr/>
          <p:nvPr/>
        </p:nvGrpSpPr>
        <p:grpSpPr>
          <a:xfrm>
            <a:off x="5328853" y="1651650"/>
            <a:ext cx="2540327" cy="2558401"/>
            <a:chOff x="4754850" y="887475"/>
            <a:chExt cx="3763400" cy="3725700"/>
          </a:xfrm>
        </p:grpSpPr>
        <p:sp>
          <p:nvSpPr>
            <p:cNvPr id="1015" name="Google Shape;1015;p46"/>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6"/>
            <p:cNvGrpSpPr/>
            <p:nvPr/>
          </p:nvGrpSpPr>
          <p:grpSpPr>
            <a:xfrm>
              <a:off x="4754850" y="887475"/>
              <a:ext cx="3674404" cy="3616200"/>
              <a:chOff x="4754850" y="887475"/>
              <a:chExt cx="3674404" cy="3616200"/>
            </a:xfrm>
          </p:grpSpPr>
          <p:sp>
            <p:nvSpPr>
              <p:cNvPr id="1017" name="Google Shape;1017;p46"/>
              <p:cNvSpPr/>
              <p:nvPr/>
            </p:nvSpPr>
            <p:spPr>
              <a:xfrm>
                <a:off x="4754850" y="887475"/>
                <a:ext cx="3673733"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46"/>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19" name="Google Shape;1019;p46"/>
              <p:cNvGrpSpPr/>
              <p:nvPr/>
            </p:nvGrpSpPr>
            <p:grpSpPr>
              <a:xfrm>
                <a:off x="7492324" y="978977"/>
                <a:ext cx="845101" cy="183000"/>
                <a:chOff x="1605849" y="363963"/>
                <a:chExt cx="845101" cy="183000"/>
              </a:xfrm>
            </p:grpSpPr>
            <p:sp>
              <p:nvSpPr>
                <p:cNvPr id="1020" name="Google Shape;1020;p46"/>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6"/>
                <p:cNvGrpSpPr/>
                <p:nvPr/>
              </p:nvGrpSpPr>
              <p:grpSpPr>
                <a:xfrm>
                  <a:off x="2267950" y="363963"/>
                  <a:ext cx="183000" cy="183000"/>
                  <a:chOff x="8225400" y="367488"/>
                  <a:chExt cx="183000" cy="183000"/>
                </a:xfrm>
              </p:grpSpPr>
              <p:cxnSp>
                <p:nvCxnSpPr>
                  <p:cNvPr id="1022" name="Google Shape;1022;p4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23" name="Google Shape;1023;p4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024" name="Google Shape;1024;p46"/>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pic>
        <p:nvPicPr>
          <p:cNvPr id="3076" name="Picture 4" descr="Five NLP Challenges in Data-Driven Personas | PPT">
            <a:extLst>
              <a:ext uri="{FF2B5EF4-FFF2-40B4-BE49-F238E27FC236}">
                <a16:creationId xmlns:a16="http://schemas.microsoft.com/office/drawing/2014/main" id="{0725F16A-A17F-4165-810B-DF093C176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400" y="1912963"/>
            <a:ext cx="2473342" cy="223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50723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52"/>
          <p:cNvSpPr txBox="1">
            <a:spLocks noGrp="1"/>
          </p:cNvSpPr>
          <p:nvPr>
            <p:ph type="ctrTitle"/>
          </p:nvPr>
        </p:nvSpPr>
        <p:spPr>
          <a:xfrm>
            <a:off x="2333586" y="1220376"/>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br>
              <a:rPr lang="en" dirty="0"/>
            </a:br>
            <a:r>
              <a:rPr lang="en" dirty="0"/>
              <a:t>Any Questions?</a:t>
            </a:r>
            <a:endParaRPr dirty="0"/>
          </a:p>
        </p:txBody>
      </p:sp>
      <p:grpSp>
        <p:nvGrpSpPr>
          <p:cNvPr id="1238" name="Google Shape;1238;p52"/>
          <p:cNvGrpSpPr/>
          <p:nvPr/>
        </p:nvGrpSpPr>
        <p:grpSpPr>
          <a:xfrm>
            <a:off x="274188" y="1428844"/>
            <a:ext cx="1827475"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1" y="2663294"/>
            <a:ext cx="1823501"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141459" y="1885950"/>
            <a:ext cx="603495" cy="1371596"/>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904161" y="1600325"/>
            <a:ext cx="3376810" cy="3125786"/>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399" y="1600324"/>
            <a:ext cx="3080226" cy="3125787"/>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428767"/>
            <a:ext cx="2753960" cy="6250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What Does Personnas Represent ?</a:t>
            </a:r>
            <a:endParaRPr sz="1400" dirty="0"/>
          </a:p>
        </p:txBody>
      </p:sp>
      <p:sp>
        <p:nvSpPr>
          <p:cNvPr id="661" name="Google Shape;661;p35"/>
          <p:cNvSpPr txBox="1">
            <a:spLocks noGrp="1"/>
          </p:cNvSpPr>
          <p:nvPr>
            <p:ph type="subTitle" idx="5"/>
          </p:nvPr>
        </p:nvSpPr>
        <p:spPr>
          <a:xfrm>
            <a:off x="5008344" y="2428768"/>
            <a:ext cx="3138174" cy="4986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What </a:t>
            </a:r>
            <a:r>
              <a:rPr lang="en" sz="1200" dirty="0"/>
              <a:t>Are</a:t>
            </a:r>
            <a:r>
              <a:rPr lang="en" sz="1400" dirty="0"/>
              <a:t> Personnas Based On ?</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en-US" sz="3200" dirty="0"/>
              <a:t>Personas</a:t>
            </a:r>
            <a:endParaRPr dirty="0"/>
          </a:p>
        </p:txBody>
      </p:sp>
      <p:sp>
        <p:nvSpPr>
          <p:cNvPr id="664" name="Google Shape;664;p35"/>
          <p:cNvSpPr txBox="1">
            <a:spLocks noGrp="1"/>
          </p:cNvSpPr>
          <p:nvPr>
            <p:ph type="subTitle" idx="2"/>
          </p:nvPr>
        </p:nvSpPr>
        <p:spPr>
          <a:xfrm>
            <a:off x="781700" y="2927439"/>
            <a:ext cx="2752610" cy="1314986"/>
          </a:xfrm>
          <a:prstGeom prst="rect">
            <a:avLst/>
          </a:prstGeom>
        </p:spPr>
        <p:txBody>
          <a:bodyPr spcFirstLastPara="1" wrap="square" lIns="91425" tIns="91425" rIns="91425" bIns="91425" anchor="t" anchorCtr="0">
            <a:noAutofit/>
          </a:bodyPr>
          <a:lstStyle/>
          <a:p>
            <a:pPr marL="0" lvl="0" indent="0" algn="l"/>
            <a:r>
              <a:rPr lang="en-US" dirty="0"/>
              <a:t>Personas represent the similarities of consumer groups or segments By embodying specific demographical behaviors, needs, and goals.</a:t>
            </a:r>
            <a:endParaRPr dirty="0"/>
          </a:p>
        </p:txBody>
      </p:sp>
      <p:sp>
        <p:nvSpPr>
          <p:cNvPr id="665" name="Google Shape;665;p35"/>
          <p:cNvSpPr txBox="1">
            <a:spLocks noGrp="1"/>
          </p:cNvSpPr>
          <p:nvPr>
            <p:ph type="subTitle" idx="3"/>
          </p:nvPr>
        </p:nvSpPr>
        <p:spPr>
          <a:xfrm>
            <a:off x="5116530" y="2927396"/>
            <a:ext cx="2855169" cy="1315029"/>
          </a:xfrm>
          <a:prstGeom prst="rect">
            <a:avLst/>
          </a:prstGeom>
        </p:spPr>
        <p:txBody>
          <a:bodyPr spcFirstLastPara="1" wrap="square" lIns="91425" tIns="91425" rIns="91425" bIns="91425" anchor="t" anchorCtr="0">
            <a:noAutofit/>
          </a:bodyPr>
          <a:lstStyle/>
          <a:p>
            <a:pPr marL="0" lvl="0" indent="0" algn="l"/>
            <a:r>
              <a:rPr lang="en-US" dirty="0"/>
              <a:t>Personas are based on demographic and behavioral information collected from users, qualitative interviews, and participant observation.</a:t>
            </a:r>
            <a:endParaRPr dirty="0"/>
          </a:p>
        </p:txBody>
      </p:sp>
      <p:grpSp>
        <p:nvGrpSpPr>
          <p:cNvPr id="670" name="Google Shape;670;p35"/>
          <p:cNvGrpSpPr/>
          <p:nvPr/>
        </p:nvGrpSpPr>
        <p:grpSpPr>
          <a:xfrm>
            <a:off x="6109878" y="1894513"/>
            <a:ext cx="722437" cy="513599"/>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1874826"/>
            <a:ext cx="502800" cy="51361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191201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2116477" y="1600325"/>
            <a:ext cx="4371210" cy="3125786"/>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2" name="Google Shape;662;p35"/>
          <p:cNvSpPr txBox="1">
            <a:spLocks noGrp="1"/>
          </p:cNvSpPr>
          <p:nvPr>
            <p:ph type="subTitle" idx="6"/>
          </p:nvPr>
        </p:nvSpPr>
        <p:spPr>
          <a:xfrm>
            <a:off x="2280891" y="2459886"/>
            <a:ext cx="3852781" cy="4269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Why We Need Personas ?</a:t>
            </a:r>
            <a:endParaRPr sz="16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en-US" sz="3600" dirty="0"/>
              <a:t>Personas</a:t>
            </a:r>
          </a:p>
        </p:txBody>
      </p:sp>
      <p:sp>
        <p:nvSpPr>
          <p:cNvPr id="666" name="Google Shape;666;p35"/>
          <p:cNvSpPr txBox="1">
            <a:spLocks noGrp="1"/>
          </p:cNvSpPr>
          <p:nvPr>
            <p:ph type="subTitle" idx="4"/>
          </p:nvPr>
        </p:nvSpPr>
        <p:spPr>
          <a:xfrm>
            <a:off x="2487057" y="2886810"/>
            <a:ext cx="3749179" cy="1355623"/>
          </a:xfrm>
          <a:prstGeom prst="rect">
            <a:avLst/>
          </a:prstGeom>
        </p:spPr>
        <p:txBody>
          <a:bodyPr spcFirstLastPara="1" wrap="square" lIns="91425" tIns="91425" rIns="91425" bIns="91425" anchor="t" anchorCtr="0">
            <a:noAutofit/>
          </a:bodyPr>
          <a:lstStyle/>
          <a:p>
            <a:pPr marL="0" indent="0" algn="l"/>
            <a:r>
              <a:rPr lang="en-US" dirty="0"/>
              <a:t>Personas is outcome of market segmentation where marketers use the results of statistical analysis and qualitative observations to draw profiles, giving them traits and personalities to paint a picture of a person that could exist in real life using our products or services.</a:t>
            </a:r>
          </a:p>
        </p:txBody>
      </p:sp>
      <p:grpSp>
        <p:nvGrpSpPr>
          <p:cNvPr id="667" name="Google Shape;667;p35"/>
          <p:cNvGrpSpPr/>
          <p:nvPr/>
        </p:nvGrpSpPr>
        <p:grpSpPr>
          <a:xfrm>
            <a:off x="3881390" y="1890054"/>
            <a:ext cx="502899" cy="553940"/>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0516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57400" y="1220603"/>
            <a:ext cx="5029200" cy="5773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History of Personas</a:t>
            </a:r>
            <a:endParaRPr dirty="0"/>
          </a:p>
        </p:txBody>
      </p:sp>
      <p:sp>
        <p:nvSpPr>
          <p:cNvPr id="576" name="Google Shape;576;p33"/>
          <p:cNvSpPr txBox="1">
            <a:spLocks noGrp="1"/>
          </p:cNvSpPr>
          <p:nvPr>
            <p:ph type="subTitle" idx="1"/>
          </p:nvPr>
        </p:nvSpPr>
        <p:spPr>
          <a:xfrm>
            <a:off x="1646925" y="1723502"/>
            <a:ext cx="5841895" cy="2243202"/>
          </a:xfrm>
          <a:prstGeom prst="rect">
            <a:avLst/>
          </a:prstGeom>
        </p:spPr>
        <p:txBody>
          <a:bodyPr spcFirstLastPara="1" wrap="square" lIns="91425" tIns="91425" rIns="91425" bIns="91425" anchor="t" anchorCtr="0">
            <a:noAutofit/>
          </a:bodyPr>
          <a:lstStyle/>
          <a:p>
            <a:pPr marL="0" lvl="0" indent="0"/>
            <a:r>
              <a:rPr lang="en-US" dirty="0"/>
              <a:t> Alan cooper a software developer, proposed the concept of a </a:t>
            </a:r>
            <a:r>
              <a:rPr lang="en-US" i="1" dirty="0"/>
              <a:t>user</a:t>
            </a:r>
            <a:r>
              <a:rPr lang="en-US" dirty="0"/>
              <a:t> </a:t>
            </a:r>
            <a:r>
              <a:rPr lang="en-US" i="1" dirty="0"/>
              <a:t>persona.</a:t>
            </a:r>
            <a:r>
              <a:rPr lang="en-US" dirty="0"/>
              <a:t> in 1983 he became engaged with how a specific rather than generalized user would use and interface with the software. Cooper outlined the general characteristics, uses and best practices for creating personas, recommending that software be designed for single archetypal users.</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550854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0" name="Google Shape;650;p35"/>
          <p:cNvGrpSpPr/>
          <p:nvPr/>
        </p:nvGrpSpPr>
        <p:grpSpPr>
          <a:xfrm>
            <a:off x="4674742" y="1340227"/>
            <a:ext cx="3914454" cy="3385884"/>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626724" y="1340227"/>
            <a:ext cx="3811712" cy="3385885"/>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215440"/>
            <a:ext cx="2969717" cy="281841"/>
          </a:xfrm>
          <a:prstGeom prst="rect">
            <a:avLst/>
          </a:prstGeom>
        </p:spPr>
        <p:txBody>
          <a:bodyPr spcFirstLastPara="1" wrap="square" lIns="91425" tIns="91425" rIns="91425" bIns="91425" anchor="b" anchorCtr="0">
            <a:noAutofit/>
          </a:bodyPr>
          <a:lstStyle/>
          <a:p>
            <a:r>
              <a:rPr lang="en-US" sz="1400" b="1" dirty="0"/>
              <a:t>Primary Personas</a:t>
            </a:r>
            <a:endParaRPr lang="en-US" sz="1400" dirty="0"/>
          </a:p>
        </p:txBody>
      </p:sp>
      <p:sp>
        <p:nvSpPr>
          <p:cNvPr id="661" name="Google Shape;661;p35"/>
          <p:cNvSpPr txBox="1">
            <a:spLocks noGrp="1"/>
          </p:cNvSpPr>
          <p:nvPr>
            <p:ph type="subTitle" idx="5"/>
          </p:nvPr>
        </p:nvSpPr>
        <p:spPr>
          <a:xfrm>
            <a:off x="5008344" y="2176305"/>
            <a:ext cx="3138174" cy="3209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Secondary Personas</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lvl="0"/>
            <a:r>
              <a:rPr lang="en-US" sz="3200" dirty="0"/>
              <a:t>Types of Personas</a:t>
            </a:r>
            <a:endParaRPr dirty="0"/>
          </a:p>
        </p:txBody>
      </p:sp>
      <p:sp>
        <p:nvSpPr>
          <p:cNvPr id="665" name="Google Shape;665;p35"/>
          <p:cNvSpPr txBox="1">
            <a:spLocks noGrp="1"/>
          </p:cNvSpPr>
          <p:nvPr>
            <p:ph type="subTitle" idx="3"/>
          </p:nvPr>
        </p:nvSpPr>
        <p:spPr>
          <a:xfrm>
            <a:off x="4818946" y="2352782"/>
            <a:ext cx="3513396" cy="2275266"/>
          </a:xfrm>
          <a:prstGeom prst="rect">
            <a:avLst/>
          </a:prstGeom>
        </p:spPr>
        <p:txBody>
          <a:bodyPr spcFirstLastPara="1" wrap="square" lIns="91425" tIns="91425" rIns="91425" bIns="91425" anchor="t" anchorCtr="0">
            <a:noAutofit/>
          </a:bodyPr>
          <a:lstStyle/>
          <a:p>
            <a:pPr marL="0" lvl="0" indent="0" algn="l"/>
            <a:r>
              <a:rPr lang="en-US" dirty="0"/>
              <a:t>Users who are not the primary focus but still interact with the product and have significant needs. They have different goals and needs than the primary personas but still require consideration in the design process.</a:t>
            </a:r>
          </a:p>
          <a:p>
            <a:pPr marL="0" lvl="0" indent="0" algn="l"/>
            <a:r>
              <a:rPr lang="en-US" dirty="0"/>
              <a:t>Example: For the same project management tool, a secondary persona could be a team member who needs to track their tasks and deadlines.</a:t>
            </a:r>
            <a:endParaRPr dirty="0"/>
          </a:p>
        </p:txBody>
      </p:sp>
      <p:grpSp>
        <p:nvGrpSpPr>
          <p:cNvPr id="670" name="Google Shape;670;p35"/>
          <p:cNvGrpSpPr/>
          <p:nvPr/>
        </p:nvGrpSpPr>
        <p:grpSpPr>
          <a:xfrm>
            <a:off x="6226139" y="1633576"/>
            <a:ext cx="694255" cy="513599"/>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2101882" y="1633576"/>
            <a:ext cx="502800" cy="500961"/>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662166" y="2428768"/>
            <a:ext cx="3638436" cy="2246769"/>
          </a:xfrm>
          <a:prstGeom prst="rect">
            <a:avLst/>
          </a:prstGeom>
          <a:noFill/>
        </p:spPr>
        <p:txBody>
          <a:bodyPr wrap="square" rtlCol="0">
            <a:spAutoFit/>
          </a:bodyPr>
          <a:lstStyle/>
          <a:p>
            <a:r>
              <a:rPr lang="en-US" dirty="0">
                <a:latin typeface="Karla" panose="020B0604020202020204" charset="0"/>
              </a:rPr>
              <a:t>The main user type that the product is primarily designed for it . It Represents the most critical user group whose needs and goals must be met for the product to succeed.</a:t>
            </a:r>
          </a:p>
          <a:p>
            <a:r>
              <a:rPr lang="en-US" dirty="0">
                <a:latin typeface="Karla" panose="020B0604020202020204" charset="0"/>
              </a:rPr>
              <a:t>Example: For a project management tool, a primary persona could be a project manager who needs to organize tasks and collaborate with team members.</a:t>
            </a:r>
          </a:p>
          <a:p>
            <a:endParaRPr lang="en-US" dirty="0">
              <a:latin typeface="Karla" panose="020B0604020202020204" charset="0"/>
            </a:endParaRPr>
          </a:p>
        </p:txBody>
      </p:sp>
    </p:spTree>
    <p:extLst>
      <p:ext uri="{BB962C8B-B14F-4D97-AF65-F5344CB8AC3E}">
        <p14:creationId xmlns:p14="http://schemas.microsoft.com/office/powerpoint/2010/main" val="300934979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2257</Words>
  <Application>Microsoft Office PowerPoint</Application>
  <PresentationFormat>On-screen Show (16:9)</PresentationFormat>
  <Paragraphs>226</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Rubik Black</vt:lpstr>
      <vt:lpstr>Bebas Neue</vt:lpstr>
      <vt:lpstr>Aharoni</vt:lpstr>
      <vt:lpstr>Karla</vt:lpstr>
      <vt:lpstr>Arial</vt:lpstr>
      <vt:lpstr>Soft Colors UI Design for Agencies by Slidesgo</vt:lpstr>
      <vt:lpstr>Personas in  HCI</vt:lpstr>
      <vt:lpstr>01</vt:lpstr>
      <vt:lpstr>05</vt:lpstr>
      <vt:lpstr>01</vt:lpstr>
      <vt:lpstr>Personas</vt:lpstr>
      <vt:lpstr>Personas</vt:lpstr>
      <vt:lpstr>Personas</vt:lpstr>
      <vt:lpstr>History of Personas</vt:lpstr>
      <vt:lpstr>Types of Personas</vt:lpstr>
      <vt:lpstr>Types of Personas</vt:lpstr>
      <vt:lpstr>Types of Personas</vt:lpstr>
      <vt:lpstr>Types of Personas</vt:lpstr>
      <vt:lpstr>02</vt:lpstr>
      <vt:lpstr>Purpose of Personas</vt:lpstr>
      <vt:lpstr>Purpose of Personas</vt:lpstr>
      <vt:lpstr>Purpose of Personas</vt:lpstr>
      <vt:lpstr>03</vt:lpstr>
      <vt:lpstr>Persona Creation Process</vt:lpstr>
      <vt:lpstr>Persona Creation Process</vt:lpstr>
      <vt:lpstr>Persona Creation Process</vt:lpstr>
      <vt:lpstr>Persona Creation Process</vt:lpstr>
      <vt:lpstr>Persona Creation Process</vt:lpstr>
      <vt:lpstr>Persona Creation Process</vt:lpstr>
      <vt:lpstr>Persona Creation Process</vt:lpstr>
      <vt:lpstr>Persona Creation Process</vt:lpstr>
      <vt:lpstr>Persona Creation Process</vt:lpstr>
      <vt:lpstr>Persona Creation Process</vt:lpstr>
      <vt:lpstr>04</vt:lpstr>
      <vt:lpstr>PowerPoint Presentation</vt:lpstr>
      <vt:lpstr>PowerPoint Presentation</vt:lpstr>
      <vt:lpstr>PowerPoint Presentation</vt:lpstr>
      <vt:lpstr>PowerPoint Presentation</vt:lpstr>
      <vt:lpstr>05</vt:lpstr>
      <vt:lpstr>Define your success criteria</vt:lpstr>
      <vt:lpstr>Collect feedback  and data</vt:lpstr>
      <vt:lpstr>Analyze and  Compare</vt:lpstr>
      <vt:lpstr>Identify Gaps and Opportunities</vt:lpstr>
      <vt:lpstr>Implement  and Iterate</vt:lpstr>
      <vt:lpstr>06</vt:lpstr>
      <vt:lpstr>PowerPoint Presentation</vt:lpstr>
      <vt:lpstr>PowerPoint Presentation</vt:lpstr>
      <vt:lpstr>07</vt:lpstr>
      <vt:lpstr>Advantages (Likes)</vt:lpstr>
      <vt:lpstr>Enhanced User Understanding</vt:lpstr>
      <vt:lpstr>Guided Decision Making</vt:lpstr>
      <vt:lpstr>Efficiency in Design</vt:lpstr>
      <vt:lpstr>Disadvantages (Dislikes)</vt:lpstr>
      <vt:lpstr>Risk of Oversimplification</vt:lpstr>
      <vt:lpstr>Quality and Accuracy Concerns</vt:lpstr>
      <vt:lpstr>Resource Intensive</vt:lpstr>
      <vt:lpstr>08</vt:lpstr>
      <vt:lpstr>Artificial Intelligence Integration</vt:lpstr>
      <vt:lpstr>Virtual Reality (VR) and Augmented Reality (AR)</vt:lpstr>
      <vt:lpstr>Automation in Design and Development Tools</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Colors UI Design for Agencies</dc:title>
  <dc:creator>kashan riaz</dc:creator>
  <cp:lastModifiedBy>kashan</cp:lastModifiedBy>
  <cp:revision>17</cp:revision>
  <dcterms:modified xsi:type="dcterms:W3CDTF">2024-05-26T19:27:57Z</dcterms:modified>
</cp:coreProperties>
</file>