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4" r:id="rId3"/>
    <p:sldId id="265" r:id="rId4"/>
    <p:sldId id="269" r:id="rId5"/>
    <p:sldId id="258" r:id="rId6"/>
    <p:sldId id="270" r:id="rId7"/>
    <p:sldId id="271" r:id="rId8"/>
    <p:sldId id="257" r:id="rId9"/>
    <p:sldId id="259" r:id="rId10"/>
    <p:sldId id="266" r:id="rId11"/>
    <p:sldId id="267" r:id="rId12"/>
    <p:sldId id="268" r:id="rId13"/>
    <p:sldId id="260" r:id="rId14"/>
    <p:sldId id="272" r:id="rId15"/>
    <p:sldId id="263" r:id="rId16"/>
    <p:sldId id="275" r:id="rId17"/>
    <p:sldId id="261"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31" autoAdjust="0"/>
    <p:restoredTop sz="94660"/>
  </p:normalViewPr>
  <p:slideViewPr>
    <p:cSldViewPr>
      <p:cViewPr varScale="1">
        <p:scale>
          <a:sx n="70" d="100"/>
          <a:sy n="70" d="100"/>
        </p:scale>
        <p:origin x="1320" y="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AD1F1-416F-48D4-ADF3-EEF37A1896ED}" type="datetimeFigureOut">
              <a:rPr lang="en-US" smtClean="0"/>
              <a:t>10/8/2024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A0DC7A-5C53-46DC-BB50-765E30D75C3B}" type="slidenum">
              <a:rPr lang="en-US" smtClean="0"/>
              <a:t>‹#›</a:t>
            </a:fld>
            <a:endParaRPr lang="en-US"/>
          </a:p>
        </p:txBody>
      </p:sp>
    </p:spTree>
    <p:extLst>
      <p:ext uri="{BB962C8B-B14F-4D97-AF65-F5344CB8AC3E}">
        <p14:creationId xmlns:p14="http://schemas.microsoft.com/office/powerpoint/2010/main" val="1316579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Description:</a:t>
            </a:r>
          </a:p>
          <a:p>
            <a:endParaRPr lang="en-US" dirty="0"/>
          </a:p>
          <a:p>
            <a:r>
              <a:rPr lang="en-US" dirty="0"/>
              <a:t>The challenge lies in the difficulty for consumers to accurately identify and differentiate between various types of date fruits based on visual characteristics alone. This is due to the extensive range of date fruit varieties, each exhibiting distinct features in terms of color, size, shape, texture, and taste.</a:t>
            </a:r>
          </a:p>
        </p:txBody>
      </p:sp>
      <p:sp>
        <p:nvSpPr>
          <p:cNvPr id="4" name="Slide Number Placeholder 3"/>
          <p:cNvSpPr>
            <a:spLocks noGrp="1"/>
          </p:cNvSpPr>
          <p:nvPr>
            <p:ph type="sldNum" sz="quarter" idx="5"/>
          </p:nvPr>
        </p:nvSpPr>
        <p:spPr/>
        <p:txBody>
          <a:bodyPr/>
          <a:lstStyle/>
          <a:p>
            <a:fld id="{30A0DC7A-5C53-46DC-BB50-765E30D75C3B}" type="slidenum">
              <a:rPr lang="en-US" smtClean="0"/>
              <a:t>8</a:t>
            </a:fld>
            <a:endParaRPr lang="en-US"/>
          </a:p>
        </p:txBody>
      </p:sp>
    </p:spTree>
    <p:extLst>
      <p:ext uri="{BB962C8B-B14F-4D97-AF65-F5344CB8AC3E}">
        <p14:creationId xmlns:p14="http://schemas.microsoft.com/office/powerpoint/2010/main" val="384849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39975"/>
            <a:ext cx="9144000" cy="1470025"/>
          </a:xfrm>
        </p:spPr>
        <p:txBody>
          <a:bodyPr/>
          <a:lstStyle>
            <a:lvl1pPr>
              <a:defRPr b="1"/>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80313" y="228600"/>
            <a:ext cx="2512887" cy="68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10/8/2024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10/8/2024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10/8/2024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10/8/2024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10/8/2024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10/8/2024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10/8/2024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200" y="1219200"/>
            <a:ext cx="8991600" cy="5486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userDrawn="1"/>
        </p:nvGrpSpPr>
        <p:grpSpPr>
          <a:xfrm>
            <a:off x="-2381" y="30481"/>
            <a:ext cx="9146381" cy="71913"/>
            <a:chOff x="0" y="6800850"/>
            <a:chExt cx="9144000" cy="0"/>
          </a:xfrm>
        </p:grpSpPr>
        <p:cxnSp>
          <p:nvCxnSpPr>
            <p:cNvPr id="8" name="Straight Connector 7"/>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userDrawn="1"/>
        </p:nvGrpSpPr>
        <p:grpSpPr>
          <a:xfrm>
            <a:off x="-2381" y="6819425"/>
            <a:ext cx="9148762" cy="71913"/>
            <a:chOff x="0" y="6800850"/>
            <a:chExt cx="9144000" cy="0"/>
          </a:xfrm>
        </p:grpSpPr>
        <p:cxnSp>
          <p:nvCxnSpPr>
            <p:cNvPr id="17" name="Straight Connector 16"/>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userDrawn="1"/>
        </p:nvGrpSpPr>
        <p:grpSpPr>
          <a:xfrm>
            <a:off x="-9524" y="1184752"/>
            <a:ext cx="9153524" cy="104298"/>
            <a:chOff x="0" y="6800850"/>
            <a:chExt cx="9144000" cy="0"/>
          </a:xfrm>
        </p:grpSpPr>
        <p:cxnSp>
          <p:nvCxnSpPr>
            <p:cNvPr id="21" name="Straight Connector 20"/>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cap="small" baseline="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procore.com/" TargetMode="External"/><Relationship Id="rId2" Type="http://schemas.openxmlformats.org/officeDocument/2006/relationships/hyperlink" Target="https://www.buildtools.com/" TargetMode="External"/><Relationship Id="rId1" Type="http://schemas.openxmlformats.org/officeDocument/2006/relationships/slideLayout" Target="../slideLayouts/slideLayout2.xml"/><Relationship Id="rId4" Type="http://schemas.openxmlformats.org/officeDocument/2006/relationships/hyperlink" Target="https://www.coconstruct.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54175"/>
            <a:ext cx="9144000" cy="1470025"/>
          </a:xfrm>
        </p:spPr>
        <p:txBody>
          <a:bodyPr/>
          <a:lstStyle/>
          <a:p>
            <a:r>
              <a:rPr lang="en-US" dirty="0">
                <a:latin typeface="Arial" panose="020B0604020202020204" pitchFamily="34" charset="0"/>
                <a:cs typeface="Arial" panose="020B0604020202020204" pitchFamily="34" charset="0"/>
              </a:rPr>
              <a:t>FYP Proposal Defense</a:t>
            </a:r>
            <a:br>
              <a:rPr lang="en-US" dirty="0"/>
            </a:br>
            <a:r>
              <a:rPr lang="en-US" sz="3600" dirty="0"/>
              <a:t>&lt;&lt; </a:t>
            </a:r>
            <a:r>
              <a:rPr lang="en-US" sz="4000" dirty="0"/>
              <a:t>Builder Management System </a:t>
            </a:r>
            <a:r>
              <a:rPr lang="en-US" sz="3600" dirty="0"/>
              <a:t>&gt;&gt;</a:t>
            </a:r>
            <a:endParaRPr lang="en-US" sz="4000" dirty="0"/>
          </a:p>
        </p:txBody>
      </p:sp>
      <p:graphicFrame>
        <p:nvGraphicFramePr>
          <p:cNvPr id="9" name="Table 8"/>
          <p:cNvGraphicFramePr>
            <a:graphicFrameLocks noGrp="1"/>
          </p:cNvGraphicFramePr>
          <p:nvPr>
            <p:extLst>
              <p:ext uri="{D42A27DB-BD31-4B8C-83A1-F6EECF244321}">
                <p14:modId xmlns:p14="http://schemas.microsoft.com/office/powerpoint/2010/main" val="3392234301"/>
              </p:ext>
            </p:extLst>
          </p:nvPr>
        </p:nvGraphicFramePr>
        <p:xfrm>
          <a:off x="762000" y="4267200"/>
          <a:ext cx="7620000" cy="1449705"/>
        </p:xfrm>
        <a:graphic>
          <a:graphicData uri="http://schemas.openxmlformats.org/drawingml/2006/table">
            <a:tbl>
              <a:tblPr>
                <a:tableStyleId>{5940675A-B579-460E-94D1-54222C63F5DA}</a:tableStyleId>
              </a:tblPr>
              <a:tblGrid>
                <a:gridCol w="842211">
                  <a:extLst>
                    <a:ext uri="{9D8B030D-6E8A-4147-A177-3AD203B41FA5}">
                      <a16:colId xmlns:a16="http://schemas.microsoft.com/office/drawing/2014/main" val="20000"/>
                    </a:ext>
                  </a:extLst>
                </a:gridCol>
                <a:gridCol w="3958389">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190500">
                <a:tc gridSpan="3">
                  <a:txBody>
                    <a:bodyPr/>
                    <a:lstStyle/>
                    <a:p>
                      <a:pPr algn="ctr" fontAlgn="ctr"/>
                      <a:r>
                        <a:rPr lang="en-US" sz="2000" b="1" u="none" strike="noStrike" dirty="0">
                          <a:effectLst/>
                          <a:latin typeface="Arial" panose="020B0604020202020204" pitchFamily="34" charset="0"/>
                          <a:cs typeface="Arial" panose="020B0604020202020204" pitchFamily="34" charset="0"/>
                        </a:rPr>
                        <a:t>GROUP MEMBER</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ctr" fontAlgn="ctr"/>
                      <a:r>
                        <a:rPr lang="en-US" sz="1800" b="1" u="none" strike="noStrike" dirty="0" err="1">
                          <a:effectLst/>
                          <a:latin typeface="Arial" panose="020B0604020202020204" pitchFamily="34" charset="0"/>
                          <a:cs typeface="Arial" panose="020B0604020202020204" pitchFamily="34" charset="0"/>
                        </a:rPr>
                        <a:t>S.No</a:t>
                      </a:r>
                      <a:r>
                        <a:rPr lang="en-US" sz="1800" b="1" u="none" strike="noStrike" dirty="0">
                          <a:effectLst/>
                          <a:latin typeface="Arial" panose="020B0604020202020204" pitchFamily="34" charset="0"/>
                          <a:cs typeface="Arial" panose="020B0604020202020204" pitchFamily="34" charset="0"/>
                        </a:rPr>
                        <a:t>.</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b="1" u="none" strike="noStrike" dirty="0">
                          <a:effectLst/>
                          <a:latin typeface="Arial" panose="020B0604020202020204" pitchFamily="34" charset="0"/>
                          <a:cs typeface="Arial" panose="020B0604020202020204" pitchFamily="34" charset="0"/>
                        </a:rPr>
                        <a:t>Enrollment #</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b="1" u="none" strike="noStrike" dirty="0">
                          <a:effectLst/>
                          <a:latin typeface="Arial" panose="020B0604020202020204" pitchFamily="34" charset="0"/>
                          <a:cs typeface="Arial" panose="020B0604020202020204" pitchFamily="34" charset="0"/>
                        </a:rPr>
                        <a:t>Student Name</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1"/>
                  </a:ext>
                </a:extLst>
              </a:tr>
              <a:tr h="190500">
                <a:tc>
                  <a:txBody>
                    <a:bodyPr/>
                    <a:lstStyle/>
                    <a:p>
                      <a:pPr algn="ctr" fontAlgn="ctr"/>
                      <a:r>
                        <a:rPr lang="en-US" sz="1800" u="none" strike="noStrike">
                          <a:effectLst/>
                          <a:latin typeface="Arial" panose="020B0604020202020204" pitchFamily="34" charset="0"/>
                          <a:cs typeface="Arial" panose="020B0604020202020204" pitchFamily="34" charset="0"/>
                        </a:rPr>
                        <a:t>1</a:t>
                      </a:r>
                      <a:endParaRPr lang="en-US"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Muhammad Shoaib Akhter Qadri</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marL="0" algn="ctr" defTabSz="914400" rtl="0" eaLnBrk="1" fontAlgn="ctr" latinLnBrk="0" hangingPunct="1"/>
                      <a:r>
                        <a:rPr lang="en-US" sz="1800" u="none" strike="noStrike" kern="1200" dirty="0">
                          <a:solidFill>
                            <a:schemeClr val="tx1"/>
                          </a:solidFill>
                          <a:effectLst/>
                          <a:latin typeface="Arial" panose="020B0604020202020204" pitchFamily="34" charset="0"/>
                          <a:ea typeface="+mn-ea"/>
                          <a:cs typeface="Arial" panose="020B0604020202020204" pitchFamily="34" charset="0"/>
                        </a:rPr>
                        <a:t>02-131212-009</a:t>
                      </a:r>
                    </a:p>
                  </a:txBody>
                  <a:tcPr marL="9525" marR="9525" marT="9525" marB="0" anchor="ctr"/>
                </a:tc>
                <a:extLst>
                  <a:ext uri="{0D108BD9-81ED-4DB2-BD59-A6C34878D82A}">
                    <a16:rowId xmlns:a16="http://schemas.microsoft.com/office/drawing/2014/main" val="10002"/>
                  </a:ext>
                </a:extLst>
              </a:tr>
              <a:tr h="190500">
                <a:tc>
                  <a:txBody>
                    <a:bodyPr/>
                    <a:lstStyle/>
                    <a:p>
                      <a:pPr algn="ctr" fontAlgn="ct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3"/>
                  </a:ext>
                </a:extLst>
              </a:tr>
              <a:tr h="190500">
                <a:tc>
                  <a:txBody>
                    <a:bodyPr/>
                    <a:lstStyle/>
                    <a:p>
                      <a:pPr algn="ctr" fontAlgn="ct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4"/>
                  </a:ext>
                </a:extLst>
              </a:tr>
            </a:tbl>
          </a:graphicData>
        </a:graphic>
      </p:graphicFrame>
      <p:sp>
        <p:nvSpPr>
          <p:cNvPr id="4" name="TextBox 3">
            <a:extLst>
              <a:ext uri="{FF2B5EF4-FFF2-40B4-BE49-F238E27FC236}">
                <a16:creationId xmlns:a16="http://schemas.microsoft.com/office/drawing/2014/main" id="{28F062F7-C14D-5C7F-12AC-030B877009D6}"/>
              </a:ext>
            </a:extLst>
          </p:cNvPr>
          <p:cNvSpPr txBox="1"/>
          <p:nvPr/>
        </p:nvSpPr>
        <p:spPr>
          <a:xfrm>
            <a:off x="2286000" y="3124200"/>
            <a:ext cx="4953000" cy="461665"/>
          </a:xfrm>
          <a:prstGeom prst="rect">
            <a:avLst/>
          </a:prstGeom>
          <a:noFill/>
        </p:spPr>
        <p:txBody>
          <a:bodyPr wrap="square">
            <a:spAutoFit/>
          </a:bodyPr>
          <a:lstStyle/>
          <a:p>
            <a:r>
              <a:rPr lang="en-US" sz="1600" dirty="0"/>
              <a:t> </a:t>
            </a:r>
            <a:r>
              <a:rPr lang="en-US" sz="2400" b="1" dirty="0"/>
              <a:t>Client Name: Muhammad Aamir </a:t>
            </a:r>
            <a:endParaRPr lang="en-US" b="1" dirty="0"/>
          </a:p>
        </p:txBody>
      </p:sp>
    </p:spTree>
    <p:extLst>
      <p:ext uri="{BB962C8B-B14F-4D97-AF65-F5344CB8AC3E}">
        <p14:creationId xmlns:p14="http://schemas.microsoft.com/office/powerpoint/2010/main" val="717888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normAutofit/>
          </a:bodyPr>
          <a:lstStyle/>
          <a:p>
            <a:pPr marL="0" indent="0">
              <a:buNone/>
            </a:pPr>
            <a:endParaRPr lang="en-US" sz="2800" dirty="0"/>
          </a:p>
          <a:p>
            <a:pPr marL="0" indent="0">
              <a:buNone/>
            </a:pPr>
            <a:r>
              <a:rPr lang="en-US" sz="2800" dirty="0"/>
              <a:t>Methodology/Algorithm</a:t>
            </a:r>
          </a:p>
          <a:p>
            <a:endParaRPr lang="en-US" sz="4000" dirty="0"/>
          </a:p>
          <a:p>
            <a:endParaRPr lang="en-US" sz="4000" dirty="0"/>
          </a:p>
        </p:txBody>
      </p:sp>
      <p:sp>
        <p:nvSpPr>
          <p:cNvPr id="7" name="Rectangle 3">
            <a:extLst>
              <a:ext uri="{FF2B5EF4-FFF2-40B4-BE49-F238E27FC236}">
                <a16:creationId xmlns:a16="http://schemas.microsoft.com/office/drawing/2014/main" id="{0CB6453D-4D3F-2049-4ABB-492A43B1D995}"/>
              </a:ext>
            </a:extLst>
          </p:cNvPr>
          <p:cNvSpPr>
            <a:spLocks noChangeArrowheads="1"/>
          </p:cNvSpPr>
          <p:nvPr/>
        </p:nvSpPr>
        <p:spPr bwMode="auto">
          <a:xfrm>
            <a:off x="228600" y="2620952"/>
            <a:ext cx="84582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Sprints and Iterations:</a:t>
            </a:r>
          </a:p>
          <a:p>
            <a:pPr lvl="0" eaLnBrk="0" fontAlgn="base" hangingPunct="0">
              <a:spcBef>
                <a:spcPct val="0"/>
              </a:spcBef>
              <a:spcAft>
                <a:spcPct val="0"/>
              </a:spcAft>
              <a:buFontTx/>
              <a:buChar char="•"/>
            </a:pPr>
            <a:r>
              <a:rPr lang="en-US" altLang="en-US" sz="2800" dirty="0">
                <a:latin typeface="Times New Roman" panose="02020603050405020304" pitchFamily="18" charset="0"/>
                <a:cs typeface="Times New Roman" panose="02020603050405020304" pitchFamily="18" charset="0"/>
              </a:rPr>
              <a:t> Daily Stand-ups: </a:t>
            </a:r>
          </a:p>
          <a:p>
            <a:pPr lvl="0" eaLnBrk="0" fontAlgn="base" hangingPunct="0">
              <a:spcBef>
                <a:spcPct val="0"/>
              </a:spcBef>
              <a:spcAft>
                <a:spcPct val="0"/>
              </a:spcAft>
              <a:buFontTx/>
              <a:buChar char="•"/>
            </a:pPr>
            <a:r>
              <a:rPr lang="en-US" altLang="en-US" sz="2800" dirty="0">
                <a:latin typeface="Times New Roman" panose="02020603050405020304" pitchFamily="18" charset="0"/>
                <a:cs typeface="Times New Roman" panose="02020603050405020304" pitchFamily="18" charset="0"/>
              </a:rPr>
              <a:t>User Stories and Backlog: </a:t>
            </a:r>
          </a:p>
          <a:p>
            <a:pPr lvl="0" eaLnBrk="0" fontAlgn="base" hangingPunct="0">
              <a:spcBef>
                <a:spcPct val="0"/>
              </a:spcBef>
              <a:spcAft>
                <a:spcPct val="0"/>
              </a:spcAft>
              <a:buFontTx/>
              <a:buChar char="•"/>
            </a:pPr>
            <a:r>
              <a:rPr lang="en-US" altLang="en-US" sz="2800" dirty="0">
                <a:latin typeface="Times New Roman" panose="02020603050405020304" pitchFamily="18" charset="0"/>
                <a:cs typeface="Times New Roman" panose="02020603050405020304" pitchFamily="18" charset="0"/>
              </a:rPr>
              <a:t>Continuous Integration and Delivery (CI/CD):</a:t>
            </a:r>
          </a:p>
        </p:txBody>
      </p:sp>
    </p:spTree>
    <p:extLst>
      <p:ext uri="{BB962C8B-B14F-4D97-AF65-F5344CB8AC3E}">
        <p14:creationId xmlns:p14="http://schemas.microsoft.com/office/powerpoint/2010/main" val="3938023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normAutofit fontScale="85000" lnSpcReduction="10000"/>
          </a:bodyPr>
          <a:lstStyle/>
          <a:p>
            <a:r>
              <a:rPr lang="en-US" u="sng" dirty="0">
                <a:latin typeface="Times New Roman" panose="02020603050405020304" pitchFamily="18" charset="0"/>
                <a:cs typeface="Times New Roman" panose="02020603050405020304" pitchFamily="18" charset="0"/>
              </a:rPr>
              <a:t>Technologies to be used</a:t>
            </a:r>
          </a:p>
          <a:p>
            <a:pPr marL="0" indent="0">
              <a:buNone/>
            </a:pPr>
            <a:endParaRPr lang="en-US" u="sng" dirty="0">
              <a:latin typeface="Times New Roman" panose="02020603050405020304" pitchFamily="18" charset="0"/>
              <a:cs typeface="Times New Roman" panose="02020603050405020304" pitchFamily="18" charset="0"/>
            </a:endParaRPr>
          </a:p>
          <a:p>
            <a:pPr marL="342900" marR="0" lvl="0" indent="-342900">
              <a:lnSpc>
                <a:spcPct val="150000"/>
              </a:lnSpc>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Frontend:</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React.js</a:t>
            </a:r>
            <a:endParaRPr lang="en-US" b="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Backend/Database:</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Firebase</a:t>
            </a:r>
            <a:endParaRPr lang="en-US" b="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Real-Time Communication: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Real time Firebase Database</a:t>
            </a:r>
            <a:endParaRPr lang="en-US" b="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AI Tools (optional):</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OpenAI API for automatic documentation</a:t>
            </a:r>
            <a:endParaRPr lang="en-US" b="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Task Scheduling &amp; Progress Tracking: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Firebase </a:t>
            </a:r>
            <a:r>
              <a:rPr lang="en-US" b="0" dirty="0" err="1">
                <a:effectLst/>
                <a:latin typeface="Times New Roman" panose="02020603050405020304" pitchFamily="18" charset="0"/>
                <a:ea typeface="Calibri" panose="020F0502020204030204" pitchFamily="34" charset="0"/>
                <a:cs typeface="Times New Roman" panose="02020603050405020304" pitchFamily="18" charset="0"/>
              </a:rPr>
              <a:t>Firestore</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 for scheduled tasks</a:t>
            </a:r>
            <a:endParaRPr lang="en-US" b="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2909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normAutofit/>
          </a:bodyPr>
          <a:lstStyle/>
          <a:p>
            <a:r>
              <a:rPr lang="en-US" sz="2800" b="1" u="sng" dirty="0"/>
              <a:t>Sustainable Development Goals Mappings</a:t>
            </a:r>
          </a:p>
          <a:p>
            <a:pPr marL="342900" marR="0" lvl="0" indent="-342900">
              <a:spcBef>
                <a:spcPts val="65"/>
              </a:spcBef>
              <a:spcAft>
                <a:spcPts val="0"/>
              </a:spcAft>
              <a:buSzPts val="1000"/>
              <a:buFont typeface="Symbol" panose="05050102010706020507" pitchFamily="18" charset="2"/>
              <a:buChar char=""/>
              <a:tabLst>
                <a:tab pos="457200" algn="l"/>
              </a:tabLst>
            </a:pP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Goal 9: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Industry, Innovation, and Infrastructure: Promoting sustainable construction innovation through digital platforms.</a:t>
            </a:r>
            <a:endParaRPr lang="en-US"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Goal 11: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Sustainable Cities and Communities: Supporting well-managed and transparent urban residential projects.</a:t>
            </a:r>
            <a:endParaRPr lang="en-US" b="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0984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Scope</a:t>
            </a:r>
          </a:p>
        </p:txBody>
      </p:sp>
      <p:sp>
        <p:nvSpPr>
          <p:cNvPr id="3" name="Content Placeholder 2"/>
          <p:cNvSpPr>
            <a:spLocks noGrp="1"/>
          </p:cNvSpPr>
          <p:nvPr>
            <p:ph idx="1"/>
          </p:nvPr>
        </p:nvSpPr>
        <p:spPr/>
        <p:txBody>
          <a:bodyPr>
            <a:noAutofit/>
          </a:bodyPr>
          <a:lstStyle/>
          <a:p>
            <a:pPr marL="342900" marR="0" lvl="0" indent="-342900" rtl="0">
              <a:spcBef>
                <a:spcPts val="65"/>
              </a:spcBef>
              <a:spcAft>
                <a:spcPts val="0"/>
              </a:spcAft>
              <a:buFont typeface="+mj-lt"/>
              <a:buAutoNum type="arabicPeriod"/>
              <a:tabLst>
                <a:tab pos="514350" algn="l"/>
              </a:tabLs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Chatting &amp; Communication: </a:t>
            </a:r>
            <a:r>
              <a:rPr lang="en-US" sz="2600" b="0" dirty="0">
                <a:effectLst/>
                <a:latin typeface="Times New Roman" panose="02020603050405020304" pitchFamily="18" charset="0"/>
                <a:ea typeface="Calibri" panose="020F0502020204030204" pitchFamily="34" charset="0"/>
                <a:cs typeface="Times New Roman" panose="02020603050405020304" pitchFamily="18" charset="0"/>
              </a:rPr>
              <a:t>A real-time messaging system allowing customers, builders, and </a:t>
            </a:r>
            <a:r>
              <a:rPr lang="en-US" sz="2600" b="0" dirty="0" err="1">
                <a:effectLst/>
                <a:latin typeface="Times New Roman" panose="02020603050405020304" pitchFamily="18" charset="0"/>
                <a:ea typeface="Calibri" panose="020F0502020204030204" pitchFamily="34" charset="0"/>
                <a:cs typeface="Times New Roman" panose="02020603050405020304" pitchFamily="18" charset="0"/>
              </a:rPr>
              <a:t>tradies</a:t>
            </a:r>
            <a:r>
              <a:rPr lang="en-US" sz="2600" b="0" dirty="0">
                <a:effectLst/>
                <a:latin typeface="Times New Roman" panose="02020603050405020304" pitchFamily="18" charset="0"/>
                <a:ea typeface="Calibri" panose="020F0502020204030204" pitchFamily="34" charset="0"/>
                <a:cs typeface="Times New Roman" panose="02020603050405020304" pitchFamily="18" charset="0"/>
              </a:rPr>
              <a:t> to communicate seamlessly.</a:t>
            </a:r>
            <a:endParaRPr lang="en-US" sz="2600"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Font typeface="+mj-lt"/>
              <a:buAutoNum type="arabicPeriod"/>
              <a:tabLst>
                <a:tab pos="514350" algn="l"/>
              </a:tabLs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Products Selection &amp; Documentation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0" dirty="0">
                <a:effectLst/>
                <a:latin typeface="Times New Roman" panose="02020603050405020304" pitchFamily="18" charset="0"/>
                <a:ea typeface="Calibri" panose="020F0502020204030204" pitchFamily="34" charset="0"/>
                <a:cs typeface="Times New Roman" panose="02020603050405020304" pitchFamily="18" charset="0"/>
              </a:rPr>
              <a:t>Tracking customer selections for materials, appliances, and finishes with documented agreements.</a:t>
            </a:r>
            <a:endParaRPr lang="en-US" sz="2600"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Font typeface="+mj-lt"/>
              <a:buAutoNum type="arabicPeriod"/>
              <a:tabLst>
                <a:tab pos="514350" algn="l"/>
              </a:tabLs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Profile Management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0" dirty="0">
                <a:effectLst/>
                <a:latin typeface="Times New Roman" panose="02020603050405020304" pitchFamily="18" charset="0"/>
                <a:ea typeface="Calibri" panose="020F0502020204030204" pitchFamily="34" charset="0"/>
                <a:cs typeface="Times New Roman" panose="02020603050405020304" pitchFamily="18" charset="0"/>
              </a:rPr>
              <a:t>Comprehensive profile pages for customers, custom builders, and </a:t>
            </a:r>
            <a:r>
              <a:rPr lang="en-US" sz="2600" b="0" dirty="0" err="1">
                <a:effectLst/>
                <a:latin typeface="Times New Roman" panose="02020603050405020304" pitchFamily="18" charset="0"/>
                <a:ea typeface="Calibri" panose="020F0502020204030204" pitchFamily="34" charset="0"/>
                <a:cs typeface="Times New Roman" panose="02020603050405020304" pitchFamily="18" charset="0"/>
              </a:rPr>
              <a:t>tradies</a:t>
            </a:r>
            <a:r>
              <a:rPr lang="en-US" sz="2600" b="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Font typeface="+mj-lt"/>
              <a:buAutoNum type="arabicPeriod"/>
              <a:tabLst>
                <a:tab pos="514350" algn="l"/>
              </a:tabLs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Project Management: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0" dirty="0">
                <a:effectLst/>
                <a:latin typeface="Times New Roman" panose="02020603050405020304" pitchFamily="18" charset="0"/>
                <a:ea typeface="Calibri" panose="020F0502020204030204" pitchFamily="34" charset="0"/>
                <a:cs typeface="Times New Roman" panose="02020603050405020304" pitchFamily="18" charset="0"/>
              </a:rPr>
              <a:t>Features for customers and builders to add and track projects, including descriptions, images, and building links.</a:t>
            </a:r>
            <a:endParaRPr lang="en-US" sz="2600" b="0" dirty="0">
              <a:effectLst/>
              <a:latin typeface="Times New Roman" panose="02020603050405020304" pitchFamily="18" charset="0"/>
              <a:ea typeface="Times New Roman" panose="02020603050405020304" pitchFamily="18" charset="0"/>
            </a:endParaRPr>
          </a:p>
        </p:txBody>
      </p:sp>
      <p:grpSp>
        <p:nvGrpSpPr>
          <p:cNvPr id="4" name="Group 3"/>
          <p:cNvGrpSpPr/>
          <p:nvPr/>
        </p:nvGrpSpPr>
        <p:grpSpPr>
          <a:xfrm>
            <a:off x="-2381" y="30481"/>
            <a:ext cx="9146381" cy="71913"/>
            <a:chOff x="0" y="6800850"/>
            <a:chExt cx="9144000" cy="0"/>
          </a:xfrm>
        </p:grpSpPr>
        <p:cxnSp>
          <p:nvCxnSpPr>
            <p:cNvPr id="5" name="Straight Connector 4"/>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219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Scope</a:t>
            </a:r>
          </a:p>
        </p:txBody>
      </p:sp>
      <p:sp>
        <p:nvSpPr>
          <p:cNvPr id="3" name="Content Placeholder 2"/>
          <p:cNvSpPr>
            <a:spLocks noGrp="1"/>
          </p:cNvSpPr>
          <p:nvPr>
            <p:ph idx="1"/>
          </p:nvPr>
        </p:nvSpPr>
        <p:spPr>
          <a:xfrm>
            <a:off x="70436" y="1371600"/>
            <a:ext cx="8991600" cy="5486400"/>
          </a:xfrm>
        </p:spPr>
        <p:txBody>
          <a:bodyPr>
            <a:noAutofit/>
          </a:bodyPr>
          <a:lstStyle/>
          <a:p>
            <a:pPr marL="514350" indent="-514350">
              <a:lnSpc>
                <a:spcPct val="150000"/>
              </a:lnSpc>
              <a:spcBef>
                <a:spcPts val="65"/>
              </a:spcBef>
              <a:buFont typeface="Arial" pitchFamily="34" charset="0"/>
              <a:buAutoNum type="arabicPeriod" startAt="6"/>
              <a:tabLst>
                <a:tab pos="514350" algn="l"/>
              </a:tabLs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Companies Section: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0" dirty="0">
                <a:effectLst/>
                <a:latin typeface="Times New Roman" panose="02020603050405020304" pitchFamily="18" charset="0"/>
                <a:ea typeface="Calibri" panose="020F0502020204030204" pitchFamily="34" charset="0"/>
                <a:cs typeface="Times New Roman" panose="02020603050405020304" pitchFamily="18" charset="0"/>
              </a:rPr>
              <a:t>A dedicated section for listing companies involved in a project, visible in the sidebar for easy navigation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a:p>
            <a:pPr marL="514350" marR="0" lvl="0" indent="-514350" rtl="0">
              <a:lnSpc>
                <a:spcPct val="150000"/>
              </a:lnSpc>
              <a:spcBef>
                <a:spcPts val="65"/>
              </a:spcBef>
              <a:spcAft>
                <a:spcPts val="0"/>
              </a:spcAft>
              <a:buAutoNum type="arabicPeriod" startAt="6"/>
              <a:tabLst>
                <a:tab pos="514350" algn="l"/>
              </a:tabLs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Customer Reviews:</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b="0" dirty="0">
                <a:effectLst/>
                <a:latin typeface="Times New Roman" panose="02020603050405020304" pitchFamily="18" charset="0"/>
                <a:ea typeface="Calibri" panose="020F0502020204030204" pitchFamily="34" charset="0"/>
                <a:cs typeface="Times New Roman" panose="02020603050405020304" pitchFamily="18" charset="0"/>
              </a:rPr>
              <a:t>A system for customers to leave feedback about builders and companies.</a:t>
            </a:r>
            <a:endParaRPr lang="en-US" sz="2500" b="0" dirty="0">
              <a:latin typeface="Times New Roman" panose="02020603050405020304" pitchFamily="18" charset="0"/>
              <a:ea typeface="Calibri" panose="020F0502020204030204" pitchFamily="34" charset="0"/>
            </a:endParaRPr>
          </a:p>
          <a:p>
            <a:pPr marL="514350" marR="0" lvl="0" indent="-514350" rtl="0">
              <a:lnSpc>
                <a:spcPct val="150000"/>
              </a:lnSpc>
              <a:spcBef>
                <a:spcPts val="65"/>
              </a:spcBef>
              <a:spcAft>
                <a:spcPts val="0"/>
              </a:spcAft>
              <a:buAutoNum type="arabicPeriod" startAt="6"/>
              <a:tabLst>
                <a:tab pos="514350" algn="l"/>
              </a:tabLs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Notifications System:</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b="0" dirty="0">
                <a:effectLst/>
                <a:latin typeface="Times New Roman" panose="02020603050405020304" pitchFamily="18" charset="0"/>
                <a:ea typeface="Calibri" panose="020F0502020204030204" pitchFamily="34" charset="0"/>
                <a:cs typeface="Times New Roman" panose="02020603050405020304" pitchFamily="18" charset="0"/>
              </a:rPr>
              <a:t>Real-time alerts for project updates, task completions, and document approvals.</a:t>
            </a:r>
            <a:endParaRPr lang="en-US" sz="2500" b="0" dirty="0">
              <a:latin typeface="Times New Roman" panose="02020603050405020304" pitchFamily="18" charset="0"/>
              <a:ea typeface="Calibri" panose="020F0502020204030204" pitchFamily="34" charset="0"/>
            </a:endParaRPr>
          </a:p>
          <a:p>
            <a:pPr marL="514350" marR="0" lvl="0" indent="-514350" rtl="0">
              <a:lnSpc>
                <a:spcPct val="150000"/>
              </a:lnSpc>
              <a:spcBef>
                <a:spcPts val="65"/>
              </a:spcBef>
              <a:spcAft>
                <a:spcPts val="0"/>
              </a:spcAft>
              <a:buAutoNum type="arabicPeriod" startAt="6"/>
              <a:tabLst>
                <a:tab pos="514350" algn="l"/>
              </a:tabLs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Verified Builders Status:</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b="0" dirty="0">
                <a:effectLst/>
                <a:latin typeface="Times New Roman" panose="02020603050405020304" pitchFamily="18" charset="0"/>
                <a:ea typeface="Calibri" panose="020F0502020204030204" pitchFamily="34" charset="0"/>
                <a:cs typeface="Times New Roman" panose="02020603050405020304" pitchFamily="18" charset="0"/>
              </a:rPr>
              <a:t>A status system for verifying builders’ credentials and project compliance with Victorian standards.</a:t>
            </a:r>
            <a:endParaRPr lang="en-US" sz="2500" b="0" dirty="0">
              <a:effectLst/>
              <a:latin typeface="Times New Roman" panose="02020603050405020304" pitchFamily="18" charset="0"/>
              <a:ea typeface="Times New Roman" panose="02020603050405020304" pitchFamily="18" charset="0"/>
            </a:endParaRPr>
          </a:p>
        </p:txBody>
      </p:sp>
      <p:grpSp>
        <p:nvGrpSpPr>
          <p:cNvPr id="4" name="Group 3"/>
          <p:cNvGrpSpPr/>
          <p:nvPr/>
        </p:nvGrpSpPr>
        <p:grpSpPr>
          <a:xfrm>
            <a:off x="-2381" y="30481"/>
            <a:ext cx="9146381" cy="71913"/>
            <a:chOff x="0" y="6800850"/>
            <a:chExt cx="9144000" cy="0"/>
          </a:xfrm>
        </p:grpSpPr>
        <p:cxnSp>
          <p:nvCxnSpPr>
            <p:cNvPr id="5" name="Straight Connector 4"/>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3112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 Breakdown Structure</a:t>
            </a:r>
          </a:p>
        </p:txBody>
      </p:sp>
      <p:pic>
        <p:nvPicPr>
          <p:cNvPr id="5" name="Content Placeholder 4" descr="A diagram of a software&#10;&#10;Description automatically generated">
            <a:extLst>
              <a:ext uri="{FF2B5EF4-FFF2-40B4-BE49-F238E27FC236}">
                <a16:creationId xmlns:a16="http://schemas.microsoft.com/office/drawing/2014/main" id="{8020CB83-9BBC-F631-18C4-0427C54C88B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6666" b="13890"/>
          <a:stretch/>
        </p:blipFill>
        <p:spPr>
          <a:xfrm>
            <a:off x="36576" y="1239837"/>
            <a:ext cx="9031224" cy="4703763"/>
          </a:xfrm>
        </p:spPr>
      </p:pic>
    </p:spTree>
    <p:extLst>
      <p:ext uri="{BB962C8B-B14F-4D97-AF65-F5344CB8AC3E}">
        <p14:creationId xmlns:p14="http://schemas.microsoft.com/office/powerpoint/2010/main" val="2466218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725C-21AB-DC2F-374A-3B92524835A1}"/>
              </a:ext>
            </a:extLst>
          </p:cNvPr>
          <p:cNvSpPr>
            <a:spLocks noGrp="1"/>
          </p:cNvSpPr>
          <p:nvPr>
            <p:ph type="title"/>
          </p:nvPr>
        </p:nvSpPr>
        <p:spPr>
          <a:xfrm>
            <a:off x="0" y="0"/>
            <a:ext cx="9144000" cy="1143000"/>
          </a:xfrm>
        </p:spPr>
        <p:txBody>
          <a:bodyPr anchor="ctr">
            <a:normAutofit/>
          </a:bodyPr>
          <a:lstStyle/>
          <a:p>
            <a:r>
              <a:rPr lang="en-US" dirty="0"/>
              <a:t>Gantt Chart</a:t>
            </a:r>
          </a:p>
        </p:txBody>
      </p:sp>
      <p:pic>
        <p:nvPicPr>
          <p:cNvPr id="7" name="Content Placeholder 6" descr="A blue and orange software&#10;&#10;Description automatically generated">
            <a:extLst>
              <a:ext uri="{FF2B5EF4-FFF2-40B4-BE49-F238E27FC236}">
                <a16:creationId xmlns:a16="http://schemas.microsoft.com/office/drawing/2014/main" id="{FC008ECA-CAF3-0450-6D70-C6148F10703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8334" b="11111"/>
          <a:stretch/>
        </p:blipFill>
        <p:spPr>
          <a:xfrm>
            <a:off x="304800" y="1308101"/>
            <a:ext cx="8610600" cy="5202238"/>
          </a:xfrm>
          <a:noFill/>
        </p:spPr>
      </p:pic>
    </p:spTree>
    <p:extLst>
      <p:ext uri="{BB962C8B-B14F-4D97-AF65-F5344CB8AC3E}">
        <p14:creationId xmlns:p14="http://schemas.microsoft.com/office/powerpoint/2010/main" val="1650432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6" name="Rectangle 3">
            <a:extLst>
              <a:ext uri="{FF2B5EF4-FFF2-40B4-BE49-F238E27FC236}">
                <a16:creationId xmlns:a16="http://schemas.microsoft.com/office/drawing/2014/main" id="{E24A1872-B4CE-735F-EF2F-0BBEE2403422}"/>
              </a:ext>
            </a:extLst>
          </p:cNvPr>
          <p:cNvSpPr>
            <a:spLocks noChangeArrowheads="1"/>
          </p:cNvSpPr>
          <p:nvPr/>
        </p:nvSpPr>
        <p:spPr bwMode="auto">
          <a:xfrm rot="10800000" flipV="1">
            <a:off x="304800" y="1667473"/>
            <a:ext cx="86868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BuildTools</a:t>
            </a:r>
            <a:r>
              <a:rPr kumimoji="0" lang="en-US" altLang="en-US" sz="2400" b="0" i="0" u="none" strike="noStrike" cap="none" normalizeH="0" baseline="0" dirty="0">
                <a:ln>
                  <a:noFill/>
                </a:ln>
                <a:solidFill>
                  <a:schemeClr val="tx1"/>
                </a:solidFill>
                <a:effectLst/>
                <a:latin typeface="Arial" panose="020B0604020202020204" pitchFamily="34" charset="0"/>
              </a:rPr>
              <a:t>: Project management software for construction professionals to streamline workflow.</a:t>
            </a:r>
          </a:p>
          <a:p>
            <a:pPr marL="0" marR="0" lvl="0" indent="0" algn="l" defTabSz="914400" rtl="0" eaLnBrk="0" fontAlgn="base" latinLnBrk="0" hangingPunct="0">
              <a:lnSpc>
                <a:spcPct val="100000"/>
              </a:lnSpc>
              <a:spcBef>
                <a:spcPct val="0"/>
              </a:spcBef>
              <a:spcAft>
                <a:spcPct val="0"/>
              </a:spcAft>
              <a:buClrTx/>
              <a:buSzTx/>
              <a:tabLst/>
            </a:pPr>
            <a:r>
              <a:rPr lang="en-US"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https://www.buildtools.com/</a:t>
            </a:r>
            <a:endParaRPr lang="en-US"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Procore</a:t>
            </a:r>
            <a:r>
              <a:rPr kumimoji="0" lang="en-US" altLang="en-US" sz="2400" b="0" i="0" u="none" strike="noStrike" cap="none" normalizeH="0" baseline="0" dirty="0">
                <a:ln>
                  <a:noFill/>
                </a:ln>
                <a:solidFill>
                  <a:schemeClr val="tx1"/>
                </a:solidFill>
                <a:effectLst/>
                <a:latin typeface="Arial" panose="020B0604020202020204" pitchFamily="34" charset="0"/>
              </a:rPr>
              <a:t>: Comprehensive construction management platform for enhancing project efficiency and collaboration.</a:t>
            </a:r>
          </a:p>
          <a:p>
            <a:pPr marL="0" marR="0" lvl="0" indent="0" algn="l" defTabSz="914400" rtl="0" eaLnBrk="0" fontAlgn="base" latinLnBrk="0" hangingPunct="0">
              <a:lnSpc>
                <a:spcPct val="100000"/>
              </a:lnSpc>
              <a:spcBef>
                <a:spcPct val="0"/>
              </a:spcBef>
              <a:spcAft>
                <a:spcPct val="0"/>
              </a:spcAft>
              <a:buClrTx/>
              <a:buSzTx/>
              <a:tabLst/>
            </a:pPr>
            <a:r>
              <a:rPr lang="en-US"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https://www.procore.com/</a:t>
            </a:r>
            <a:endParaRPr lang="en-US"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CoConstruct</a:t>
            </a:r>
            <a:r>
              <a:rPr kumimoji="0" lang="en-US" altLang="en-US" sz="2400" b="0" i="0" u="none" strike="noStrike" cap="none" normalizeH="0" baseline="0" dirty="0">
                <a:ln>
                  <a:noFill/>
                </a:ln>
                <a:solidFill>
                  <a:schemeClr val="tx1"/>
                </a:solidFill>
                <a:effectLst/>
                <a:latin typeface="Arial" panose="020B0604020202020204" pitchFamily="34" charset="0"/>
              </a:rPr>
              <a:t>: Software for builders and remodelers to manage projects, clients, and communications.</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https://www.coconstruct.com/</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5566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FB8ED-2723-24A3-FDE7-3C655758E8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FF57AE-1B33-5DC6-63BB-3E2A3EC3DDC8}"/>
              </a:ext>
            </a:extLst>
          </p:cNvPr>
          <p:cNvSpPr>
            <a:spLocks noGrp="1"/>
          </p:cNvSpPr>
          <p:nvPr>
            <p:ph type="title"/>
          </p:nvPr>
        </p:nvSpPr>
        <p:spPr/>
        <p:txBody>
          <a:bodyPr/>
          <a:lstStyle/>
          <a:p>
            <a:endParaRPr lang="en-US" dirty="0"/>
          </a:p>
        </p:txBody>
      </p:sp>
      <p:sp>
        <p:nvSpPr>
          <p:cNvPr id="6" name="Rectangle 3">
            <a:extLst>
              <a:ext uri="{FF2B5EF4-FFF2-40B4-BE49-F238E27FC236}">
                <a16:creationId xmlns:a16="http://schemas.microsoft.com/office/drawing/2014/main" id="{9995EC70-165C-581A-8681-71550ABB6926}"/>
              </a:ext>
            </a:extLst>
          </p:cNvPr>
          <p:cNvSpPr>
            <a:spLocks noChangeArrowheads="1"/>
          </p:cNvSpPr>
          <p:nvPr/>
        </p:nvSpPr>
        <p:spPr bwMode="auto">
          <a:xfrm rot="10800000" flipV="1">
            <a:off x="1828800" y="2667000"/>
            <a:ext cx="5334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8000" b="1" i="0" u="none" strike="noStrike" cap="none" normalizeH="0" baseline="0" dirty="0">
                <a:ln>
                  <a:noFill/>
                </a:ln>
                <a:solidFill>
                  <a:schemeClr val="tx1"/>
                </a:solidFill>
                <a:effectLst/>
                <a:latin typeface="Arial" panose="020B0604020202020204" pitchFamily="34" charset="0"/>
              </a:rPr>
              <a:t>Thank You</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7507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Background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Proposed Solution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Project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Work Breakdown Structure / Gantt Chart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25563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nSpc>
                <a:spcPct val="200000"/>
              </a:lnSpc>
            </a:pPr>
            <a:r>
              <a:rPr lang="en-GB" sz="2400" b="0" dirty="0">
                <a:latin typeface="Times New Roman" panose="02020603050405020304" pitchFamily="18" charset="0"/>
                <a:cs typeface="Times New Roman" panose="02020603050405020304" pitchFamily="18" charset="0"/>
              </a:rPr>
              <a:t>Seamless communication, transparency, and efficient project management are crucial in the residential construction industry.</a:t>
            </a:r>
          </a:p>
          <a:p>
            <a:pPr>
              <a:lnSpc>
                <a:spcPct val="200000"/>
              </a:lnSpc>
            </a:pPr>
            <a:r>
              <a:rPr lang="en-GB" sz="2400" b="0" dirty="0">
                <a:latin typeface="Times New Roman" panose="02020603050405020304" pitchFamily="18" charset="0"/>
                <a:cs typeface="Times New Roman" panose="02020603050405020304" pitchFamily="18" charset="0"/>
              </a:rPr>
              <a:t>The proposal introduces </a:t>
            </a:r>
            <a:r>
              <a:rPr lang="en-GB" sz="2400" dirty="0">
                <a:latin typeface="Times New Roman" panose="02020603050405020304" pitchFamily="18" charset="0"/>
                <a:cs typeface="Times New Roman" panose="02020603050405020304" pitchFamily="18" charset="0"/>
              </a:rPr>
              <a:t>Builder Management Software </a:t>
            </a:r>
            <a:r>
              <a:rPr lang="en-GB" sz="2400" b="0" dirty="0">
                <a:latin typeface="Times New Roman" panose="02020603050405020304" pitchFamily="18" charset="0"/>
                <a:cs typeface="Times New Roman" panose="02020603050405020304" pitchFamily="18" charset="0"/>
              </a:rPr>
              <a:t>to address key pain points faced by both customers and builders.</a:t>
            </a:r>
          </a:p>
          <a:p>
            <a:pPr>
              <a:lnSpc>
                <a:spcPct val="200000"/>
              </a:lnSpc>
            </a:pPr>
            <a:r>
              <a:rPr lang="en-GB" sz="2400" b="0" dirty="0">
                <a:latin typeface="Times New Roman" panose="02020603050405020304" pitchFamily="18" charset="0"/>
                <a:cs typeface="Times New Roman" panose="02020603050405020304" pitchFamily="18" charset="0"/>
              </a:rPr>
              <a:t>The software will provide a </a:t>
            </a:r>
            <a:r>
              <a:rPr lang="en-GB" sz="2400" dirty="0">
                <a:latin typeface="Times New Roman" panose="02020603050405020304" pitchFamily="18" charset="0"/>
                <a:cs typeface="Times New Roman" panose="02020603050405020304" pitchFamily="18" charset="0"/>
              </a:rPr>
              <a:t>centralized platform </a:t>
            </a:r>
            <a:r>
              <a:rPr lang="en-GB" sz="2400" b="0" dirty="0">
                <a:latin typeface="Times New Roman" panose="02020603050405020304" pitchFamily="18" charset="0"/>
                <a:cs typeface="Times New Roman" panose="02020603050405020304" pitchFamily="18" charset="0"/>
              </a:rPr>
              <a:t>for real-time tracking and management of residential construction projects.</a:t>
            </a:r>
          </a:p>
        </p:txBody>
      </p:sp>
    </p:spTree>
    <p:extLst>
      <p:ext uri="{BB962C8B-B14F-4D97-AF65-F5344CB8AC3E}">
        <p14:creationId xmlns:p14="http://schemas.microsoft.com/office/powerpoint/2010/main" val="1805930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4E18-3B7B-BF4C-EEA1-164321391D4F}"/>
              </a:ext>
            </a:extLst>
          </p:cNvPr>
          <p:cNvSpPr>
            <a:spLocks noGrp="1"/>
          </p:cNvSpPr>
          <p:nvPr>
            <p:ph type="title"/>
          </p:nvPr>
        </p:nvSpPr>
        <p:spPr/>
        <p:txBody>
          <a:bodyPr/>
          <a:lstStyle/>
          <a:p>
            <a:r>
              <a:rPr lang="en-US" dirty="0"/>
              <a:t>Introduction</a:t>
            </a:r>
          </a:p>
        </p:txBody>
      </p:sp>
      <p:sp>
        <p:nvSpPr>
          <p:cNvPr id="5" name="Rectangle 2">
            <a:extLst>
              <a:ext uri="{FF2B5EF4-FFF2-40B4-BE49-F238E27FC236}">
                <a16:creationId xmlns:a16="http://schemas.microsoft.com/office/drawing/2014/main" id="{ED8ED4EA-E66D-DC09-9185-55BC23C7D16E}"/>
              </a:ext>
            </a:extLst>
          </p:cNvPr>
          <p:cNvSpPr>
            <a:spLocks noGrp="1" noChangeArrowheads="1"/>
          </p:cNvSpPr>
          <p:nvPr>
            <p:ph idx="1"/>
          </p:nvPr>
        </p:nvSpPr>
        <p:spPr bwMode="auto">
          <a:xfrm>
            <a:off x="228600" y="1358443"/>
            <a:ext cx="861060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features include: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communication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between customers, builders, and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tradies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transparency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all stages of the construction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accountability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all parties involved.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software aims to ensure project success by addressing challenges in communication and management. </a:t>
            </a:r>
          </a:p>
        </p:txBody>
      </p:sp>
    </p:spTree>
    <p:extLst>
      <p:ext uri="{BB962C8B-B14F-4D97-AF65-F5344CB8AC3E}">
        <p14:creationId xmlns:p14="http://schemas.microsoft.com/office/powerpoint/2010/main" val="189422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5" name="Rectangle 2">
            <a:extLst>
              <a:ext uri="{FF2B5EF4-FFF2-40B4-BE49-F238E27FC236}">
                <a16:creationId xmlns:a16="http://schemas.microsoft.com/office/drawing/2014/main" id="{F5A1CED5-4A5C-86B8-C4D2-02AA5A4C592C}"/>
              </a:ext>
            </a:extLst>
          </p:cNvPr>
          <p:cNvSpPr>
            <a:spLocks noGrp="1" noChangeArrowheads="1"/>
          </p:cNvSpPr>
          <p:nvPr>
            <p:ph idx="1"/>
          </p:nvPr>
        </p:nvSpPr>
        <p:spPr bwMode="auto">
          <a:xfrm>
            <a:off x="33529" y="914400"/>
            <a:ext cx="9143999" cy="5698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software like </a:t>
            </a:r>
            <a:r>
              <a:rPr kumimoji="0" lang="en-US" altLang="en-US"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BuildTools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Houzz Pro, and </a:t>
            </a:r>
            <a:r>
              <a:rPr kumimoji="0" lang="en-US" altLang="en-US"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Buildertrend</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address some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construction management needs but have gaps in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transparency</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communication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platforms offer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management, budget tracking,</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progress updates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but lack in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enhancing customer experience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600" b="0" dirty="0">
                <a:latin typeface="Times New Roman" panose="02020603050405020304" pitchFamily="18" charset="0"/>
                <a:cs typeface="Times New Roman" panose="02020603050405020304" pitchFamily="18" charset="0"/>
              </a:rPr>
              <a:t>Our Software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direct communication channel</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between customers, builders, and </a:t>
            </a:r>
            <a:r>
              <a:rPr kumimoji="0" lang="en-US" altLang="en-US"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tradies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improving collaboration. </a:t>
            </a:r>
          </a:p>
        </p:txBody>
      </p:sp>
    </p:spTree>
    <p:extLst>
      <p:ext uri="{BB962C8B-B14F-4D97-AF65-F5344CB8AC3E}">
        <p14:creationId xmlns:p14="http://schemas.microsoft.com/office/powerpoint/2010/main" val="74396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1A7B-AF23-1E25-651A-018090A196CF}"/>
              </a:ext>
            </a:extLst>
          </p:cNvPr>
          <p:cNvSpPr>
            <a:spLocks noGrp="1"/>
          </p:cNvSpPr>
          <p:nvPr>
            <p:ph type="title"/>
          </p:nvPr>
        </p:nvSpPr>
        <p:spPr/>
        <p:txBody>
          <a:bodyPr>
            <a:normAutofit fontScale="90000"/>
          </a:bodyPr>
          <a:lstStyle/>
          <a:p>
            <a:r>
              <a:rPr lang="en-US" dirty="0"/>
              <a:t>Differentiate Between </a:t>
            </a:r>
            <a:br>
              <a:rPr lang="en-US" dirty="0"/>
            </a:br>
            <a:r>
              <a:rPr lang="en-US" dirty="0"/>
              <a:t>Existing &amp; Unique Features</a:t>
            </a:r>
          </a:p>
        </p:txBody>
      </p:sp>
      <p:graphicFrame>
        <p:nvGraphicFramePr>
          <p:cNvPr id="4" name="Content Placeholder 3">
            <a:extLst>
              <a:ext uri="{FF2B5EF4-FFF2-40B4-BE49-F238E27FC236}">
                <a16:creationId xmlns:a16="http://schemas.microsoft.com/office/drawing/2014/main" id="{20D1E79C-51A1-F9D1-E1D2-12B5992DBFD0}"/>
              </a:ext>
            </a:extLst>
          </p:cNvPr>
          <p:cNvGraphicFramePr>
            <a:graphicFrameLocks noGrp="1"/>
          </p:cNvGraphicFramePr>
          <p:nvPr>
            <p:ph idx="1"/>
            <p:extLst>
              <p:ext uri="{D42A27DB-BD31-4B8C-83A1-F6EECF244321}">
                <p14:modId xmlns:p14="http://schemas.microsoft.com/office/powerpoint/2010/main" val="2645439238"/>
              </p:ext>
            </p:extLst>
          </p:nvPr>
        </p:nvGraphicFramePr>
        <p:xfrm>
          <a:off x="457200" y="1371600"/>
          <a:ext cx="8229600" cy="4800601"/>
        </p:xfrm>
        <a:graphic>
          <a:graphicData uri="http://schemas.openxmlformats.org/drawingml/2006/table">
            <a:tbl>
              <a:tblPr firstRow="1" firstCol="1" bandRow="1">
                <a:tableStyleId>{5C22544A-7EE6-4342-B048-85BDC9FD1C3A}</a:tableStyleId>
              </a:tblPr>
              <a:tblGrid>
                <a:gridCol w="4114800">
                  <a:extLst>
                    <a:ext uri="{9D8B030D-6E8A-4147-A177-3AD203B41FA5}">
                      <a16:colId xmlns:a16="http://schemas.microsoft.com/office/drawing/2014/main" val="1262954393"/>
                    </a:ext>
                  </a:extLst>
                </a:gridCol>
                <a:gridCol w="4114800">
                  <a:extLst>
                    <a:ext uri="{9D8B030D-6E8A-4147-A177-3AD203B41FA5}">
                      <a16:colId xmlns:a16="http://schemas.microsoft.com/office/drawing/2014/main" val="3205313222"/>
                    </a:ext>
                  </a:extLst>
                </a:gridCol>
              </a:tblGrid>
              <a:tr h="685799">
                <a:tc>
                  <a:txBody>
                    <a:bodyPr/>
                    <a:lstStyle/>
                    <a:p>
                      <a:pPr marL="0" marR="0" algn="l">
                        <a:spcBef>
                          <a:spcPts val="65"/>
                        </a:spcBef>
                        <a:spcAft>
                          <a:spcPts val="0"/>
                        </a:spcAft>
                      </a:pPr>
                      <a:r>
                        <a:rPr lang="en-US" sz="2000">
                          <a:effectLst/>
                        </a:rPr>
                        <a:t>Existing Builder Software Features</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l">
                        <a:spcBef>
                          <a:spcPts val="65"/>
                        </a:spcBef>
                        <a:spcAft>
                          <a:spcPts val="0"/>
                        </a:spcAft>
                      </a:pPr>
                      <a:r>
                        <a:rPr lang="en-US" sz="2000">
                          <a:effectLst/>
                        </a:rPr>
                        <a:t>Our Unique Functionalities</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921341726"/>
                  </a:ext>
                </a:extLst>
              </a:tr>
              <a:tr h="2057401">
                <a:tc>
                  <a:txBody>
                    <a:bodyPr/>
                    <a:lstStyle/>
                    <a:p>
                      <a:pPr marL="0" marR="0" algn="l">
                        <a:spcBef>
                          <a:spcPts val="65"/>
                        </a:spcBef>
                        <a:spcAft>
                          <a:spcPts val="0"/>
                        </a:spcAft>
                      </a:pPr>
                      <a:r>
                        <a:rPr lang="en-US" sz="2400">
                          <a:effectLst/>
                        </a:rPr>
                        <a:t>Project Management: Manage tasks, timelines, and resources.</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l">
                        <a:spcBef>
                          <a:spcPts val="65"/>
                        </a:spcBef>
                        <a:spcAft>
                          <a:spcPts val="0"/>
                        </a:spcAft>
                      </a:pPr>
                      <a:r>
                        <a:rPr lang="en-US" sz="2400" dirty="0">
                          <a:effectLst/>
                        </a:rPr>
                        <a:t>Automatically generate real-time documentation of decisions and progress.</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684341170"/>
                  </a:ext>
                </a:extLst>
              </a:tr>
              <a:tr h="2057401">
                <a:tc>
                  <a:txBody>
                    <a:bodyPr/>
                    <a:lstStyle/>
                    <a:p>
                      <a:pPr marL="0" marR="0" algn="l">
                        <a:spcBef>
                          <a:spcPts val="65"/>
                        </a:spcBef>
                        <a:spcAft>
                          <a:spcPts val="0"/>
                        </a:spcAft>
                      </a:pPr>
                      <a:r>
                        <a:rPr lang="en-US" sz="2400" dirty="0">
                          <a:effectLst/>
                        </a:rPr>
                        <a:t>Budget Tracking: Monitor project expenses and stay within budget.</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l">
                        <a:spcBef>
                          <a:spcPts val="65"/>
                        </a:spcBef>
                        <a:spcAft>
                          <a:spcPts val="0"/>
                        </a:spcAft>
                      </a:pPr>
                      <a:r>
                        <a:rPr lang="en-US" sz="2400" dirty="0">
                          <a:effectLst/>
                        </a:rPr>
                        <a:t>Customizable Project Tracking: Tailor project tracking dashboards to suit specific client needs.</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766004198"/>
                  </a:ext>
                </a:extLst>
              </a:tr>
            </a:tbl>
          </a:graphicData>
        </a:graphic>
      </p:graphicFrame>
    </p:spTree>
    <p:extLst>
      <p:ext uri="{BB962C8B-B14F-4D97-AF65-F5344CB8AC3E}">
        <p14:creationId xmlns:p14="http://schemas.microsoft.com/office/powerpoint/2010/main" val="1342991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DD90-2804-E1C5-118F-D102B72FCB45}"/>
              </a:ext>
            </a:extLst>
          </p:cNvPr>
          <p:cNvSpPr>
            <a:spLocks noGrp="1"/>
          </p:cNvSpPr>
          <p:nvPr>
            <p:ph type="title"/>
          </p:nvPr>
        </p:nvSpPr>
        <p:spPr/>
        <p:txBody>
          <a:bodyPr>
            <a:normAutofit fontScale="90000"/>
          </a:bodyPr>
          <a:lstStyle/>
          <a:p>
            <a:r>
              <a:rPr lang="en-US" dirty="0"/>
              <a:t>Differentiate Between </a:t>
            </a:r>
            <a:br>
              <a:rPr lang="en-US" dirty="0"/>
            </a:br>
            <a:r>
              <a:rPr lang="en-US" dirty="0"/>
              <a:t>Existing &amp; Unique Features</a:t>
            </a:r>
          </a:p>
        </p:txBody>
      </p:sp>
      <p:graphicFrame>
        <p:nvGraphicFramePr>
          <p:cNvPr id="4" name="Content Placeholder 3">
            <a:extLst>
              <a:ext uri="{FF2B5EF4-FFF2-40B4-BE49-F238E27FC236}">
                <a16:creationId xmlns:a16="http://schemas.microsoft.com/office/drawing/2014/main" id="{3051CCF7-E300-EDC8-C764-4FA0491311A0}"/>
              </a:ext>
            </a:extLst>
          </p:cNvPr>
          <p:cNvGraphicFramePr>
            <a:graphicFrameLocks noGrp="1"/>
          </p:cNvGraphicFramePr>
          <p:nvPr>
            <p:ph idx="1"/>
            <p:extLst>
              <p:ext uri="{D42A27DB-BD31-4B8C-83A1-F6EECF244321}">
                <p14:modId xmlns:p14="http://schemas.microsoft.com/office/powerpoint/2010/main" val="1484481390"/>
              </p:ext>
            </p:extLst>
          </p:nvPr>
        </p:nvGraphicFramePr>
        <p:xfrm>
          <a:off x="304800" y="1447800"/>
          <a:ext cx="8534400" cy="2582333"/>
        </p:xfrm>
        <a:graphic>
          <a:graphicData uri="http://schemas.openxmlformats.org/drawingml/2006/table">
            <a:tbl>
              <a:tblPr firstRow="1" firstCol="1" bandRow="1">
                <a:tableStyleId>{5C22544A-7EE6-4342-B048-85BDC9FD1C3A}</a:tableStyleId>
              </a:tblPr>
              <a:tblGrid>
                <a:gridCol w="4267200">
                  <a:extLst>
                    <a:ext uri="{9D8B030D-6E8A-4147-A177-3AD203B41FA5}">
                      <a16:colId xmlns:a16="http://schemas.microsoft.com/office/drawing/2014/main" val="2660577189"/>
                    </a:ext>
                  </a:extLst>
                </a:gridCol>
                <a:gridCol w="4267200">
                  <a:extLst>
                    <a:ext uri="{9D8B030D-6E8A-4147-A177-3AD203B41FA5}">
                      <a16:colId xmlns:a16="http://schemas.microsoft.com/office/drawing/2014/main" val="1601055249"/>
                    </a:ext>
                  </a:extLst>
                </a:gridCol>
              </a:tblGrid>
              <a:tr h="2582333">
                <a:tc>
                  <a:txBody>
                    <a:bodyPr/>
                    <a:lstStyle/>
                    <a:p>
                      <a:pPr marL="0" marR="0" algn="l">
                        <a:spcBef>
                          <a:spcPts val="65"/>
                        </a:spcBef>
                        <a:spcAft>
                          <a:spcPts val="0"/>
                        </a:spcAft>
                      </a:pPr>
                      <a:r>
                        <a:rPr lang="en-US" sz="2200" dirty="0">
                          <a:effectLst/>
                        </a:rPr>
                        <a:t>Task Scheduling: Allocate tasks and manage schedules.</a:t>
                      </a:r>
                      <a:endParaRPr lang="en-US" sz="2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l">
                        <a:spcBef>
                          <a:spcPts val="65"/>
                        </a:spcBef>
                        <a:spcAft>
                          <a:spcPts val="0"/>
                        </a:spcAft>
                      </a:pPr>
                      <a:r>
                        <a:rPr lang="en-US" sz="2200" dirty="0">
                          <a:effectLst/>
                        </a:rPr>
                        <a:t>Enhanced Collaboration Tools: Real-time communication and decision documentation </a:t>
                      </a:r>
                      <a:r>
                        <a:rPr lang="en-US" sz="2000" dirty="0"/>
                        <a:t>for</a:t>
                      </a:r>
                      <a:r>
                        <a:rPr lang="en-US" sz="2200" dirty="0">
                          <a:effectLst/>
                        </a:rPr>
                        <a:t> all stakeholders (Direct </a:t>
                      </a:r>
                      <a:r>
                        <a:rPr lang="en-US" sz="2200" dirty="0" err="1">
                          <a:effectLst/>
                        </a:rPr>
                        <a:t>Tradie</a:t>
                      </a:r>
                      <a:r>
                        <a:rPr lang="en-US" sz="2200" dirty="0">
                          <a:effectLst/>
                        </a:rPr>
                        <a:t>-Builder-Customer Channel)</a:t>
                      </a:r>
                      <a:endParaRPr lang="en-US" sz="2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0772348"/>
                  </a:ext>
                </a:extLst>
              </a:tr>
            </a:tbl>
          </a:graphicData>
        </a:graphic>
      </p:graphicFrame>
      <p:graphicFrame>
        <p:nvGraphicFramePr>
          <p:cNvPr id="3" name="Table 2">
            <a:extLst>
              <a:ext uri="{FF2B5EF4-FFF2-40B4-BE49-F238E27FC236}">
                <a16:creationId xmlns:a16="http://schemas.microsoft.com/office/drawing/2014/main" id="{ECA9F46F-D68D-8AA1-BE92-8B5B08BA556E}"/>
              </a:ext>
            </a:extLst>
          </p:cNvPr>
          <p:cNvGraphicFramePr>
            <a:graphicFrameLocks noGrp="1"/>
          </p:cNvGraphicFramePr>
          <p:nvPr>
            <p:extLst>
              <p:ext uri="{D42A27DB-BD31-4B8C-83A1-F6EECF244321}">
                <p14:modId xmlns:p14="http://schemas.microsoft.com/office/powerpoint/2010/main" val="2685739717"/>
              </p:ext>
            </p:extLst>
          </p:nvPr>
        </p:nvGraphicFramePr>
        <p:xfrm>
          <a:off x="304800" y="3996604"/>
          <a:ext cx="8534400" cy="1642195"/>
        </p:xfrm>
        <a:graphic>
          <a:graphicData uri="http://schemas.openxmlformats.org/drawingml/2006/table">
            <a:tbl>
              <a:tblPr firstRow="1" firstCol="1" bandRow="1">
                <a:tableStyleId>{5C22544A-7EE6-4342-B048-85BDC9FD1C3A}</a:tableStyleId>
              </a:tblPr>
              <a:tblGrid>
                <a:gridCol w="4267200">
                  <a:extLst>
                    <a:ext uri="{9D8B030D-6E8A-4147-A177-3AD203B41FA5}">
                      <a16:colId xmlns:a16="http://schemas.microsoft.com/office/drawing/2014/main" val="3887866217"/>
                    </a:ext>
                  </a:extLst>
                </a:gridCol>
                <a:gridCol w="4267200">
                  <a:extLst>
                    <a:ext uri="{9D8B030D-6E8A-4147-A177-3AD203B41FA5}">
                      <a16:colId xmlns:a16="http://schemas.microsoft.com/office/drawing/2014/main" val="3654215540"/>
                    </a:ext>
                  </a:extLst>
                </a:gridCol>
              </a:tblGrid>
              <a:tr h="1642195">
                <a:tc>
                  <a:txBody>
                    <a:bodyPr/>
                    <a:lstStyle/>
                    <a:p>
                      <a:pPr marL="0" marR="0" algn="l">
                        <a:spcBef>
                          <a:spcPts val="65"/>
                        </a:spcBef>
                        <a:spcAft>
                          <a:spcPts val="0"/>
                        </a:spcAft>
                      </a:pPr>
                      <a:r>
                        <a:rPr lang="en-US" sz="2000" dirty="0">
                          <a:effectLst/>
                        </a:rPr>
                        <a:t>Client Portal: Limited client visibility into project details.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l">
                        <a:spcBef>
                          <a:spcPts val="65"/>
                        </a:spcBef>
                        <a:spcAft>
                          <a:spcPts val="0"/>
                        </a:spcAft>
                      </a:pPr>
                      <a:r>
                        <a:rPr lang="en-US" sz="2000" dirty="0">
                          <a:effectLst/>
                        </a:rPr>
                        <a:t>Personalized Communication: Direct, customizable communication channels between clients, builders, and </a:t>
                      </a:r>
                      <a:r>
                        <a:rPr lang="en-US" sz="2000" dirty="0" err="1">
                          <a:effectLst/>
                        </a:rPr>
                        <a:t>tradies</a:t>
                      </a:r>
                      <a:r>
                        <a:rPr lang="en-US" sz="2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600603657"/>
                  </a:ext>
                </a:extLst>
              </a:tr>
            </a:tbl>
          </a:graphicData>
        </a:graphic>
      </p:graphicFrame>
    </p:spTree>
    <p:extLst>
      <p:ext uri="{BB962C8B-B14F-4D97-AF65-F5344CB8AC3E}">
        <p14:creationId xmlns:p14="http://schemas.microsoft.com/office/powerpoint/2010/main" val="2110946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5" name="Rectangle 2">
            <a:extLst>
              <a:ext uri="{FF2B5EF4-FFF2-40B4-BE49-F238E27FC236}">
                <a16:creationId xmlns:a16="http://schemas.microsoft.com/office/drawing/2014/main" id="{2DB6D99D-AB10-2BF9-8EAF-3455D31126BC}"/>
              </a:ext>
            </a:extLst>
          </p:cNvPr>
          <p:cNvSpPr>
            <a:spLocks noGrp="1" noChangeArrowheads="1"/>
          </p:cNvSpPr>
          <p:nvPr>
            <p:ph idx="1"/>
          </p:nvPr>
        </p:nvSpPr>
        <p:spPr bwMode="auto">
          <a:xfrm>
            <a:off x="76200" y="1407855"/>
            <a:ext cx="868680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Customers face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poor communication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transparency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builders, leading to misunderstandings and disputes.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project details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 materials and finishes are often verbally discussed but not properly tracked.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Customers struggle to track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progress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payments, and builder adherence to agreed-upon specifications.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web app will offer a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centralized platform</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real-time communication, progress updates, and documented agreements to reduce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misunderstandings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ensure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transparency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12646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a:xfrm>
            <a:off x="76200" y="1219200"/>
            <a:ext cx="8305800" cy="5486400"/>
          </a:xfrm>
        </p:spPr>
        <p:txBody>
          <a:bodyPr>
            <a:normAutofit/>
          </a:bodyPr>
          <a:lstStyle/>
          <a:p>
            <a:r>
              <a:rPr lang="en-US" sz="2600" u="sng" dirty="0">
                <a:latin typeface="Times New Roman" panose="02020603050405020304" pitchFamily="18" charset="0"/>
                <a:cs typeface="Times New Roman" panose="02020603050405020304" pitchFamily="18" charset="0"/>
              </a:rPr>
              <a:t>Features of the project</a:t>
            </a:r>
          </a:p>
          <a:p>
            <a:pPr lvl="1"/>
            <a:endParaRPr lang="en-US" sz="2600" dirty="0">
              <a:latin typeface="Times New Roman" panose="02020603050405020304" pitchFamily="18" charset="0"/>
              <a:cs typeface="Times New Roman" panose="02020603050405020304" pitchFamily="18" charset="0"/>
            </a:endParaRPr>
          </a:p>
          <a:p>
            <a:pPr lvl="1"/>
            <a:endParaRPr lang="en-US" sz="2600" dirty="0">
              <a:latin typeface="Times New Roman" panose="02020603050405020304" pitchFamily="18" charset="0"/>
              <a:cs typeface="Times New Roman" panose="02020603050405020304" pitchFamily="18" charset="0"/>
            </a:endParaRPr>
          </a:p>
          <a:p>
            <a:pPr marL="457200" lvl="1" indent="0">
              <a:buNone/>
            </a:pPr>
            <a:endParaRPr lang="en-US" sz="2600" dirty="0">
              <a:latin typeface="Times New Roman" panose="02020603050405020304" pitchFamily="18" charset="0"/>
              <a:cs typeface="Times New Roman" panose="02020603050405020304" pitchFamily="18" charset="0"/>
            </a:endParaRPr>
          </a:p>
          <a:p>
            <a:pPr lvl="1"/>
            <a:endParaRPr lang="en-US" sz="3600" dirty="0"/>
          </a:p>
          <a:p>
            <a:pPr lvl="1"/>
            <a:endParaRPr lang="en-US" sz="3600" dirty="0"/>
          </a:p>
          <a:p>
            <a:endParaRPr lang="en-US" sz="4000" dirty="0"/>
          </a:p>
        </p:txBody>
      </p:sp>
      <p:sp>
        <p:nvSpPr>
          <p:cNvPr id="5" name="Rectangle 2">
            <a:extLst>
              <a:ext uri="{FF2B5EF4-FFF2-40B4-BE49-F238E27FC236}">
                <a16:creationId xmlns:a16="http://schemas.microsoft.com/office/drawing/2014/main" id="{5D0E96B6-5032-88D9-649E-823947098032}"/>
              </a:ext>
            </a:extLst>
          </p:cNvPr>
          <p:cNvSpPr>
            <a:spLocks noChangeArrowheads="1"/>
          </p:cNvSpPr>
          <p:nvPr/>
        </p:nvSpPr>
        <p:spPr bwMode="auto">
          <a:xfrm>
            <a:off x="228600" y="1504890"/>
            <a:ext cx="8446576"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sz="22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Real-time Chat &amp; Communication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seamless communication between customers, builders, and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tradies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better project coordination.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Products Selection &amp; Documentation Tracking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documented agreements for customer selections like materials, appliances, and finishes, reducing misunderstandings.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Documentation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Automatically generates project-related documents and searches through keywords for efficient information retrieval.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Project &amp; Task Management Dashboards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Centralized dashboards for tracking progress, deadlines, payments, and task milestones, keeping everything organized.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Verified Builders Status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Offers a verification system to ensure builders comply with Victorian standards, boosting credibility and trust.</a:t>
            </a:r>
          </a:p>
        </p:txBody>
      </p:sp>
    </p:spTree>
    <p:extLst>
      <p:ext uri="{BB962C8B-B14F-4D97-AF65-F5344CB8AC3E}">
        <p14:creationId xmlns:p14="http://schemas.microsoft.com/office/powerpoint/2010/main" val="3587366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931</TotalTime>
  <Words>918</Words>
  <Application>Microsoft Office PowerPoint</Application>
  <PresentationFormat>On-screen Show (4:3)</PresentationFormat>
  <Paragraphs>114</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Symbol</vt:lpstr>
      <vt:lpstr>Times New Roman</vt:lpstr>
      <vt:lpstr>Office Theme</vt:lpstr>
      <vt:lpstr>FYP Proposal Defense &lt;&lt; Builder Management System &gt;&gt;</vt:lpstr>
      <vt:lpstr>Table of Contents</vt:lpstr>
      <vt:lpstr>Introduction</vt:lpstr>
      <vt:lpstr>Introduction</vt:lpstr>
      <vt:lpstr>Background</vt:lpstr>
      <vt:lpstr>Differentiate Between  Existing &amp; Unique Features</vt:lpstr>
      <vt:lpstr>Differentiate Between  Existing &amp; Unique Features</vt:lpstr>
      <vt:lpstr>Problem Statement</vt:lpstr>
      <vt:lpstr>Proposed Solution</vt:lpstr>
      <vt:lpstr>Proposed Solution</vt:lpstr>
      <vt:lpstr>Proposed Solution</vt:lpstr>
      <vt:lpstr>Proposed Solution</vt:lpstr>
      <vt:lpstr>Project Scope</vt:lpstr>
      <vt:lpstr>Project Scope</vt:lpstr>
      <vt:lpstr>Work Breakdown Structure</vt:lpstr>
      <vt:lpstr>Gantt Chart</vt:lpstr>
      <vt:lpstr>References</vt:lpstr>
      <vt:lpstr>PowerPoint Presentation</vt:lpstr>
    </vt:vector>
  </TitlesOfParts>
  <Manager>HOD SE</Manager>
  <Company>Bahria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Proposal Defense Presentation Format</dc:title>
  <dc:subject>FYP</dc:subject>
  <dc:creator>Engr. M.  Adnan Ur Rehman</dc:creator>
  <dc:description>Approved by HOD SE</dc:description>
  <cp:lastModifiedBy>02-131212-009</cp:lastModifiedBy>
  <cp:revision>29</cp:revision>
  <dcterms:created xsi:type="dcterms:W3CDTF">2006-08-16T00:00:00Z</dcterms:created>
  <dcterms:modified xsi:type="dcterms:W3CDTF">2024-10-08T16:33:31Z</dcterms:modified>
  <cp:version>1</cp:version>
</cp:coreProperties>
</file>