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2"/>
    <p:sldId id="310" r:id="rId3"/>
    <p:sldId id="315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19" r:id="rId15"/>
    <p:sldId id="330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69" d="100"/>
          <a:sy n="69" d="100"/>
        </p:scale>
        <p:origin x="780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12/27/2024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12/27/2024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12/27/2024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12/27/2024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12/27/2024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12/27/2024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12/27/2024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915398" cy="2895600"/>
          </a:xfrm>
        </p:spPr>
        <p:txBody>
          <a:bodyPr>
            <a:normAutofit/>
          </a:bodyPr>
          <a:lstStyle/>
          <a:p>
            <a:r>
              <a:rPr lang="en-US" sz="8800" b="1" dirty="0"/>
              <a:t>Builder Software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Muhammad Shoaib Akhter Qadri        </a:t>
            </a:r>
          </a:p>
          <a:p>
            <a:r>
              <a:rPr lang="it-IT" sz="2400" b="1" dirty="0"/>
              <a:t>02-131212-009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E8445-0143-12BF-1092-AADBDC4E8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BE43-34A5-CF9B-0D69-A4DF4160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609600"/>
            <a:ext cx="9905999" cy="106680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6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Channels</a:t>
            </a:r>
            <a:endParaRPr lang="en-US" sz="6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2023D5F-5A34-D141-D9DA-7FF5FDF4345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3" y="2870492"/>
            <a:ext cx="10363199" cy="198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Web-based application for easy accessibility. 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Integration with third-party tools for extended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0105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33B65-1B31-4D29-0206-37EB0EAFF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18B3-4F5C-5A50-EE9D-E0E07E08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609600"/>
            <a:ext cx="9905999" cy="106680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6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Unfair Advantages</a:t>
            </a:r>
            <a:endParaRPr lang="en-US" sz="6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1F681C-8536-4EBE-64E0-7993A30A5BE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3" y="1913370"/>
            <a:ext cx="9905997" cy="390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AI-driven documentation for automatic project updates.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Personalized communication channels not available in competitors.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Real-time notifications and progress tracking features.</a:t>
            </a:r>
          </a:p>
        </p:txBody>
      </p:sp>
    </p:spTree>
    <p:extLst>
      <p:ext uri="{BB962C8B-B14F-4D97-AF65-F5344CB8AC3E}">
        <p14:creationId xmlns:p14="http://schemas.microsoft.com/office/powerpoint/2010/main" val="198836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CCE9F-2183-5B19-44F7-EDCB77A4C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3861-AF92-30D8-A2FA-52504A1F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609600"/>
            <a:ext cx="9905999" cy="106680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6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Cost Structure</a:t>
            </a:r>
            <a:endParaRPr lang="en-US" sz="6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640665E-EB9D-0F50-F3AB-D84F38D4848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3" y="2703782"/>
            <a:ext cx="9498882" cy="232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Initial development and deployment costs.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Ongoing server and cloud infrastructure expenses.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Maintenance, support, and feature enhancements.</a:t>
            </a:r>
          </a:p>
        </p:txBody>
      </p:sp>
    </p:spTree>
    <p:extLst>
      <p:ext uri="{BB962C8B-B14F-4D97-AF65-F5344CB8AC3E}">
        <p14:creationId xmlns:p14="http://schemas.microsoft.com/office/powerpoint/2010/main" val="13332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46D38-32FD-5101-3E6B-6A7B828C0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5FFD-281A-63FB-0F9D-F5080EB4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609600"/>
            <a:ext cx="7543801" cy="114300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7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Revenue Streams</a:t>
            </a:r>
            <a:endParaRPr lang="en-US" sz="7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155C6C-A131-9D59-4EDB-7F334D6CCB9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2" y="2479832"/>
            <a:ext cx="10287000" cy="337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Monthly subscription plans for customers and builders.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Premium features such as advanced analytics and customization.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Advertisements or partnerships with construction-related businesses.</a:t>
            </a:r>
          </a:p>
        </p:txBody>
      </p:sp>
    </p:spTree>
    <p:extLst>
      <p:ext uri="{BB962C8B-B14F-4D97-AF65-F5344CB8AC3E}">
        <p14:creationId xmlns:p14="http://schemas.microsoft.com/office/powerpoint/2010/main" val="237128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>
            <a:normAutofit/>
          </a:bodyPr>
          <a:lstStyle/>
          <a:p>
            <a:endParaRPr lang="en-US" sz="6000" b="1" dirty="0"/>
          </a:p>
          <a:p>
            <a:endParaRPr lang="en-US" sz="6000" b="1" dirty="0"/>
          </a:p>
          <a:p>
            <a:r>
              <a:rPr lang="en-US" sz="6000" b="1" dirty="0"/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D3F08-81C2-0C68-695A-D1AC21F2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FA0F4C61-11B6-749F-593F-4AD4143CBE5E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>
            <a:normAutofit/>
          </a:bodyPr>
          <a:lstStyle/>
          <a:p>
            <a:endParaRPr lang="en-US" sz="6000" b="1" dirty="0"/>
          </a:p>
          <a:p>
            <a:endParaRPr lang="en-US" sz="6000" b="1" dirty="0"/>
          </a:p>
          <a:p>
            <a:r>
              <a:rPr lang="en-US" sz="7200" b="1" dirty="0"/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16375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665412" y="190501"/>
            <a:ext cx="9144001" cy="685799"/>
          </a:xfrm>
        </p:spPr>
        <p:txBody>
          <a:bodyPr>
            <a:normAutofit/>
          </a:bodyPr>
          <a:lstStyle/>
          <a:p>
            <a:r>
              <a:rPr lang="en-US" sz="4000" b="1" dirty="0"/>
              <a:t>Content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665412" y="1066800"/>
            <a:ext cx="9134391" cy="52577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INTRODUCTION </a:t>
            </a:r>
          </a:p>
          <a:p>
            <a:r>
              <a:rPr lang="en-GB" dirty="0"/>
              <a:t>PROBLEM </a:t>
            </a:r>
          </a:p>
          <a:p>
            <a:r>
              <a:rPr lang="en-GB" dirty="0"/>
              <a:t>SOLUTION </a:t>
            </a:r>
          </a:p>
          <a:p>
            <a:r>
              <a:rPr lang="en-GB" dirty="0"/>
              <a:t>KEY RESOURCES </a:t>
            </a:r>
          </a:p>
          <a:p>
            <a:r>
              <a:rPr lang="en-GB" dirty="0"/>
              <a:t>VALUE PROPOSITION </a:t>
            </a:r>
          </a:p>
          <a:p>
            <a:r>
              <a:rPr lang="en-GB" dirty="0"/>
              <a:t>CUSTOMER SEGMENTATION </a:t>
            </a:r>
          </a:p>
          <a:p>
            <a:r>
              <a:rPr lang="en-GB" dirty="0"/>
              <a:t>CHANNELS </a:t>
            </a:r>
          </a:p>
          <a:p>
            <a:r>
              <a:rPr lang="en-GB" dirty="0"/>
              <a:t>UNFAIR ADVANTAGES </a:t>
            </a:r>
          </a:p>
          <a:p>
            <a:r>
              <a:rPr lang="en-GB" dirty="0"/>
              <a:t>COST STRUCTURE </a:t>
            </a:r>
          </a:p>
          <a:p>
            <a:r>
              <a:rPr lang="en-GB" dirty="0"/>
              <a:t>REVENUE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609600"/>
            <a:ext cx="10210801" cy="1066800"/>
          </a:xfrm>
        </p:spPr>
        <p:txBody>
          <a:bodyPr>
            <a:normAutofit fontScale="90000"/>
          </a:bodyPr>
          <a:lstStyle/>
          <a:p>
            <a:r>
              <a:rPr lang="en-GB" sz="4400" b="1" dirty="0"/>
              <a:t>What is the Business Model Canvas (BMC)?</a:t>
            </a:r>
            <a:endParaRPr lang="en-US" sz="66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108E22F-D7A8-7112-DDC2-041C25EAC6D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1" y="1985426"/>
            <a:ext cx="1005840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sz="3200" dirty="0"/>
              <a:t>A strategic management tool for developing and documenting business models.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C985417-6871-7F5E-6CB9-978BC4EABDBA}"/>
              </a:ext>
            </a:extLst>
          </p:cNvPr>
          <p:cNvSpPr txBox="1">
            <a:spLocks/>
          </p:cNvSpPr>
          <p:nvPr/>
        </p:nvSpPr>
        <p:spPr>
          <a:xfrm>
            <a:off x="1394544" y="3124200"/>
            <a:ext cx="10210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/>
              <a:t>Why is it important?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4AB75F-7731-81D3-F435-CA635B72C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743" y="4510444"/>
            <a:ext cx="1005840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sz="3200" dirty="0"/>
              <a:t>It simplifies understanding and visualizing key components of a business model.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B7B20-7038-7A7F-E6AA-A4219CF54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27E6-CB7E-81A1-10A5-6476E28A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609600"/>
            <a:ext cx="9905999" cy="1066800"/>
          </a:xfrm>
        </p:spPr>
        <p:txBody>
          <a:bodyPr>
            <a:normAutofit/>
          </a:bodyPr>
          <a:lstStyle/>
          <a:p>
            <a:r>
              <a:rPr lang="en-US" sz="4800" b="1" dirty="0"/>
              <a:t>Introduction</a:t>
            </a:r>
            <a:endParaRPr lang="en-US" sz="166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21BEA6-BE1F-8414-7A3F-644CC4ECB6F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3" y="1913373"/>
            <a:ext cx="10286999" cy="390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Residential construction industry faces challenges in communication and management.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Builder Management Software offers real-time project tracking and communication.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Focus on enhancing transparency and accountability among all stakeholders.</a:t>
            </a:r>
          </a:p>
        </p:txBody>
      </p:sp>
    </p:spTree>
    <p:extLst>
      <p:ext uri="{BB962C8B-B14F-4D97-AF65-F5344CB8AC3E}">
        <p14:creationId xmlns:p14="http://schemas.microsoft.com/office/powerpoint/2010/main" val="160194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609E4-1054-A615-CD33-F7E3AA534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40F1-CCD7-0DED-B222-C1397DD6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540324"/>
            <a:ext cx="10210801" cy="952915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Problem</a:t>
            </a:r>
            <a:endParaRPr lang="en-US" sz="344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79DC01-D0C9-58DE-5787-DCD8F4459D1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3" y="2064566"/>
            <a:ext cx="9524999" cy="390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Lack of transparency in project progress and decisions.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Poor communication between customers, builders, and </a:t>
            </a:r>
            <a:r>
              <a:rPr lang="en-US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tradies</a:t>
            </a: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Missing documentation leading to disputes and delays.</a:t>
            </a:r>
          </a:p>
        </p:txBody>
      </p:sp>
    </p:spTree>
    <p:extLst>
      <p:ext uri="{BB962C8B-B14F-4D97-AF65-F5344CB8AC3E}">
        <p14:creationId xmlns:p14="http://schemas.microsoft.com/office/powerpoint/2010/main" val="129926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EB7AD-C2B4-8398-FD86-DB5AF7415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A0ED-B91F-1BC6-00AD-3A6FD926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609600"/>
            <a:ext cx="9905999" cy="1066800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Solution</a:t>
            </a:r>
            <a:endParaRPr lang="en-US" sz="413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9B5A205-0199-B0F5-AF99-3D2C95413C9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3" y="2191040"/>
            <a:ext cx="10210799" cy="390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Centralized platform for seamless communication and project tracking.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AI-powered tools for documentation and task management.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Real-time updates to ensure transparency and accountability.</a:t>
            </a:r>
          </a:p>
        </p:txBody>
      </p:sp>
    </p:spTree>
    <p:extLst>
      <p:ext uri="{BB962C8B-B14F-4D97-AF65-F5344CB8AC3E}">
        <p14:creationId xmlns:p14="http://schemas.microsoft.com/office/powerpoint/2010/main" val="144983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6FC91-410A-8F0E-D1C2-621DDA64A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2CF1-C9CF-3423-A918-2C28B9F2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609600"/>
            <a:ext cx="9905999" cy="1066800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 Resources</a:t>
            </a:r>
            <a:endParaRPr lang="en-US" sz="49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FA4A0E-AA0B-4766-9B3F-8A247869921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1" y="2260809"/>
            <a:ext cx="10286999" cy="3375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Technologies:</a:t>
            </a: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React.js for the frontend, Firebase for backend/database.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AI Tools:</a:t>
            </a: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OpenAI API for automatic documentation generation.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Skilled development team following Agile methodology.</a:t>
            </a:r>
          </a:p>
        </p:txBody>
      </p:sp>
    </p:spTree>
    <p:extLst>
      <p:ext uri="{BB962C8B-B14F-4D97-AF65-F5344CB8AC3E}">
        <p14:creationId xmlns:p14="http://schemas.microsoft.com/office/powerpoint/2010/main" val="175791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75953-2A9E-0A2F-4EDE-5DA145559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DDDE-8888-0DDF-1DFF-7A0AFD9A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609600"/>
            <a:ext cx="9905999" cy="1066800"/>
          </a:xfrm>
        </p:spPr>
        <p:txBody>
          <a:bodyPr>
            <a:normAutofit/>
          </a:bodyPr>
          <a:lstStyle/>
          <a:p>
            <a:r>
              <a:rPr lang="en-US" sz="4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Value Proposition</a:t>
            </a:r>
            <a:endParaRPr lang="en-US" sz="496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09E978-BCBE-09E7-ED16-B0FB96411C7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3" y="1736840"/>
            <a:ext cx="10134599" cy="390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Improved customer-builder collaboration with documented agreements.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Real-time communication to reduce misunderstandings.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Transparent project tracking to enhance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41496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CED58-7456-B084-7710-908A3413E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5B5A-DFBF-10A3-CC65-F27441C5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609600"/>
            <a:ext cx="9905999" cy="106680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6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Customer Segmentation</a:t>
            </a:r>
            <a:endParaRPr lang="en-US" sz="6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95FBF1-8E0E-99C8-B4FF-86F5EE4A4CB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3" y="2535141"/>
            <a:ext cx="9220199" cy="2848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Residential customers planning construction projects.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Custom home builders and contractors.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Tradies</a:t>
            </a: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involved in specific project tasks.</a:t>
            </a:r>
          </a:p>
        </p:txBody>
      </p:sp>
    </p:spTree>
    <p:extLst>
      <p:ext uri="{BB962C8B-B14F-4D97-AF65-F5344CB8AC3E}">
        <p14:creationId xmlns:p14="http://schemas.microsoft.com/office/powerpoint/2010/main" val="216924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66</TotalTime>
  <Words>318</Words>
  <Application>Microsoft Office PowerPoint</Application>
  <PresentationFormat>Custom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Corbel</vt:lpstr>
      <vt:lpstr>Digital Blue Tunnel 16x9</vt:lpstr>
      <vt:lpstr>Builder Software</vt:lpstr>
      <vt:lpstr>Content List</vt:lpstr>
      <vt:lpstr>What is the Business Model Canvas (BMC)?</vt:lpstr>
      <vt:lpstr>Introduction</vt:lpstr>
      <vt:lpstr>Problem</vt:lpstr>
      <vt:lpstr>Solution</vt:lpstr>
      <vt:lpstr>Key Resources</vt:lpstr>
      <vt:lpstr>Value Proposition</vt:lpstr>
      <vt:lpstr>Customer Segmentation</vt:lpstr>
      <vt:lpstr>Channels</vt:lpstr>
      <vt:lpstr>Unfair Advantages</vt:lpstr>
      <vt:lpstr>Cost Structure</vt:lpstr>
      <vt:lpstr>Revenue Streams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02-131212-009</dc:creator>
  <cp:lastModifiedBy>02-131212-009</cp:lastModifiedBy>
  <cp:revision>6</cp:revision>
  <dcterms:created xsi:type="dcterms:W3CDTF">2024-11-16T15:30:23Z</dcterms:created>
  <dcterms:modified xsi:type="dcterms:W3CDTF">2024-12-27T17:54:01Z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