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70" r:id="rId8"/>
    <p:sldId id="261" r:id="rId9"/>
    <p:sldId id="262" r:id="rId10"/>
    <p:sldId id="263" r:id="rId11"/>
    <p:sldId id="264" r:id="rId12"/>
    <p:sldId id="267" r:id="rId13"/>
    <p:sldId id="268"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C06CF02-0A80-4EC3-A059-78646D87BDC3}"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DD404-A86B-4397-A5F2-044EE6E7F1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08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6CF02-0A80-4EC3-A059-78646D87BDC3}"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DD404-A86B-4397-A5F2-044EE6E7F1A8}" type="slidenum">
              <a:rPr lang="en-US" smtClean="0"/>
              <a:t>‹#›</a:t>
            </a:fld>
            <a:endParaRPr lang="en-US"/>
          </a:p>
        </p:txBody>
      </p:sp>
    </p:spTree>
    <p:extLst>
      <p:ext uri="{BB962C8B-B14F-4D97-AF65-F5344CB8AC3E}">
        <p14:creationId xmlns:p14="http://schemas.microsoft.com/office/powerpoint/2010/main" val="398389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6CF02-0A80-4EC3-A059-78646D87BDC3}"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DD404-A86B-4397-A5F2-044EE6E7F1A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52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6CF02-0A80-4EC3-A059-78646D87BDC3}"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DD404-A86B-4397-A5F2-044EE6E7F1A8}" type="slidenum">
              <a:rPr lang="en-US" smtClean="0"/>
              <a:t>‹#›</a:t>
            </a:fld>
            <a:endParaRPr lang="en-US"/>
          </a:p>
        </p:txBody>
      </p:sp>
    </p:spTree>
    <p:extLst>
      <p:ext uri="{BB962C8B-B14F-4D97-AF65-F5344CB8AC3E}">
        <p14:creationId xmlns:p14="http://schemas.microsoft.com/office/powerpoint/2010/main" val="68000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6CF02-0A80-4EC3-A059-78646D87BDC3}"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DD404-A86B-4397-A5F2-044EE6E7F1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22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06CF02-0A80-4EC3-A059-78646D87BDC3}"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DD404-A86B-4397-A5F2-044EE6E7F1A8}" type="slidenum">
              <a:rPr lang="en-US" smtClean="0"/>
              <a:t>‹#›</a:t>
            </a:fld>
            <a:endParaRPr lang="en-US"/>
          </a:p>
        </p:txBody>
      </p:sp>
    </p:spTree>
    <p:extLst>
      <p:ext uri="{BB962C8B-B14F-4D97-AF65-F5344CB8AC3E}">
        <p14:creationId xmlns:p14="http://schemas.microsoft.com/office/powerpoint/2010/main" val="158701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06CF02-0A80-4EC3-A059-78646D87BDC3}"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DD404-A86B-4397-A5F2-044EE6E7F1A8}" type="slidenum">
              <a:rPr lang="en-US" smtClean="0"/>
              <a:t>‹#›</a:t>
            </a:fld>
            <a:endParaRPr lang="en-US"/>
          </a:p>
        </p:txBody>
      </p:sp>
    </p:spTree>
    <p:extLst>
      <p:ext uri="{BB962C8B-B14F-4D97-AF65-F5344CB8AC3E}">
        <p14:creationId xmlns:p14="http://schemas.microsoft.com/office/powerpoint/2010/main" val="45653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06CF02-0A80-4EC3-A059-78646D87BDC3}"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DD404-A86B-4397-A5F2-044EE6E7F1A8}" type="slidenum">
              <a:rPr lang="en-US" smtClean="0"/>
              <a:t>‹#›</a:t>
            </a:fld>
            <a:endParaRPr lang="en-US"/>
          </a:p>
        </p:txBody>
      </p:sp>
    </p:spTree>
    <p:extLst>
      <p:ext uri="{BB962C8B-B14F-4D97-AF65-F5344CB8AC3E}">
        <p14:creationId xmlns:p14="http://schemas.microsoft.com/office/powerpoint/2010/main" val="239462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6CF02-0A80-4EC3-A059-78646D87BDC3}"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DD404-A86B-4397-A5F2-044EE6E7F1A8}" type="slidenum">
              <a:rPr lang="en-US" smtClean="0"/>
              <a:t>‹#›</a:t>
            </a:fld>
            <a:endParaRPr lang="en-US"/>
          </a:p>
        </p:txBody>
      </p:sp>
    </p:spTree>
    <p:extLst>
      <p:ext uri="{BB962C8B-B14F-4D97-AF65-F5344CB8AC3E}">
        <p14:creationId xmlns:p14="http://schemas.microsoft.com/office/powerpoint/2010/main" val="233272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C06CF02-0A80-4EC3-A059-78646D87BDC3}"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DD404-A86B-4397-A5F2-044EE6E7F1A8}" type="slidenum">
              <a:rPr lang="en-US" smtClean="0"/>
              <a:t>‹#›</a:t>
            </a:fld>
            <a:endParaRPr lang="en-US"/>
          </a:p>
        </p:txBody>
      </p:sp>
    </p:spTree>
    <p:extLst>
      <p:ext uri="{BB962C8B-B14F-4D97-AF65-F5344CB8AC3E}">
        <p14:creationId xmlns:p14="http://schemas.microsoft.com/office/powerpoint/2010/main" val="407232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06CF02-0A80-4EC3-A059-78646D87BDC3}"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DD404-A86B-4397-A5F2-044EE6E7F1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1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C06CF02-0A80-4EC3-A059-78646D87BDC3}" type="datetimeFigureOut">
              <a:rPr lang="en-US" smtClean="0"/>
              <a:t>9/24/2024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4DD404-A86B-4397-A5F2-044EE6E7F1A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161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flair.training/blogs/hdfs-data-write-operation/" TargetMode="External"/><Relationship Id="rId2" Type="http://schemas.openxmlformats.org/officeDocument/2006/relationships/hyperlink" Target="https://data-flair.training/blogs/mapper-in-hadoop-mapreduce/" TargetMode="External"/><Relationship Id="rId1" Type="http://schemas.openxmlformats.org/officeDocument/2006/relationships/slideLayout" Target="../slideLayouts/slideLayout2.xml"/><Relationship Id="rId4" Type="http://schemas.openxmlformats.org/officeDocument/2006/relationships/hyperlink" Target="https://data-flair.training/blogs/reducer-in-hadoop-mapredu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introduction-to-hadoop-distributed-file-systemhdf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introduction-to-sca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HADOOP Map-reduce</a:t>
            </a:r>
            <a:endParaRPr lang="en-US" dirty="0"/>
          </a:p>
        </p:txBody>
      </p:sp>
      <p:sp>
        <p:nvSpPr>
          <p:cNvPr id="3" name="Subtitle 2"/>
          <p:cNvSpPr>
            <a:spLocks noGrp="1"/>
          </p:cNvSpPr>
          <p:nvPr>
            <p:ph type="subTitle" idx="1"/>
          </p:nvPr>
        </p:nvSpPr>
        <p:spPr/>
        <p:txBody>
          <a:bodyPr/>
          <a:lstStyle/>
          <a:p>
            <a:r>
              <a:rPr lang="en-US" dirty="0" smtClean="0"/>
              <a:t>Dr. Salahuddin</a:t>
            </a:r>
            <a:endParaRPr lang="en-US" dirty="0"/>
          </a:p>
        </p:txBody>
      </p:sp>
    </p:spTree>
    <p:extLst>
      <p:ext uri="{BB962C8B-B14F-4D97-AF65-F5344CB8AC3E}">
        <p14:creationId xmlns:p14="http://schemas.microsoft.com/office/powerpoint/2010/main" val="355176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Brief Working Of Reducer</a:t>
            </a:r>
          </a:p>
        </p:txBody>
      </p:sp>
      <p:sp>
        <p:nvSpPr>
          <p:cNvPr id="3" name="Content Placeholder 2"/>
          <p:cNvSpPr>
            <a:spLocks noGrp="1"/>
          </p:cNvSpPr>
          <p:nvPr>
            <p:ph idx="1"/>
          </p:nvPr>
        </p:nvSpPr>
        <p:spPr/>
        <p:txBody>
          <a:bodyPr>
            <a:normAutofit/>
          </a:bodyPr>
          <a:lstStyle/>
          <a:p>
            <a:pPr algn="just"/>
            <a:r>
              <a:rPr lang="en-US" sz="2800" dirty="0"/>
              <a:t>Reducer is the second part of the Map-Reduce programming model. The Mapper produces the output in the form of key-value pairs which works as input for the Reducer. But before sending this intermediate key-value pairs directly to the Reducer some process will be done which shuffle and sort the key-value pairs according to its key values. The output generated by the Reducer will be the final output which is then stored on HDFS(Hadoop Distributed File System). Reducer mainly performs some computation operation like addition, filtration, and aggregation. </a:t>
            </a:r>
            <a:br>
              <a:rPr lang="en-US" sz="2800" dirty="0"/>
            </a:br>
            <a:r>
              <a:rPr lang="en-US" sz="2800" dirty="0"/>
              <a:t> </a:t>
            </a:r>
          </a:p>
        </p:txBody>
      </p:sp>
    </p:spTree>
    <p:extLst>
      <p:ext uri="{BB962C8B-B14F-4D97-AF65-F5344CB8AC3E}">
        <p14:creationId xmlns:p14="http://schemas.microsoft.com/office/powerpoint/2010/main" val="223842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How Hadoop MapReduce Works?</a:t>
            </a:r>
          </a:p>
        </p:txBody>
      </p:sp>
      <p:pic>
        <p:nvPicPr>
          <p:cNvPr id="4" name="Content Placeholder 3"/>
          <p:cNvPicPr>
            <a:picLocks noGrp="1" noChangeAspect="1"/>
          </p:cNvPicPr>
          <p:nvPr>
            <p:ph idx="1"/>
          </p:nvPr>
        </p:nvPicPr>
        <p:blipFill>
          <a:blip r:embed="rId2"/>
          <a:stretch>
            <a:fillRect/>
          </a:stretch>
        </p:blipFill>
        <p:spPr>
          <a:xfrm>
            <a:off x="1023938" y="2510670"/>
            <a:ext cx="9720262" cy="3573384"/>
          </a:xfrm>
          <a:prstGeom prst="rect">
            <a:avLst/>
          </a:prstGeom>
        </p:spPr>
      </p:pic>
    </p:spTree>
    <p:extLst>
      <p:ext uri="{BB962C8B-B14F-4D97-AF65-F5344CB8AC3E}">
        <p14:creationId xmlns:p14="http://schemas.microsoft.com/office/powerpoint/2010/main" val="3728709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How Hadoop MapReduce Works?</a:t>
            </a:r>
          </a:p>
        </p:txBody>
      </p:sp>
      <p:pic>
        <p:nvPicPr>
          <p:cNvPr id="2050" name="Picture 2" descr="hadoop mapreduce data flow execu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4911" y="2084832"/>
            <a:ext cx="9959926" cy="447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64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MapReduce Internals</a:t>
            </a:r>
          </a:p>
        </p:txBody>
      </p:sp>
      <p:sp>
        <p:nvSpPr>
          <p:cNvPr id="3" name="Content Placeholder 2"/>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MapReduce is the combination of two different processing idioms called </a:t>
            </a:r>
            <a:r>
              <a:rPr lang="en-US" sz="3000" b="1" dirty="0">
                <a:latin typeface="Times New Roman" panose="02020603050405020304" pitchFamily="18" charset="0"/>
                <a:cs typeface="Times New Roman" panose="02020603050405020304" pitchFamily="18" charset="0"/>
              </a:rPr>
              <a:t>Map</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Reduce</a:t>
            </a:r>
            <a:r>
              <a:rPr lang="en-US" sz="3000" dirty="0">
                <a:latin typeface="Times New Roman" panose="02020603050405020304" pitchFamily="18" charset="0"/>
                <a:cs typeface="Times New Roman" panose="02020603050405020304" pitchFamily="18" charset="0"/>
              </a:rPr>
              <a:t>, where we can specify our custom business logic. The map is the first phase of processing, where we specify all the complex logic/business rules/costly code. On the other hand, Reduce is the second phase of processing, where we specify light-weight processing. For example, aggregation/summation</a:t>
            </a:r>
          </a:p>
        </p:txBody>
      </p:sp>
    </p:spTree>
    <p:extLst>
      <p:ext uri="{BB962C8B-B14F-4D97-AF65-F5344CB8AC3E}">
        <p14:creationId xmlns:p14="http://schemas.microsoft.com/office/powerpoint/2010/main" val="16426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Steps of Data-Flow:</a:t>
            </a:r>
          </a:p>
        </p:txBody>
      </p:sp>
      <p:sp>
        <p:nvSpPr>
          <p:cNvPr id="3" name="Content Placeholder 2"/>
          <p:cNvSpPr>
            <a:spLocks noGrp="1"/>
          </p:cNvSpPr>
          <p:nvPr>
            <p:ph idx="1"/>
          </p:nvPr>
        </p:nvSpPr>
        <p:spPr>
          <a:xfrm>
            <a:off x="1024128" y="1906172"/>
            <a:ext cx="9720073" cy="4023360"/>
          </a:xfrm>
        </p:spPr>
        <p:txBody>
          <a:bodyPr>
            <a:noAutofit/>
          </a:bodyPr>
          <a:lstStyle/>
          <a:p>
            <a:pPr algn="just" fontAlgn="base"/>
            <a:r>
              <a:rPr lang="en-US" sz="2600" b="1" dirty="0">
                <a:latin typeface="Times New Roman" panose="02020603050405020304" pitchFamily="18" charset="0"/>
                <a:cs typeface="Times New Roman" panose="02020603050405020304" pitchFamily="18" charset="0"/>
              </a:rPr>
              <a:t>Step 1:</a:t>
            </a:r>
            <a:r>
              <a:rPr lang="en-US" sz="2600" dirty="0">
                <a:latin typeface="Times New Roman" panose="02020603050405020304" pitchFamily="18" charset="0"/>
                <a:cs typeface="Times New Roman" panose="02020603050405020304" pitchFamily="18" charset="0"/>
              </a:rPr>
              <a:t> One block is processed by one</a:t>
            </a:r>
            <a:r>
              <a:rPr lang="en-US" sz="2600" b="1" u="sng" dirty="0">
                <a:latin typeface="Times New Roman" panose="02020603050405020304" pitchFamily="18" charset="0"/>
                <a:cs typeface="Times New Roman" panose="02020603050405020304" pitchFamily="18" charset="0"/>
                <a:hlinkClick r:id="rId2"/>
              </a:rPr>
              <a:t> mapper</a:t>
            </a:r>
            <a:r>
              <a:rPr lang="en-US" sz="2600" dirty="0">
                <a:latin typeface="Times New Roman" panose="02020603050405020304" pitchFamily="18" charset="0"/>
                <a:cs typeface="Times New Roman" panose="02020603050405020304" pitchFamily="18" charset="0"/>
              </a:rPr>
              <a:t> at a time. In the mapper, a developer can specify his own business logic as per the requirements. In this manner, Map runs on all the nodes of the cluster and process the data blocks in parallel.</a:t>
            </a:r>
          </a:p>
          <a:p>
            <a:pPr algn="just" fontAlgn="base"/>
            <a:r>
              <a:rPr lang="en-US" sz="2600" b="1" dirty="0">
                <a:latin typeface="Times New Roman" panose="02020603050405020304" pitchFamily="18" charset="0"/>
                <a:cs typeface="Times New Roman" panose="02020603050405020304" pitchFamily="18" charset="0"/>
              </a:rPr>
              <a:t>Step 2:</a:t>
            </a:r>
            <a:r>
              <a:rPr lang="en-US" sz="2600" dirty="0">
                <a:latin typeface="Times New Roman" panose="02020603050405020304" pitchFamily="18" charset="0"/>
                <a:cs typeface="Times New Roman" panose="02020603050405020304" pitchFamily="18" charset="0"/>
              </a:rPr>
              <a:t> Output of Mapper also known as intermediate output is written to the local disk. An output of mapper is not stored on HDFS as this is temporary data and </a:t>
            </a:r>
            <a:r>
              <a:rPr lang="en-US" sz="2600" b="1" u="sng" dirty="0">
                <a:latin typeface="Times New Roman" panose="02020603050405020304" pitchFamily="18" charset="0"/>
                <a:cs typeface="Times New Roman" panose="02020603050405020304" pitchFamily="18" charset="0"/>
                <a:hlinkClick r:id="rId3"/>
              </a:rPr>
              <a:t>writing on HDFS</a:t>
            </a:r>
            <a:r>
              <a:rPr lang="en-US" sz="2600" u="sng" dirty="0">
                <a:latin typeface="Times New Roman" panose="02020603050405020304" pitchFamily="18" charset="0"/>
                <a:cs typeface="Times New Roman" panose="02020603050405020304" pitchFamily="18" charset="0"/>
                <a:hlinkClick r:id="rId3"/>
              </a:rPr>
              <a:t> </a:t>
            </a:r>
            <a:r>
              <a:rPr lang="en-US" sz="2600" dirty="0">
                <a:latin typeface="Times New Roman" panose="02020603050405020304" pitchFamily="18" charset="0"/>
                <a:cs typeface="Times New Roman" panose="02020603050405020304" pitchFamily="18" charset="0"/>
              </a:rPr>
              <a:t>will create unnecessary many copies.</a:t>
            </a:r>
          </a:p>
          <a:p>
            <a:pPr algn="just" fontAlgn="base"/>
            <a:r>
              <a:rPr lang="en-US" sz="2600" b="1" dirty="0">
                <a:latin typeface="Times New Roman" panose="02020603050405020304" pitchFamily="18" charset="0"/>
                <a:cs typeface="Times New Roman" panose="02020603050405020304" pitchFamily="18" charset="0"/>
              </a:rPr>
              <a:t>Step 3:</a:t>
            </a:r>
            <a:r>
              <a:rPr lang="en-US" sz="2600" dirty="0">
                <a:latin typeface="Times New Roman" panose="02020603050405020304" pitchFamily="18" charset="0"/>
                <a:cs typeface="Times New Roman" panose="02020603050405020304" pitchFamily="18" charset="0"/>
              </a:rPr>
              <a:t> Output of mapper is shuffled to </a:t>
            </a:r>
            <a:r>
              <a:rPr lang="en-US" sz="2600" b="1" u="sng" dirty="0">
                <a:latin typeface="Times New Roman" panose="02020603050405020304" pitchFamily="18" charset="0"/>
                <a:cs typeface="Times New Roman" panose="02020603050405020304" pitchFamily="18" charset="0"/>
                <a:hlinkClick r:id="rId4"/>
              </a:rPr>
              <a:t>reducer</a:t>
            </a:r>
            <a:r>
              <a:rPr lang="en-US" sz="2600" dirty="0">
                <a:latin typeface="Times New Roman" panose="02020603050405020304" pitchFamily="18" charset="0"/>
                <a:cs typeface="Times New Roman" panose="02020603050405020304" pitchFamily="18" charset="0"/>
              </a:rPr>
              <a:t> node (which is a normal slave node but reduce phase will run here hence called as reducer node). The shuffling/copying is a physical movement of data which is done over the network.</a:t>
            </a:r>
          </a:p>
        </p:txBody>
      </p:sp>
    </p:spTree>
    <p:extLst>
      <p:ext uri="{BB962C8B-B14F-4D97-AF65-F5344CB8AC3E}">
        <p14:creationId xmlns:p14="http://schemas.microsoft.com/office/powerpoint/2010/main" val="182418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Steps of Data-Flow:</a:t>
            </a:r>
          </a:p>
        </p:txBody>
      </p:sp>
      <p:sp>
        <p:nvSpPr>
          <p:cNvPr id="3" name="Content Placeholder 2"/>
          <p:cNvSpPr>
            <a:spLocks noGrp="1"/>
          </p:cNvSpPr>
          <p:nvPr>
            <p:ph idx="1"/>
          </p:nvPr>
        </p:nvSpPr>
        <p:spPr>
          <a:xfrm>
            <a:off x="1024128" y="1906172"/>
            <a:ext cx="9720073" cy="4023360"/>
          </a:xfrm>
        </p:spPr>
        <p:txBody>
          <a:bodyPr>
            <a:noAutofit/>
          </a:bodyPr>
          <a:lstStyle/>
          <a:p>
            <a:pPr algn="just" fontAlgn="base"/>
            <a:r>
              <a:rPr lang="en-US" sz="2800" b="1" dirty="0">
                <a:latin typeface="Times New Roman" panose="02020603050405020304" pitchFamily="18" charset="0"/>
                <a:cs typeface="Times New Roman" panose="02020603050405020304" pitchFamily="18" charset="0"/>
              </a:rPr>
              <a:t>Step 4:</a:t>
            </a:r>
            <a:r>
              <a:rPr lang="en-US" sz="2800" dirty="0">
                <a:latin typeface="Times New Roman" panose="02020603050405020304" pitchFamily="18" charset="0"/>
                <a:cs typeface="Times New Roman" panose="02020603050405020304" pitchFamily="18" charset="0"/>
              </a:rPr>
              <a:t> Once all the mappers are finished and their output is shuffled on reducer nodes then this intermediate output is merged &amp; sorted. Which is then provided as input to reduce phase.</a:t>
            </a:r>
          </a:p>
          <a:p>
            <a:pPr algn="just" fontAlgn="base"/>
            <a:r>
              <a:rPr lang="en-US" sz="2800" b="1" dirty="0">
                <a:latin typeface="Times New Roman" panose="02020603050405020304" pitchFamily="18" charset="0"/>
                <a:cs typeface="Times New Roman" panose="02020603050405020304" pitchFamily="18" charset="0"/>
              </a:rPr>
              <a:t>Step 5:</a:t>
            </a:r>
            <a:r>
              <a:rPr lang="en-US" sz="2800" dirty="0">
                <a:latin typeface="Times New Roman" panose="02020603050405020304" pitchFamily="18" charset="0"/>
                <a:cs typeface="Times New Roman" panose="02020603050405020304" pitchFamily="18" charset="0"/>
              </a:rPr>
              <a:t> Reduce is the second phase of processing where the user can specify his own custom business logic as per the requirements. An input to a reducer is provided from all the mappers. An output of reducer is the final output, which is written on HDFS.</a:t>
            </a:r>
          </a:p>
        </p:txBody>
      </p:sp>
    </p:spTree>
    <p:extLst>
      <p:ext uri="{BB962C8B-B14F-4D97-AF65-F5344CB8AC3E}">
        <p14:creationId xmlns:p14="http://schemas.microsoft.com/office/powerpoint/2010/main" val="207823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Ø"/>
            </a:pPr>
            <a:r>
              <a:rPr lang="en-US" sz="2800" b="1" u="sng" dirty="0">
                <a:latin typeface="Times New Roman" panose="02020603050405020304" pitchFamily="18" charset="0"/>
                <a:cs typeface="Times New Roman" panose="02020603050405020304" pitchFamily="18" charset="0"/>
              </a:rPr>
              <a:t>Hadoop</a:t>
            </a:r>
            <a:r>
              <a:rPr lang="en-US" sz="2800" dirty="0">
                <a:latin typeface="Times New Roman" panose="02020603050405020304" pitchFamily="18" charset="0"/>
                <a:cs typeface="Times New Roman" panose="02020603050405020304" pitchFamily="18" charset="0"/>
              </a:rPr>
              <a:t> MapReduce processes a huge amount of data in parallel by dividing the job into a set of independent tasks (sub-job). In Hadoop, MapReduce works by breaking the processing into phases: Map and Reduce</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Map-Reduce is not similar to the other regular processing framework like Hibernate, </a:t>
            </a:r>
            <a:r>
              <a:rPr lang="en-US" sz="2800" u="sng" dirty="0">
                <a:latin typeface="Times New Roman" panose="02020603050405020304" pitchFamily="18" charset="0"/>
                <a:cs typeface="Times New Roman" panose="02020603050405020304" pitchFamily="18" charset="0"/>
              </a:rPr>
              <a:t>JDK</a:t>
            </a:r>
            <a:r>
              <a:rPr lang="en-US" sz="2800" dirty="0">
                <a:latin typeface="Times New Roman" panose="02020603050405020304" pitchFamily="18" charset="0"/>
                <a:cs typeface="Times New Roman" panose="02020603050405020304" pitchFamily="18" charset="0"/>
              </a:rPr>
              <a:t>, .NET, etc. All these previous frameworks are designed to use with a traditional system where the data is stored at a single location like Network File System, Oracle database, etc.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00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But when we are processing big data the data is located on multiple commodity machines with the help of </a:t>
            </a:r>
            <a:r>
              <a:rPr lang="en-US" sz="2400" u="sng" dirty="0">
                <a:latin typeface="Times New Roman" panose="02020603050405020304" pitchFamily="18" charset="0"/>
                <a:cs typeface="Times New Roman" panose="02020603050405020304" pitchFamily="18" charset="0"/>
                <a:hlinkClick r:id="rId2"/>
              </a:rPr>
              <a:t>HDFS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 when the data is stored on multiple nodes we need a processing framework where it can copy the program to the location where the data is present, Means it copies the program to all the machines where the data is present.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Here the Map-Reduce came into the picture for processing the data on Hadoop over a distributed system. Hadoop has a major drawback of cross-switch network traffic which is due to the massive volume of data. Map-Reduce comes with a feature called </a:t>
            </a:r>
            <a:r>
              <a:rPr lang="en-US" sz="2400" b="1" dirty="0">
                <a:latin typeface="Times New Roman" panose="02020603050405020304" pitchFamily="18" charset="0"/>
                <a:cs typeface="Times New Roman" panose="02020603050405020304" pitchFamily="18" charset="0"/>
              </a:rPr>
              <a:t>Data-Locality</a:t>
            </a:r>
            <a:r>
              <a:rPr lang="en-US" sz="2400" dirty="0">
                <a:latin typeface="Times New Roman" panose="02020603050405020304" pitchFamily="18" charset="0"/>
                <a:cs typeface="Times New Roman" panose="02020603050405020304" pitchFamily="18" charset="0"/>
              </a:rPr>
              <a:t>. Data Locality is the potential to move the computations closer to the actual data location on the machines. </a:t>
            </a:r>
          </a:p>
        </p:txBody>
      </p:sp>
    </p:spTree>
    <p:extLst>
      <p:ext uri="{BB962C8B-B14F-4D97-AF65-F5344CB8AC3E}">
        <p14:creationId xmlns:p14="http://schemas.microsoft.com/office/powerpoint/2010/main" val="64865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0738" y="218050"/>
            <a:ext cx="9720073" cy="2722098"/>
          </a:xfrm>
        </p:spPr>
        <p:txBody>
          <a:bodyPr>
            <a:norm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Since Hadoop is designed to work on commodity hardware it uses Map-Reduce as it is widely acceptable which provides an easy way to process data over multiple nodes.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Map-Reduce </a:t>
            </a:r>
            <a:r>
              <a:rPr lang="en-US" sz="2800" dirty="0">
                <a:latin typeface="Times New Roman" panose="02020603050405020304" pitchFamily="18" charset="0"/>
                <a:cs typeface="Times New Roman" panose="02020603050405020304" pitchFamily="18" charset="0"/>
              </a:rPr>
              <a:t>is not the only framework for parallel processing. Nowadays Spark is also a popular framework used for distributed computing like Map-Reduce. </a:t>
            </a:r>
          </a:p>
        </p:txBody>
      </p:sp>
      <p:pic>
        <p:nvPicPr>
          <p:cNvPr id="4" name="Picture 3"/>
          <p:cNvPicPr>
            <a:picLocks noChangeAspect="1"/>
          </p:cNvPicPr>
          <p:nvPr/>
        </p:nvPicPr>
        <p:blipFill>
          <a:blip r:embed="rId2"/>
          <a:stretch>
            <a:fillRect/>
          </a:stretch>
        </p:blipFill>
        <p:spPr>
          <a:xfrm>
            <a:off x="3024773" y="2940148"/>
            <a:ext cx="6677025" cy="3448050"/>
          </a:xfrm>
          <a:prstGeom prst="rect">
            <a:avLst/>
          </a:prstGeom>
        </p:spPr>
      </p:pic>
    </p:spTree>
    <p:extLst>
      <p:ext uri="{BB962C8B-B14F-4D97-AF65-F5344CB8AC3E}">
        <p14:creationId xmlns:p14="http://schemas.microsoft.com/office/powerpoint/2010/main" val="216766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Let’s Understand Data-Flow in Map-Reduce</a:t>
            </a:r>
          </a:p>
        </p:txBody>
      </p:sp>
      <p:sp>
        <p:nvSpPr>
          <p:cNvPr id="3" name="Content Placeholder 2"/>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Map Reduce is a terminology that comes with </a:t>
            </a:r>
            <a:r>
              <a:rPr lang="en-US" sz="3000" b="1" dirty="0">
                <a:latin typeface="Times New Roman" panose="02020603050405020304" pitchFamily="18" charset="0"/>
                <a:cs typeface="Times New Roman" panose="02020603050405020304" pitchFamily="18" charset="0"/>
              </a:rPr>
              <a:t>Map Phase</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Reducer Phase</a:t>
            </a:r>
            <a:r>
              <a:rPr lang="en-US" sz="3000" dirty="0">
                <a:latin typeface="Times New Roman" panose="02020603050405020304" pitchFamily="18" charset="0"/>
                <a:cs typeface="Times New Roman" panose="02020603050405020304" pitchFamily="18" charset="0"/>
              </a:rPr>
              <a:t>. The map is used for Transformation while the Reducer is used for aggregation kind of operation. The terminology for Map and Reduce is derived from some functional programming languages like Lisp, </a:t>
            </a:r>
            <a:r>
              <a:rPr lang="en-US" sz="3000" u="sng" dirty="0">
                <a:latin typeface="Times New Roman" panose="02020603050405020304" pitchFamily="18" charset="0"/>
                <a:cs typeface="Times New Roman" panose="02020603050405020304" pitchFamily="18" charset="0"/>
                <a:hlinkClick r:id="rId2"/>
              </a:rPr>
              <a:t>Scala</a:t>
            </a:r>
            <a:r>
              <a:rPr lang="en-US" sz="3000" dirty="0">
                <a:latin typeface="Times New Roman" panose="02020603050405020304" pitchFamily="18" charset="0"/>
                <a:cs typeface="Times New Roman" panose="02020603050405020304" pitchFamily="18" charset="0"/>
              </a:rPr>
              <a:t>, etc. The Map-Reduce processing framework program comes with 3 main components i.e. our </a:t>
            </a:r>
            <a:r>
              <a:rPr lang="en-US" sz="3000" b="1" dirty="0">
                <a:latin typeface="Times New Roman" panose="02020603050405020304" pitchFamily="18" charset="0"/>
                <a:cs typeface="Times New Roman" panose="02020603050405020304" pitchFamily="18" charset="0"/>
              </a:rPr>
              <a:t>Driver code</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Mapper</a:t>
            </a:r>
            <a:r>
              <a:rPr lang="en-US" sz="3000" dirty="0">
                <a:latin typeface="Times New Roman" panose="02020603050405020304" pitchFamily="18" charset="0"/>
                <a:cs typeface="Times New Roman" panose="02020603050405020304" pitchFamily="18" charset="0"/>
              </a:rPr>
              <a:t>(For Transformation), and </a:t>
            </a:r>
            <a:r>
              <a:rPr lang="en-US" sz="3000" b="1" dirty="0">
                <a:latin typeface="Times New Roman" panose="02020603050405020304" pitchFamily="18" charset="0"/>
                <a:cs typeface="Times New Roman" panose="02020603050405020304" pitchFamily="18" charset="0"/>
              </a:rPr>
              <a:t>Reducer</a:t>
            </a:r>
            <a:r>
              <a:rPr lang="en-US" sz="3000" dirty="0">
                <a:latin typeface="Times New Roman" panose="02020603050405020304" pitchFamily="18" charset="0"/>
                <a:cs typeface="Times New Roman" panose="02020603050405020304" pitchFamily="18" charset="0"/>
              </a:rPr>
              <a:t>(For Aggregation). </a:t>
            </a:r>
          </a:p>
        </p:txBody>
      </p:sp>
    </p:spTree>
    <p:extLst>
      <p:ext uri="{BB962C8B-B14F-4D97-AF65-F5344CB8AC3E}">
        <p14:creationId xmlns:p14="http://schemas.microsoft.com/office/powerpoint/2010/main" val="90882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25040" y="648654"/>
            <a:ext cx="7680960" cy="5503425"/>
          </a:xfrm>
          <a:prstGeom prst="rect">
            <a:avLst/>
          </a:prstGeom>
        </p:spPr>
      </p:pic>
    </p:spTree>
    <p:extLst>
      <p:ext uri="{BB962C8B-B14F-4D97-AF65-F5344CB8AC3E}">
        <p14:creationId xmlns:p14="http://schemas.microsoft.com/office/powerpoint/2010/main" val="139417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04849" y="2644392"/>
            <a:ext cx="7784266" cy="3372336"/>
          </a:xfrm>
          <a:prstGeom prst="rect">
            <a:avLst/>
          </a:prstGeom>
        </p:spPr>
      </p:pic>
    </p:spTree>
    <p:extLst>
      <p:ext uri="{BB962C8B-B14F-4D97-AF65-F5344CB8AC3E}">
        <p14:creationId xmlns:p14="http://schemas.microsoft.com/office/powerpoint/2010/main" val="19175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Let’s Understand Data-Flow in Map-Reduce</a:t>
            </a:r>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Let’s take an </a:t>
            </a:r>
            <a:r>
              <a:rPr lang="en-US" sz="2600" b="1" dirty="0">
                <a:latin typeface="Times New Roman" panose="02020603050405020304" pitchFamily="18" charset="0"/>
                <a:cs typeface="Times New Roman" panose="02020603050405020304" pitchFamily="18" charset="0"/>
              </a:rPr>
              <a:t>example </a:t>
            </a:r>
            <a:r>
              <a:rPr lang="en-US" sz="2600" dirty="0">
                <a:latin typeface="Times New Roman" panose="02020603050405020304" pitchFamily="18" charset="0"/>
                <a:cs typeface="Times New Roman" panose="02020603050405020304" pitchFamily="18" charset="0"/>
              </a:rPr>
              <a:t>where you have a file of 10TB in size to process on Hadoop. The 10TB of data is first distributed across multiple nodes on Hadoop with HDFS. Now we have to process it for that we have a Map-Reduce framework. So to process this data with Map-Reduce we have a Driver code which is called </a:t>
            </a:r>
            <a:r>
              <a:rPr lang="en-US" sz="2600" b="1" dirty="0">
                <a:latin typeface="Times New Roman" panose="02020603050405020304" pitchFamily="18" charset="0"/>
                <a:cs typeface="Times New Roman" panose="02020603050405020304" pitchFamily="18" charset="0"/>
              </a:rPr>
              <a:t>Job</a:t>
            </a:r>
            <a:r>
              <a:rPr lang="en-US" sz="2600" dirty="0" smtClean="0">
                <a:latin typeface="Times New Roman" panose="02020603050405020304" pitchFamily="18" charset="0"/>
                <a:cs typeface="Times New Roman" panose="02020603050405020304" pitchFamily="18" charset="0"/>
              </a:rPr>
              <a:t>.</a:t>
            </a:r>
          </a:p>
          <a:p>
            <a:pPr algn="just"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We need to initiate the Driver code to utilize the advantages of this Map-Reduce Framework. </a:t>
            </a:r>
          </a:p>
          <a:p>
            <a:pPr algn="just"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There are also </a:t>
            </a:r>
            <a:r>
              <a:rPr lang="en-US" sz="2600" b="1" dirty="0">
                <a:latin typeface="Times New Roman" panose="02020603050405020304" pitchFamily="18" charset="0"/>
                <a:cs typeface="Times New Roman" panose="02020603050405020304" pitchFamily="18" charset="0"/>
              </a:rPr>
              <a:t>Mapper</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Reducer</a:t>
            </a:r>
            <a:r>
              <a:rPr lang="en-US" sz="2600" dirty="0">
                <a:latin typeface="Times New Roman" panose="02020603050405020304" pitchFamily="18" charset="0"/>
                <a:cs typeface="Times New Roman" panose="02020603050405020304" pitchFamily="18" charset="0"/>
              </a:rPr>
              <a:t> classes provided by this framework which are predefined and modified by the developers as per the organizations requirement.</a:t>
            </a:r>
          </a:p>
          <a:p>
            <a:pPr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66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Brief Working of Mapper</a:t>
            </a:r>
          </a:p>
        </p:txBody>
      </p:sp>
      <p:sp>
        <p:nvSpPr>
          <p:cNvPr id="3" name="Content Placeholder 2"/>
          <p:cNvSpPr>
            <a:spLocks noGrp="1"/>
          </p:cNvSpPr>
          <p:nvPr>
            <p:ph idx="1"/>
          </p:nvPr>
        </p:nvSpPr>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Mapper is the initial line of code that initially interacts with the input dataset. suppose, If we have 100 Data-Blocks of the dataset we are analyzing then, in that case, there will be 100 Mapper program or process that runs in parallel on machines(nodes) and produce there own output known as intermediate output which is then stored on Local Disk, not on HDFS</a:t>
            </a:r>
            <a:r>
              <a:rPr lang="en-US" sz="2800" dirty="0" smtClean="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output of the mapper act as input for Reducer which performs some sorting and aggregation operation on data and produces the final output.</a:t>
            </a:r>
          </a:p>
        </p:txBody>
      </p:sp>
    </p:spTree>
    <p:extLst>
      <p:ext uri="{BB962C8B-B14F-4D97-AF65-F5344CB8AC3E}">
        <p14:creationId xmlns:p14="http://schemas.microsoft.com/office/powerpoint/2010/main" val="410305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68</TotalTime>
  <Words>1018</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Tw Cen MT</vt:lpstr>
      <vt:lpstr>Tw Cen MT Condensed</vt:lpstr>
      <vt:lpstr>Wingdings</vt:lpstr>
      <vt:lpstr>Wingdings 3</vt:lpstr>
      <vt:lpstr>Integral</vt:lpstr>
      <vt:lpstr>HADOOP Map-reduce</vt:lpstr>
      <vt:lpstr>Map-reduce</vt:lpstr>
      <vt:lpstr>PowerPoint Presentation</vt:lpstr>
      <vt:lpstr>PowerPoint Presentation</vt:lpstr>
      <vt:lpstr>Let’s Understand Data-Flow in Map-Reduce</vt:lpstr>
      <vt:lpstr>PowerPoint Presentation</vt:lpstr>
      <vt:lpstr>PowerPoint Presentation</vt:lpstr>
      <vt:lpstr>Let’s Understand Data-Flow in Map-Reduce</vt:lpstr>
      <vt:lpstr>Brief Working of Mapper</vt:lpstr>
      <vt:lpstr>Brief Working Of Reducer</vt:lpstr>
      <vt:lpstr>How Hadoop MapReduce Works?</vt:lpstr>
      <vt:lpstr>How Hadoop MapReduce Works?</vt:lpstr>
      <vt:lpstr>MapReduce Internals</vt:lpstr>
      <vt:lpstr>Steps of Data-Flow:</vt:lpstr>
      <vt:lpstr>Steps of Data-Flow: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Map-reduce</dc:title>
  <dc:creator>Dr Salahuddin Shaikh</dc:creator>
  <cp:lastModifiedBy>Dr. Salahuddin Shaikh</cp:lastModifiedBy>
  <cp:revision>6</cp:revision>
  <dcterms:created xsi:type="dcterms:W3CDTF">2023-04-01T16:11:38Z</dcterms:created>
  <dcterms:modified xsi:type="dcterms:W3CDTF">2024-09-24T07:34:29Z</dcterms:modified>
</cp:coreProperties>
</file>