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4" r:id="rId3"/>
    <p:sldId id="265" r:id="rId4"/>
    <p:sldId id="269" r:id="rId5"/>
    <p:sldId id="258" r:id="rId6"/>
    <p:sldId id="270" r:id="rId7"/>
    <p:sldId id="271" r:id="rId8"/>
    <p:sldId id="257" r:id="rId9"/>
    <p:sldId id="259" r:id="rId10"/>
    <p:sldId id="266" r:id="rId11"/>
    <p:sldId id="267" r:id="rId12"/>
    <p:sldId id="268" r:id="rId13"/>
    <p:sldId id="260" r:id="rId14"/>
    <p:sldId id="272" r:id="rId15"/>
    <p:sldId id="263" r:id="rId16"/>
    <p:sldId id="273" r:id="rId17"/>
    <p:sldId id="274" r:id="rId18"/>
    <p:sldId id="275" r:id="rId19"/>
    <p:sldId id="26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31" autoAdjust="0"/>
    <p:restoredTop sz="94660"/>
  </p:normalViewPr>
  <p:slideViewPr>
    <p:cSldViewPr>
      <p:cViewPr varScale="1">
        <p:scale>
          <a:sx n="70" d="100"/>
          <a:sy n="70" d="100"/>
        </p:scale>
        <p:origin x="132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9AD1F1-416F-48D4-ADF3-EEF37A1896ED}" type="datetimeFigureOut">
              <a:rPr lang="en-US" smtClean="0"/>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A0DC7A-5C53-46DC-BB50-765E30D75C3B}" type="slidenum">
              <a:rPr lang="en-US" smtClean="0"/>
              <a:t>‹#›</a:t>
            </a:fld>
            <a:endParaRPr lang="en-US"/>
          </a:p>
        </p:txBody>
      </p:sp>
    </p:spTree>
    <p:extLst>
      <p:ext uri="{BB962C8B-B14F-4D97-AF65-F5344CB8AC3E}">
        <p14:creationId xmlns:p14="http://schemas.microsoft.com/office/powerpoint/2010/main" val="131657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Description:</a:t>
            </a:r>
          </a:p>
          <a:p>
            <a:endParaRPr lang="en-US" dirty="0"/>
          </a:p>
          <a:p>
            <a:r>
              <a:rPr lang="en-US" dirty="0"/>
              <a:t>The challenge lies in the difficulty for consumers to accurately identify and differentiate between various types of date fruits based on visual characteristics alone. This is due to the extensive range of date fruit varieties, each exhibiting distinct features in terms of color, size, shape, texture, and taste.</a:t>
            </a:r>
          </a:p>
        </p:txBody>
      </p:sp>
      <p:sp>
        <p:nvSpPr>
          <p:cNvPr id="4" name="Slide Number Placeholder 3"/>
          <p:cNvSpPr>
            <a:spLocks noGrp="1"/>
          </p:cNvSpPr>
          <p:nvPr>
            <p:ph type="sldNum" sz="quarter" idx="5"/>
          </p:nvPr>
        </p:nvSpPr>
        <p:spPr/>
        <p:txBody>
          <a:bodyPr/>
          <a:lstStyle/>
          <a:p>
            <a:fld id="{30A0DC7A-5C53-46DC-BB50-765E30D75C3B}" type="slidenum">
              <a:rPr lang="en-US" smtClean="0"/>
              <a:t>8</a:t>
            </a:fld>
            <a:endParaRPr lang="en-US"/>
          </a:p>
        </p:txBody>
      </p:sp>
    </p:spTree>
    <p:extLst>
      <p:ext uri="{BB962C8B-B14F-4D97-AF65-F5344CB8AC3E}">
        <p14:creationId xmlns:p14="http://schemas.microsoft.com/office/powerpoint/2010/main" val="384849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39975"/>
            <a:ext cx="9144000" cy="1470025"/>
          </a:xfrm>
        </p:spPr>
        <p:txBody>
          <a:bodyPr/>
          <a:lstStyle>
            <a:lvl1pPr>
              <a:defRPr b="1"/>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80313" y="228600"/>
            <a:ext cx="2512887" cy="681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cs typeface="Arial" panose="020B0604020202020204" pitchFamily="34" charset="0"/>
              </a:defRPr>
            </a:lvl1p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1219200"/>
            <a:ext cx="8991600" cy="54864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userDrawn="1"/>
        </p:nvGrpSpPr>
        <p:grpSpPr>
          <a:xfrm>
            <a:off x="-2381" y="30481"/>
            <a:ext cx="9146381" cy="71913"/>
            <a:chOff x="0" y="6800850"/>
            <a:chExt cx="9144000" cy="0"/>
          </a:xfrm>
        </p:grpSpPr>
        <p:cxnSp>
          <p:nvCxnSpPr>
            <p:cNvPr id="8" name="Straight Connector 7"/>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userDrawn="1"/>
        </p:nvGrpSpPr>
        <p:grpSpPr>
          <a:xfrm>
            <a:off x="-2381" y="6819425"/>
            <a:ext cx="9148762" cy="71913"/>
            <a:chOff x="0" y="6800850"/>
            <a:chExt cx="9144000" cy="0"/>
          </a:xfrm>
        </p:grpSpPr>
        <p:cxnSp>
          <p:nvCxnSpPr>
            <p:cNvPr id="17" name="Straight Connector 16"/>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userDrawn="1"/>
        </p:nvGrpSpPr>
        <p:grpSpPr>
          <a:xfrm>
            <a:off x="-9524" y="1184752"/>
            <a:ext cx="9153524" cy="104298"/>
            <a:chOff x="0" y="6800850"/>
            <a:chExt cx="9144000" cy="0"/>
          </a:xfrm>
        </p:grpSpPr>
        <p:cxnSp>
          <p:nvCxnSpPr>
            <p:cNvPr id="21" name="Straight Connector 20"/>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cap="small" baseline="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rocore.com/" TargetMode="External"/><Relationship Id="rId2" Type="http://schemas.openxmlformats.org/officeDocument/2006/relationships/hyperlink" Target="https://www.buildtools.com/" TargetMode="External"/><Relationship Id="rId1" Type="http://schemas.openxmlformats.org/officeDocument/2006/relationships/slideLayout" Target="../slideLayouts/slideLayout2.xml"/><Relationship Id="rId4" Type="http://schemas.openxmlformats.org/officeDocument/2006/relationships/hyperlink" Target="https://www.coconstruc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54175"/>
            <a:ext cx="9144000" cy="1470025"/>
          </a:xfrm>
        </p:spPr>
        <p:txBody>
          <a:bodyPr/>
          <a:lstStyle/>
          <a:p>
            <a:r>
              <a:rPr lang="en-US" dirty="0">
                <a:latin typeface="Arial" panose="020B0604020202020204" pitchFamily="34" charset="0"/>
                <a:cs typeface="Arial" panose="020B0604020202020204" pitchFamily="34" charset="0"/>
              </a:rPr>
              <a:t>FYP Proposal Defense</a:t>
            </a:r>
            <a:br>
              <a:rPr lang="en-US" dirty="0"/>
            </a:br>
            <a:r>
              <a:rPr lang="en-US" sz="3600" dirty="0"/>
              <a:t>&lt;&lt; </a:t>
            </a:r>
            <a:r>
              <a:rPr lang="en-US" sz="4000" dirty="0"/>
              <a:t>Builder Management System </a:t>
            </a:r>
            <a:r>
              <a:rPr lang="en-US" sz="3600" dirty="0"/>
              <a:t>&gt;&gt;</a:t>
            </a:r>
            <a:endParaRPr lang="en-US" sz="4000" dirty="0"/>
          </a:p>
        </p:txBody>
      </p:sp>
      <p:graphicFrame>
        <p:nvGraphicFramePr>
          <p:cNvPr id="9" name="Table 8"/>
          <p:cNvGraphicFramePr>
            <a:graphicFrameLocks noGrp="1"/>
          </p:cNvGraphicFramePr>
          <p:nvPr>
            <p:extLst>
              <p:ext uri="{D42A27DB-BD31-4B8C-83A1-F6EECF244321}">
                <p14:modId xmlns:p14="http://schemas.microsoft.com/office/powerpoint/2010/main" val="2162668590"/>
              </p:ext>
            </p:extLst>
          </p:nvPr>
        </p:nvGraphicFramePr>
        <p:xfrm>
          <a:off x="838200" y="3810000"/>
          <a:ext cx="7620000" cy="1449705"/>
        </p:xfrm>
        <a:graphic>
          <a:graphicData uri="http://schemas.openxmlformats.org/drawingml/2006/table">
            <a:tbl>
              <a:tblPr>
                <a:tableStyleId>{5940675A-B579-460E-94D1-54222C63F5DA}</a:tableStyleId>
              </a:tblPr>
              <a:tblGrid>
                <a:gridCol w="842211">
                  <a:extLst>
                    <a:ext uri="{9D8B030D-6E8A-4147-A177-3AD203B41FA5}">
                      <a16:colId xmlns:a16="http://schemas.microsoft.com/office/drawing/2014/main" val="20000"/>
                    </a:ext>
                  </a:extLst>
                </a:gridCol>
                <a:gridCol w="3958389">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190500">
                <a:tc gridSpan="3">
                  <a:txBody>
                    <a:bodyPr/>
                    <a:lstStyle/>
                    <a:p>
                      <a:pPr algn="ctr" fontAlgn="ctr"/>
                      <a:r>
                        <a:rPr lang="en-US" sz="2000" b="1" u="none" strike="noStrike" dirty="0">
                          <a:effectLst/>
                          <a:latin typeface="Arial" panose="020B0604020202020204" pitchFamily="34" charset="0"/>
                          <a:cs typeface="Arial" panose="020B0604020202020204" pitchFamily="34" charset="0"/>
                        </a:rPr>
                        <a:t>GROUP MEMBER</a:t>
                      </a:r>
                      <a:endParaRPr lang="en-US" sz="2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ctr" fontAlgn="ctr"/>
                      <a:r>
                        <a:rPr lang="en-US" sz="1800" b="1" u="none" strike="noStrike" dirty="0" err="1">
                          <a:effectLst/>
                          <a:latin typeface="Arial" panose="020B0604020202020204" pitchFamily="34" charset="0"/>
                          <a:cs typeface="Arial" panose="020B0604020202020204" pitchFamily="34" charset="0"/>
                        </a:rPr>
                        <a:t>S.No</a:t>
                      </a:r>
                      <a:r>
                        <a:rPr lang="en-US" sz="1800" b="1" u="none" strike="noStrike" dirty="0">
                          <a:effectLst/>
                          <a:latin typeface="Arial" panose="020B0604020202020204" pitchFamily="34" charset="0"/>
                          <a:cs typeface="Arial" panose="020B0604020202020204" pitchFamily="34" charset="0"/>
                        </a:rPr>
                        <a:t>.</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Enrollment #</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b="1" u="none" strike="noStrike" dirty="0">
                          <a:effectLst/>
                          <a:latin typeface="Arial" panose="020B0604020202020204" pitchFamily="34" charset="0"/>
                          <a:cs typeface="Arial" panose="020B0604020202020204" pitchFamily="34" charset="0"/>
                        </a:rPr>
                        <a:t>Student Name</a:t>
                      </a: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ctr" fontAlgn="ctr"/>
                      <a:r>
                        <a:rPr lang="en-US" sz="1800" u="none" strike="noStrike">
                          <a:effectLst/>
                          <a:latin typeface="Arial" panose="020B0604020202020204" pitchFamily="34" charset="0"/>
                          <a:cs typeface="Arial" panose="020B0604020202020204" pitchFamily="34" charset="0"/>
                        </a:rPr>
                        <a:t>1</a:t>
                      </a:r>
                      <a:endParaRPr lang="en-US" sz="18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Muhammad Shoaib Akhter Qadri</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marL="0" algn="ctr" defTabSz="914400" rtl="0" eaLnBrk="1" fontAlgn="ctr" latinLnBrk="0" hangingPunct="1"/>
                      <a:r>
                        <a:rPr lang="en-US" sz="1800" u="none" strike="noStrike" kern="1200" dirty="0">
                          <a:solidFill>
                            <a:schemeClr val="tx1"/>
                          </a:solidFill>
                          <a:effectLst/>
                          <a:latin typeface="Arial" panose="020B0604020202020204" pitchFamily="34" charset="0"/>
                          <a:ea typeface="+mn-ea"/>
                          <a:cs typeface="Arial" panose="020B0604020202020204" pitchFamily="34" charset="0"/>
                        </a:rPr>
                        <a:t>02-131212-009</a:t>
                      </a:r>
                    </a:p>
                  </a:txBody>
                  <a:tcPr marL="9525" marR="9525" marT="9525" marB="0" anchor="ctr"/>
                </a:tc>
                <a:extLst>
                  <a:ext uri="{0D108BD9-81ED-4DB2-BD59-A6C34878D82A}">
                    <a16:rowId xmlns:a16="http://schemas.microsoft.com/office/drawing/2014/main" val="10002"/>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ctr" fontAlgn="ctr"/>
                      <a:endParaRPr lang="en-US" sz="18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tc>
                  <a:txBody>
                    <a:bodyPr/>
                    <a:lstStyle/>
                    <a:p>
                      <a:pPr algn="ctr" fontAlgn="ctr"/>
                      <a:r>
                        <a:rPr lang="en-US" sz="1800" u="none" strike="noStrike" dirty="0">
                          <a:effectLst/>
                          <a:latin typeface="Arial" panose="020B0604020202020204" pitchFamily="34" charset="0"/>
                          <a:cs typeface="Arial" panose="020B0604020202020204" pitchFamily="34" charset="0"/>
                        </a:rPr>
                        <a:t> </a:t>
                      </a:r>
                      <a:endParaRPr lang="en-US" sz="18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17888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pPr marL="0" indent="0">
              <a:buNone/>
            </a:pPr>
            <a:endParaRPr lang="en-US" sz="2800" dirty="0"/>
          </a:p>
          <a:p>
            <a:pPr marL="0" indent="0">
              <a:buNone/>
            </a:pPr>
            <a:r>
              <a:rPr lang="en-US" sz="2800" dirty="0"/>
              <a:t>Methodology/Algorithm</a:t>
            </a:r>
          </a:p>
          <a:p>
            <a:endParaRPr lang="en-US" sz="4000" dirty="0"/>
          </a:p>
          <a:p>
            <a:endParaRPr lang="en-US" sz="4000" dirty="0"/>
          </a:p>
        </p:txBody>
      </p:sp>
      <p:sp>
        <p:nvSpPr>
          <p:cNvPr id="7" name="Rectangle 3">
            <a:extLst>
              <a:ext uri="{FF2B5EF4-FFF2-40B4-BE49-F238E27FC236}">
                <a16:creationId xmlns:a16="http://schemas.microsoft.com/office/drawing/2014/main" id="{0CB6453D-4D3F-2049-4ABB-492A43B1D995}"/>
              </a:ext>
            </a:extLst>
          </p:cNvPr>
          <p:cNvSpPr>
            <a:spLocks noChangeArrowheads="1"/>
          </p:cNvSpPr>
          <p:nvPr/>
        </p:nvSpPr>
        <p:spPr bwMode="auto">
          <a:xfrm>
            <a:off x="228600" y="2620952"/>
            <a:ext cx="8458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Sprints and Iterations:</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 Daily Stand-ups: </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User Stories and Backlog: </a:t>
            </a:r>
          </a:p>
          <a:p>
            <a:pPr lvl="0" eaLnBrk="0" fontAlgn="base" hangingPunct="0">
              <a:spcBef>
                <a:spcPct val="0"/>
              </a:spcBef>
              <a:spcAft>
                <a:spcPct val="0"/>
              </a:spcAft>
              <a:buFontTx/>
              <a:buChar char="•"/>
            </a:pPr>
            <a:r>
              <a:rPr lang="en-US" altLang="en-US" sz="2800" dirty="0">
                <a:latin typeface="Times New Roman" panose="02020603050405020304" pitchFamily="18" charset="0"/>
                <a:cs typeface="Times New Roman" panose="02020603050405020304" pitchFamily="18" charset="0"/>
              </a:rPr>
              <a:t>Continuous Integration and Delivery (CI/CD):</a:t>
            </a:r>
          </a:p>
        </p:txBody>
      </p:sp>
    </p:spTree>
    <p:extLst>
      <p:ext uri="{BB962C8B-B14F-4D97-AF65-F5344CB8AC3E}">
        <p14:creationId xmlns:p14="http://schemas.microsoft.com/office/powerpoint/2010/main" val="393802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fontScale="85000" lnSpcReduction="10000"/>
          </a:bodyPr>
          <a:lstStyle/>
          <a:p>
            <a:r>
              <a:rPr lang="en-US" u="sng" dirty="0">
                <a:latin typeface="Times New Roman" panose="02020603050405020304" pitchFamily="18" charset="0"/>
                <a:cs typeface="Times New Roman" panose="02020603050405020304" pitchFamily="18" charset="0"/>
              </a:rPr>
              <a:t>Technologies to be used</a:t>
            </a:r>
          </a:p>
          <a:p>
            <a:pPr marL="0" indent="0">
              <a:buNone/>
            </a:pPr>
            <a:endParaRPr lang="en-US" u="sng" dirty="0">
              <a:latin typeface="Times New Roman" panose="02020603050405020304" pitchFamily="18" charset="0"/>
              <a:cs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Frontend:</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React.js</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Backend/Database:</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Real-Time Communication:</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Real time Firebase Database</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AI Tools (optional):</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OpenAI API for automatic documentation</a:t>
            </a:r>
            <a:endParaRPr lang="en-US" b="0" dirty="0">
              <a:effectLst/>
              <a:latin typeface="Times New Roman" panose="02020603050405020304" pitchFamily="18" charset="0"/>
              <a:ea typeface="Times New Roman" panose="02020603050405020304" pitchFamily="18" charset="0"/>
            </a:endParaRPr>
          </a:p>
          <a:p>
            <a:pPr marL="342900" marR="0" lvl="0" indent="-342900">
              <a:lnSpc>
                <a:spcPct val="150000"/>
              </a:lnSpc>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Task Scheduling &amp; Progress Tracking:</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Firebase </a:t>
            </a:r>
            <a:r>
              <a:rPr lang="en-US" b="0" dirty="0" err="1">
                <a:effectLst/>
                <a:latin typeface="Times New Roman" panose="02020603050405020304" pitchFamily="18" charset="0"/>
                <a:ea typeface="Calibri" panose="020F0502020204030204" pitchFamily="34" charset="0"/>
                <a:cs typeface="Times New Roman" panose="02020603050405020304" pitchFamily="18" charset="0"/>
              </a:rPr>
              <a:t>Firestore</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 for scheduled tasks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909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p:txBody>
          <a:bodyPr>
            <a:normAutofit/>
          </a:bodyPr>
          <a:lstStyle/>
          <a:p>
            <a:r>
              <a:rPr lang="en-US" sz="2800" b="1" u="sng" dirty="0"/>
              <a:t>Sustainable Development Goals Mappings</a:t>
            </a:r>
          </a:p>
          <a:p>
            <a:pPr marL="342900" marR="0" lvl="0" indent="-342900">
              <a:spcBef>
                <a:spcPts val="65"/>
              </a:spcBef>
              <a:spcAft>
                <a:spcPts val="0"/>
              </a:spcAft>
              <a:buSzPts val="1000"/>
              <a:buFont typeface="Symbol" panose="05050102010706020507" pitchFamily="18" charset="2"/>
              <a:buChar char=""/>
              <a:tabLst>
                <a:tab pos="457200" algn="l"/>
              </a:tabLst>
            </a:pP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9: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Industry, Innovation, and Infrastructure: Promoting sustainable construction innovation through digital platforms.</a:t>
            </a:r>
            <a:endParaRPr lang="en-US"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SzPts val="1000"/>
              <a:buFont typeface="Symbol" panose="05050102010706020507" pitchFamily="18" charset="2"/>
              <a:buChar char=""/>
              <a:tabLst>
                <a:tab pos="457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Goal 11: </a:t>
            </a:r>
            <a:r>
              <a:rPr lang="en-US" b="0" dirty="0">
                <a:effectLst/>
                <a:latin typeface="Times New Roman" panose="02020603050405020304" pitchFamily="18" charset="0"/>
                <a:ea typeface="Calibri" panose="020F0502020204030204" pitchFamily="34" charset="0"/>
                <a:cs typeface="Times New Roman" panose="02020603050405020304" pitchFamily="18" charset="0"/>
              </a:rPr>
              <a:t>Sustainable Cities and Communities: Supporting well-managed and transparent urban residential projects.</a:t>
            </a:r>
            <a:endParaRPr lang="en-US" b="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0984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p:txBody>
          <a:bodyPr>
            <a:noAutofit/>
          </a:bodyPr>
          <a:lstStyle/>
          <a:p>
            <a:pPr marL="342900" marR="0" lvl="0" indent="-342900" rtl="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Chatting &amp; Communication: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 real-time messaging system allowing customers,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 to communicate seamlessly.</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Products Selection &amp; Documentation</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Tracking customer selections for materials, appliances, and finishes with documented agreements.</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Profile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Comprehensive profile pages for customers, custom builders, and </a:t>
            </a:r>
            <a:r>
              <a:rPr lang="en-US" sz="2600" b="0" dirty="0" err="1">
                <a:effectLst/>
                <a:latin typeface="Times New Roman" panose="02020603050405020304" pitchFamily="18" charset="0"/>
                <a:ea typeface="Calibri" panose="020F0502020204030204" pitchFamily="34" charset="0"/>
                <a:cs typeface="Times New Roman" panose="02020603050405020304" pitchFamily="18" charset="0"/>
              </a:rPr>
              <a:t>tradies</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b="0" dirty="0">
              <a:effectLst/>
              <a:latin typeface="Times New Roman" panose="02020603050405020304" pitchFamily="18" charset="0"/>
              <a:ea typeface="Times New Roman" panose="02020603050405020304" pitchFamily="18" charset="0"/>
            </a:endParaRPr>
          </a:p>
          <a:p>
            <a:pPr marL="342900" marR="0" lvl="0" indent="-342900">
              <a:spcBef>
                <a:spcPts val="65"/>
              </a:spcBef>
              <a:spcAft>
                <a:spcPts val="0"/>
              </a:spcAft>
              <a:buFont typeface="+mj-lt"/>
              <a:buAutoNum type="arabicPeriod"/>
              <a:tabLst>
                <a:tab pos="514350" algn="l"/>
              </a:tabLst>
            </a:pPr>
            <a:r>
              <a:rPr lang="en-US" sz="2600" b="1" dirty="0">
                <a:effectLst/>
                <a:latin typeface="Times New Roman" panose="02020603050405020304" pitchFamily="18" charset="0"/>
                <a:ea typeface="Calibri" panose="020F0502020204030204" pitchFamily="34" charset="0"/>
                <a:cs typeface="Times New Roman" panose="02020603050405020304" pitchFamily="18" charset="0"/>
              </a:rPr>
              <a:t>Project Management:</a:t>
            </a: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0" dirty="0">
                <a:effectLst/>
                <a:latin typeface="Times New Roman" panose="02020603050405020304" pitchFamily="18" charset="0"/>
                <a:ea typeface="Calibri" panose="020F0502020204030204" pitchFamily="34" charset="0"/>
                <a:cs typeface="Times New Roman" panose="02020603050405020304" pitchFamily="18" charset="0"/>
              </a:rPr>
              <a:t>Features for customers and builders to add and track projects, including descriptions, images, and building links.</a:t>
            </a:r>
            <a:endParaRPr lang="en-US" sz="26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219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Scope</a:t>
            </a:r>
          </a:p>
        </p:txBody>
      </p:sp>
      <p:sp>
        <p:nvSpPr>
          <p:cNvPr id="3" name="Content Placeholder 2"/>
          <p:cNvSpPr>
            <a:spLocks noGrp="1"/>
          </p:cNvSpPr>
          <p:nvPr>
            <p:ph idx="1"/>
          </p:nvPr>
        </p:nvSpPr>
        <p:spPr>
          <a:xfrm>
            <a:off x="70436" y="1371600"/>
            <a:ext cx="8991600" cy="5486400"/>
          </a:xfrm>
        </p:spPr>
        <p:txBody>
          <a:bodyPr>
            <a:noAutofit/>
          </a:bodyPr>
          <a:lstStyle/>
          <a:p>
            <a:pPr marL="514350" indent="-514350">
              <a:lnSpc>
                <a:spcPct val="150000"/>
              </a:lnSpc>
              <a:spcBef>
                <a:spcPts val="65"/>
              </a:spcBef>
              <a:buFont typeface="Arial" pitchFamily="34" charset="0"/>
              <a:buAutoNum type="arabicPeriod" startAt="6"/>
              <a:tabLst>
                <a:tab pos="51435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Companies Section: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0" dirty="0">
                <a:effectLst/>
                <a:latin typeface="Times New Roman" panose="02020603050405020304" pitchFamily="18" charset="0"/>
                <a:ea typeface="Calibri" panose="020F0502020204030204" pitchFamily="34" charset="0"/>
                <a:cs typeface="Times New Roman" panose="02020603050405020304" pitchFamily="18" charset="0"/>
              </a:rPr>
              <a:t>A dedicated section for listing companies involved in a project, visible in the sidebar for easy navigation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Customer Reviews: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system for customers to leave feedback about builders and companies.</a:t>
            </a:r>
            <a:endParaRPr lang="en-US" sz="25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Notifications System:</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Real-time alerts for project updates, task completions, and document approvals.</a:t>
            </a:r>
            <a:endParaRPr lang="en-US" sz="2500" b="0" dirty="0">
              <a:latin typeface="Times New Roman" panose="02020603050405020304" pitchFamily="18" charset="0"/>
              <a:ea typeface="Calibri" panose="020F0502020204030204" pitchFamily="34" charset="0"/>
            </a:endParaRPr>
          </a:p>
          <a:p>
            <a:pPr marL="514350" marR="0" lvl="0" indent="-514350" rtl="0">
              <a:lnSpc>
                <a:spcPct val="150000"/>
              </a:lnSpc>
              <a:spcBef>
                <a:spcPts val="65"/>
              </a:spcBef>
              <a:spcAft>
                <a:spcPts val="0"/>
              </a:spcAft>
              <a:buAutoNum type="arabicPeriod" startAt="6"/>
              <a:tabLst>
                <a:tab pos="514350" algn="l"/>
              </a:tabLs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Verified Builders Status:</a:t>
            </a:r>
            <a:r>
              <a:rPr lang="en-US" sz="25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500" b="0" dirty="0">
                <a:effectLst/>
                <a:latin typeface="Times New Roman" panose="02020603050405020304" pitchFamily="18" charset="0"/>
                <a:ea typeface="Calibri" panose="020F0502020204030204" pitchFamily="34" charset="0"/>
                <a:cs typeface="Times New Roman" panose="02020603050405020304" pitchFamily="18" charset="0"/>
              </a:rPr>
              <a:t>A status system for verifying builders’ credentials and project compliance with Victorian standards.</a:t>
            </a:r>
            <a:endParaRPr lang="en-US" sz="2500" b="0" dirty="0">
              <a:effectLst/>
              <a:latin typeface="Times New Roman" panose="02020603050405020304" pitchFamily="18" charset="0"/>
              <a:ea typeface="Times New Roman" panose="02020603050405020304" pitchFamily="18" charset="0"/>
            </a:endParaRPr>
          </a:p>
        </p:txBody>
      </p:sp>
      <p:grpSp>
        <p:nvGrpSpPr>
          <p:cNvPr id="4" name="Group 3"/>
          <p:cNvGrpSpPr/>
          <p:nvPr/>
        </p:nvGrpSpPr>
        <p:grpSpPr>
          <a:xfrm>
            <a:off x="-2381" y="30481"/>
            <a:ext cx="9146381" cy="71913"/>
            <a:chOff x="0" y="6800850"/>
            <a:chExt cx="9144000" cy="0"/>
          </a:xfrm>
        </p:grpSpPr>
        <p:cxnSp>
          <p:nvCxnSpPr>
            <p:cNvPr id="5" name="Straight Connector 4"/>
            <p:cNvCxnSpPr/>
            <p:nvPr userDrawn="1"/>
          </p:nvCxnSpPr>
          <p:spPr>
            <a:xfrm>
              <a:off x="0" y="6800850"/>
              <a:ext cx="3044952" cy="0"/>
            </a:xfrm>
            <a:prstGeom prst="line">
              <a:avLst/>
            </a:prstGeom>
            <a:ln w="76200">
              <a:solidFill>
                <a:srgbClr val="404096"/>
              </a:solidFill>
              <a:beve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3044952" y="6800850"/>
              <a:ext cx="3044952" cy="0"/>
            </a:xfrm>
            <a:prstGeom prst="line">
              <a:avLst/>
            </a:prstGeom>
            <a:ln w="76200">
              <a:solidFill>
                <a:srgbClr val="F58634"/>
              </a:solidFill>
              <a:beve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6089904" y="6800850"/>
              <a:ext cx="3054096" cy="0"/>
            </a:xfrm>
            <a:prstGeom prst="line">
              <a:avLst/>
            </a:prstGeom>
            <a:ln w="76200">
              <a:solidFill>
                <a:srgbClr val="FACD2A"/>
              </a:solidFill>
              <a:beve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311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 Breakdown Structure</a:t>
            </a:r>
          </a:p>
        </p:txBody>
      </p:sp>
      <p:sp>
        <p:nvSpPr>
          <p:cNvPr id="3" name="Content Placeholder 2"/>
          <p:cNvSpPr>
            <a:spLocks noGrp="1"/>
          </p:cNvSpPr>
          <p:nvPr>
            <p:ph idx="1"/>
          </p:nvPr>
        </p:nvSpPr>
        <p:spPr/>
        <p:txBody>
          <a:bodyPr>
            <a:normAutofit fontScale="92500" lnSpcReduction="10000"/>
          </a:bodyPr>
          <a:lstStyle/>
          <a:p>
            <a:pPr marL="342900" marR="0" lvl="0" indent="-342900" rtl="0">
              <a:tabLst>
                <a:tab pos="457200" algn="l"/>
              </a:tabLst>
            </a:pPr>
            <a:r>
              <a:rPr lang="en-US" sz="2400" b="1" dirty="0">
                <a:effectLst/>
                <a:latin typeface="Times New Roman" panose="02020603050405020304" pitchFamily="18" charset="0"/>
                <a:ea typeface="Times New Roman" panose="02020603050405020304" pitchFamily="18" charset="0"/>
              </a:rPr>
              <a:t>Project Initialization</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1.1 Project Planning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1.1.1 Define project goals and scope</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1.1.2 Stakeholder identification and consultation</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1.2 Requirements Gathering</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1.2.1 Market analysis</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1.2.2 Competitor software analysis (</a:t>
            </a:r>
            <a:r>
              <a:rPr lang="en-US" sz="2000" dirty="0" err="1">
                <a:effectLst/>
                <a:latin typeface="Times New Roman" panose="02020603050405020304" pitchFamily="18" charset="0"/>
                <a:ea typeface="Times New Roman" panose="02020603050405020304" pitchFamily="18" charset="0"/>
              </a:rPr>
              <a:t>BuildTools</a:t>
            </a:r>
            <a:r>
              <a:rPr lang="en-US" sz="2000" dirty="0">
                <a:effectLst/>
                <a:latin typeface="Times New Roman" panose="02020603050405020304" pitchFamily="18" charset="0"/>
                <a:ea typeface="Times New Roman" panose="02020603050405020304" pitchFamily="18" charset="0"/>
              </a:rPr>
              <a:t>, Procore, etc.)</a:t>
            </a:r>
            <a:endParaRPr lang="en-US" sz="16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Design and Architecture</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2.1 System Design</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2.1.1 Adobe design</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2.2 Architecture Setup</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2.2.1 Firebase real-time database integration</a:t>
            </a:r>
            <a:endParaRPr lang="en-US" sz="16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Development</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3.1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Frontend Development (React.js)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3.1.1 Dashboard and task management UI</a:t>
            </a:r>
            <a:endParaRPr lang="en-US" sz="16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3.1.2 Real-time communication system</a:t>
            </a:r>
            <a:endParaRPr lang="en-US" sz="16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3.2 Backend Development (Firebase)</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2000" dirty="0">
                <a:effectLst/>
                <a:latin typeface="Times New Roman" panose="02020603050405020304" pitchFamily="18" charset="0"/>
                <a:ea typeface="Times New Roman" panose="02020603050405020304" pitchFamily="18" charset="0"/>
              </a:rPr>
              <a:t>3.2.1 Database setup</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6621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A83D-508D-B834-216B-118B0A6C1413}"/>
              </a:ext>
            </a:extLst>
          </p:cNvPr>
          <p:cNvSpPr>
            <a:spLocks noGrp="1"/>
          </p:cNvSpPr>
          <p:nvPr>
            <p:ph type="title"/>
          </p:nvPr>
        </p:nvSpPr>
        <p:spPr/>
        <p:txBody>
          <a:bodyPr/>
          <a:lstStyle/>
          <a:p>
            <a:r>
              <a:rPr lang="en-US" dirty="0"/>
              <a:t>Work Breakdown Structure</a:t>
            </a:r>
          </a:p>
        </p:txBody>
      </p:sp>
      <p:sp>
        <p:nvSpPr>
          <p:cNvPr id="3" name="Content Placeholder 2">
            <a:extLst>
              <a:ext uri="{FF2B5EF4-FFF2-40B4-BE49-F238E27FC236}">
                <a16:creationId xmlns:a16="http://schemas.microsoft.com/office/drawing/2014/main" id="{1AD37058-925F-39E1-535C-1A5FE2B6F221}"/>
              </a:ext>
            </a:extLst>
          </p:cNvPr>
          <p:cNvSpPr>
            <a:spLocks noGrp="1"/>
          </p:cNvSpPr>
          <p:nvPr>
            <p:ph idx="1"/>
          </p:nvPr>
        </p:nvSpPr>
        <p:spPr/>
        <p:txBody>
          <a:bodyPr>
            <a:normAutofit/>
          </a:bodyPr>
          <a:lstStyle/>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Testing and Quality Assurance</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4.1 Unit Testing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4.1.1 Component and functionality testing</a:t>
            </a:r>
            <a:endParaRPr lang="en-US" sz="1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4.2 User Acceptance Testing</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4.2.1 Beta testing with builders and clients</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4.2.2 Feedback gathering and analysis</a:t>
            </a:r>
            <a:endParaRPr lang="en-US" sz="14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Deployment and Launch</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5.1 Deployment Setup</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5.1.1 Cloud server setup</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5.1.2 Domain and security configuration</a:t>
            </a:r>
            <a:endParaRPr lang="en-US" sz="14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5.2 Launch</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5.2.1 Marketing and user onboarding</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5.2.2 Final launch and deployment</a:t>
            </a:r>
            <a:endParaRPr lang="en-US" sz="1400" dirty="0">
              <a:effectLst/>
              <a:latin typeface="Times New Roman" panose="02020603050405020304" pitchFamily="18" charset="0"/>
              <a:ea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Times New Roman" panose="02020603050405020304" pitchFamily="18" charset="0"/>
              </a:rPr>
              <a:t>Post-Launch</a:t>
            </a:r>
            <a:endParaRPr lang="en-US" sz="20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6.1 Maintenance and Updates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6.1.1 Bug fixing</a:t>
            </a:r>
            <a:endParaRPr lang="en-US" sz="1400" dirty="0">
              <a:effectLst/>
              <a:latin typeface="Times New Roman" panose="02020603050405020304" pitchFamily="18" charset="0"/>
              <a:ea typeface="Times New Roman" panose="02020603050405020304" pitchFamily="18" charset="0"/>
            </a:endParaRPr>
          </a:p>
          <a:p>
            <a:pPr marL="1143000" marR="0" lvl="2" indent="-228600">
              <a:spcBef>
                <a:spcPts val="0"/>
              </a:spcBef>
              <a:spcAft>
                <a:spcPts val="0"/>
              </a:spcAft>
              <a:buSzPts val="1000"/>
              <a:buFont typeface="Wingdings" panose="05000000000000000000" pitchFamily="2" charset="2"/>
              <a:buChar char=""/>
              <a:tabLst>
                <a:tab pos="1371600" algn="l"/>
              </a:tabLst>
            </a:pPr>
            <a:r>
              <a:rPr lang="en-US" sz="1800" dirty="0">
                <a:effectLst/>
                <a:latin typeface="Times New Roman" panose="02020603050405020304" pitchFamily="18" charset="0"/>
                <a:ea typeface="Times New Roman" panose="02020603050405020304" pitchFamily="18" charset="0"/>
              </a:rPr>
              <a:t>6.1.2 User support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6231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2340-C295-68E3-66C3-44E8C1AB88D8}"/>
              </a:ext>
            </a:extLst>
          </p:cNvPr>
          <p:cNvSpPr>
            <a:spLocks noGrp="1"/>
          </p:cNvSpPr>
          <p:nvPr>
            <p:ph type="title"/>
          </p:nvPr>
        </p:nvSpPr>
        <p:spPr/>
        <p:txBody>
          <a:bodyPr/>
          <a:lstStyle/>
          <a:p>
            <a:r>
              <a:rPr lang="en-US" dirty="0"/>
              <a:t>Gantt Chart</a:t>
            </a:r>
          </a:p>
        </p:txBody>
      </p:sp>
      <p:graphicFrame>
        <p:nvGraphicFramePr>
          <p:cNvPr id="4" name="Content Placeholder 3">
            <a:extLst>
              <a:ext uri="{FF2B5EF4-FFF2-40B4-BE49-F238E27FC236}">
                <a16:creationId xmlns:a16="http://schemas.microsoft.com/office/drawing/2014/main" id="{899B3914-7C81-9EB5-89F6-D75347036E20}"/>
              </a:ext>
            </a:extLst>
          </p:cNvPr>
          <p:cNvGraphicFramePr>
            <a:graphicFrameLocks noGrp="1"/>
          </p:cNvGraphicFramePr>
          <p:nvPr>
            <p:ph idx="1"/>
            <p:extLst>
              <p:ext uri="{D42A27DB-BD31-4B8C-83A1-F6EECF244321}">
                <p14:modId xmlns:p14="http://schemas.microsoft.com/office/powerpoint/2010/main" val="2646812677"/>
              </p:ext>
            </p:extLst>
          </p:nvPr>
        </p:nvGraphicFramePr>
        <p:xfrm>
          <a:off x="457200" y="1295400"/>
          <a:ext cx="8077200" cy="5029200"/>
        </p:xfrm>
        <a:graphic>
          <a:graphicData uri="http://schemas.openxmlformats.org/drawingml/2006/table">
            <a:tbl>
              <a:tblPr firstRow="1" firstCol="1" bandRow="1">
                <a:tableStyleId>{5C22544A-7EE6-4342-B048-85BDC9FD1C3A}</a:tableStyleId>
              </a:tblPr>
              <a:tblGrid>
                <a:gridCol w="3810000">
                  <a:extLst>
                    <a:ext uri="{9D8B030D-6E8A-4147-A177-3AD203B41FA5}">
                      <a16:colId xmlns:a16="http://schemas.microsoft.com/office/drawing/2014/main" val="2057584729"/>
                    </a:ext>
                  </a:extLst>
                </a:gridCol>
                <a:gridCol w="1447800">
                  <a:extLst>
                    <a:ext uri="{9D8B030D-6E8A-4147-A177-3AD203B41FA5}">
                      <a16:colId xmlns:a16="http://schemas.microsoft.com/office/drawing/2014/main" val="4010405261"/>
                    </a:ext>
                  </a:extLst>
                </a:gridCol>
                <a:gridCol w="1524000">
                  <a:extLst>
                    <a:ext uri="{9D8B030D-6E8A-4147-A177-3AD203B41FA5}">
                      <a16:colId xmlns:a16="http://schemas.microsoft.com/office/drawing/2014/main" val="2165476667"/>
                    </a:ext>
                  </a:extLst>
                </a:gridCol>
                <a:gridCol w="1295400">
                  <a:extLst>
                    <a:ext uri="{9D8B030D-6E8A-4147-A177-3AD203B41FA5}">
                      <a16:colId xmlns:a16="http://schemas.microsoft.com/office/drawing/2014/main" val="1537559113"/>
                    </a:ext>
                  </a:extLst>
                </a:gridCol>
              </a:tblGrid>
              <a:tr h="743105">
                <a:tc>
                  <a:txBody>
                    <a:bodyPr/>
                    <a:lstStyle/>
                    <a:p>
                      <a:pPr marL="0" marR="0">
                        <a:spcBef>
                          <a:spcPts val="0"/>
                        </a:spcBef>
                        <a:spcAft>
                          <a:spcPts val="0"/>
                        </a:spcAft>
                      </a:pPr>
                      <a:r>
                        <a:rPr lang="en-US" sz="2400">
                          <a:effectLst/>
                        </a:rPr>
                        <a:t>Task</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Duration</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Start Date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2400">
                          <a:effectLst/>
                        </a:rPr>
                        <a:t>End Date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50132989"/>
                  </a:ext>
                </a:extLst>
              </a:tr>
              <a:tr h="495403">
                <a:tc>
                  <a:txBody>
                    <a:bodyPr/>
                    <a:lstStyle/>
                    <a:p>
                      <a:pPr marL="0" marR="0">
                        <a:spcBef>
                          <a:spcPts val="0"/>
                        </a:spcBef>
                        <a:spcAft>
                          <a:spcPts val="0"/>
                        </a:spcAft>
                      </a:pPr>
                      <a:r>
                        <a:rPr lang="en-US" sz="2000">
                          <a:effectLst/>
                        </a:rPr>
                        <a:t>1. Project Initialization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3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459065793"/>
                  </a:ext>
                </a:extLst>
              </a:tr>
              <a:tr h="495403">
                <a:tc>
                  <a:txBody>
                    <a:bodyPr/>
                    <a:lstStyle/>
                    <a:p>
                      <a:pPr marL="0" marR="0">
                        <a:spcBef>
                          <a:spcPts val="0"/>
                        </a:spcBef>
                        <a:spcAft>
                          <a:spcPts val="0"/>
                        </a:spcAft>
                      </a:pPr>
                      <a:r>
                        <a:rPr lang="en-US" sz="2000">
                          <a:effectLst/>
                        </a:rPr>
                        <a:t>1.1 Project Planning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 Week</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242320216"/>
                  </a:ext>
                </a:extLst>
              </a:tr>
              <a:tr h="768161">
                <a:tc>
                  <a:txBody>
                    <a:bodyPr/>
                    <a:lstStyle/>
                    <a:p>
                      <a:pPr marL="0" marR="0">
                        <a:spcBef>
                          <a:spcPts val="0"/>
                        </a:spcBef>
                        <a:spcAft>
                          <a:spcPts val="0"/>
                        </a:spcAft>
                      </a:pPr>
                      <a:r>
                        <a:rPr lang="en-US" sz="2000">
                          <a:effectLst/>
                        </a:rPr>
                        <a:t>1.2 Requirements Gathering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4</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008305907"/>
                  </a:ext>
                </a:extLst>
              </a:tr>
              <a:tr h="768161">
                <a:tc>
                  <a:txBody>
                    <a:bodyPr/>
                    <a:lstStyle/>
                    <a:p>
                      <a:pPr marL="0" marR="0">
                        <a:spcBef>
                          <a:spcPts val="0"/>
                        </a:spcBef>
                        <a:spcAft>
                          <a:spcPts val="0"/>
                        </a:spcAft>
                      </a:pPr>
                      <a:r>
                        <a:rPr lang="en-US" sz="2000">
                          <a:effectLst/>
                        </a:rPr>
                        <a:t>2. Design and Architecture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5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1.75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799555272"/>
                  </a:ext>
                </a:extLst>
              </a:tr>
              <a:tr h="495403">
                <a:tc>
                  <a:txBody>
                    <a:bodyPr/>
                    <a:lstStyle/>
                    <a:p>
                      <a:pPr marL="0" marR="0">
                        <a:spcBef>
                          <a:spcPts val="0"/>
                        </a:spcBef>
                        <a:spcAft>
                          <a:spcPts val="0"/>
                        </a:spcAft>
                      </a:pPr>
                      <a:r>
                        <a:rPr lang="en-US" sz="2000">
                          <a:effectLst/>
                        </a:rPr>
                        <a:t>2.1 System Design</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7</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89244117"/>
                  </a:ext>
                </a:extLst>
              </a:tr>
              <a:tr h="495403">
                <a:tc>
                  <a:txBody>
                    <a:bodyPr/>
                    <a:lstStyle/>
                    <a:p>
                      <a:pPr marL="0" marR="0">
                        <a:spcBef>
                          <a:spcPts val="0"/>
                        </a:spcBef>
                        <a:spcAft>
                          <a:spcPts val="0"/>
                        </a:spcAft>
                      </a:pPr>
                      <a:r>
                        <a:rPr lang="en-US" sz="2000">
                          <a:effectLst/>
                        </a:rPr>
                        <a:t>2.2 Architecture Setup</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8</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10</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36402244"/>
                  </a:ext>
                </a:extLst>
              </a:tr>
              <a:tr h="768161">
                <a:tc>
                  <a:txBody>
                    <a:bodyPr/>
                    <a:lstStyle/>
                    <a:p>
                      <a:pPr marL="0" marR="0">
                        <a:spcBef>
                          <a:spcPts val="0"/>
                        </a:spcBef>
                        <a:spcAft>
                          <a:spcPts val="0"/>
                        </a:spcAft>
                      </a:pPr>
                      <a:r>
                        <a:rPr lang="en-US" sz="2000" dirty="0">
                          <a:effectLst/>
                        </a:rPr>
                        <a:t>2.3 AI-Enhanced Documentation Design</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 Week</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Week 11</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Week 12</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2637470980"/>
                  </a:ext>
                </a:extLst>
              </a:tr>
            </a:tbl>
          </a:graphicData>
        </a:graphic>
      </p:graphicFrame>
    </p:spTree>
    <p:extLst>
      <p:ext uri="{BB962C8B-B14F-4D97-AF65-F5344CB8AC3E}">
        <p14:creationId xmlns:p14="http://schemas.microsoft.com/office/powerpoint/2010/main" val="3950030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4725C-21AB-DC2F-374A-3B92524835A1}"/>
              </a:ext>
            </a:extLst>
          </p:cNvPr>
          <p:cNvSpPr>
            <a:spLocks noGrp="1"/>
          </p:cNvSpPr>
          <p:nvPr>
            <p:ph type="title"/>
          </p:nvPr>
        </p:nvSpPr>
        <p:spPr/>
        <p:txBody>
          <a:bodyPr/>
          <a:lstStyle/>
          <a:p>
            <a:r>
              <a:rPr lang="en-US" dirty="0"/>
              <a:t>Gantt Chart</a:t>
            </a:r>
          </a:p>
        </p:txBody>
      </p:sp>
      <p:graphicFrame>
        <p:nvGraphicFramePr>
          <p:cNvPr id="4" name="Content Placeholder 3">
            <a:extLst>
              <a:ext uri="{FF2B5EF4-FFF2-40B4-BE49-F238E27FC236}">
                <a16:creationId xmlns:a16="http://schemas.microsoft.com/office/drawing/2014/main" id="{4B790444-56B2-EE75-F094-0EB945129FB0}"/>
              </a:ext>
            </a:extLst>
          </p:cNvPr>
          <p:cNvGraphicFramePr>
            <a:graphicFrameLocks noGrp="1"/>
          </p:cNvGraphicFramePr>
          <p:nvPr>
            <p:ph idx="1"/>
            <p:extLst>
              <p:ext uri="{D42A27DB-BD31-4B8C-83A1-F6EECF244321}">
                <p14:modId xmlns:p14="http://schemas.microsoft.com/office/powerpoint/2010/main" val="1374347455"/>
              </p:ext>
            </p:extLst>
          </p:nvPr>
        </p:nvGraphicFramePr>
        <p:xfrm>
          <a:off x="228600" y="1447800"/>
          <a:ext cx="8305800" cy="4993341"/>
        </p:xfrm>
        <a:graphic>
          <a:graphicData uri="http://schemas.openxmlformats.org/drawingml/2006/table">
            <a:tbl>
              <a:tblPr firstRow="1" firstCol="1" bandRow="1">
                <a:tableStyleId>{5C22544A-7EE6-4342-B048-85BDC9FD1C3A}</a:tableStyleId>
              </a:tblPr>
              <a:tblGrid>
                <a:gridCol w="4343400">
                  <a:extLst>
                    <a:ext uri="{9D8B030D-6E8A-4147-A177-3AD203B41FA5}">
                      <a16:colId xmlns:a16="http://schemas.microsoft.com/office/drawing/2014/main" val="1234622090"/>
                    </a:ext>
                  </a:extLst>
                </a:gridCol>
                <a:gridCol w="1219200">
                  <a:extLst>
                    <a:ext uri="{9D8B030D-6E8A-4147-A177-3AD203B41FA5}">
                      <a16:colId xmlns:a16="http://schemas.microsoft.com/office/drawing/2014/main" val="3308880609"/>
                    </a:ext>
                  </a:extLst>
                </a:gridCol>
                <a:gridCol w="1295400">
                  <a:extLst>
                    <a:ext uri="{9D8B030D-6E8A-4147-A177-3AD203B41FA5}">
                      <a16:colId xmlns:a16="http://schemas.microsoft.com/office/drawing/2014/main" val="2824705506"/>
                    </a:ext>
                  </a:extLst>
                </a:gridCol>
                <a:gridCol w="1447800">
                  <a:extLst>
                    <a:ext uri="{9D8B030D-6E8A-4147-A177-3AD203B41FA5}">
                      <a16:colId xmlns:a16="http://schemas.microsoft.com/office/drawing/2014/main" val="380900696"/>
                    </a:ext>
                  </a:extLst>
                </a:gridCol>
              </a:tblGrid>
              <a:tr h="292249">
                <a:tc>
                  <a:txBody>
                    <a:bodyPr/>
                    <a:lstStyle/>
                    <a:p>
                      <a:pPr marL="0" marR="0">
                        <a:spcBef>
                          <a:spcPts val="0"/>
                        </a:spcBef>
                        <a:spcAft>
                          <a:spcPts val="0"/>
                        </a:spcAft>
                      </a:pPr>
                      <a:r>
                        <a:rPr lang="en-US" sz="2000">
                          <a:effectLst/>
                        </a:rPr>
                        <a:t>3. Development</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12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31597837"/>
                  </a:ext>
                </a:extLst>
              </a:tr>
              <a:tr h="876748">
                <a:tc>
                  <a:txBody>
                    <a:bodyPr/>
                    <a:lstStyle/>
                    <a:p>
                      <a:pPr marL="0" marR="0">
                        <a:spcBef>
                          <a:spcPts val="0"/>
                        </a:spcBef>
                        <a:spcAft>
                          <a:spcPts val="0"/>
                        </a:spcAft>
                      </a:pPr>
                      <a:r>
                        <a:rPr lang="en-US" sz="2000">
                          <a:effectLst/>
                        </a:rPr>
                        <a:t>3.1 Frontend Development (React.js)</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6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544197216"/>
                  </a:ext>
                </a:extLst>
              </a:tr>
              <a:tr h="876748">
                <a:tc>
                  <a:txBody>
                    <a:bodyPr/>
                    <a:lstStyle/>
                    <a:p>
                      <a:pPr marL="0" marR="0">
                        <a:spcBef>
                          <a:spcPts val="0"/>
                        </a:spcBef>
                        <a:spcAft>
                          <a:spcPts val="0"/>
                        </a:spcAft>
                      </a:pPr>
                      <a:r>
                        <a:rPr lang="en-US" sz="2000">
                          <a:effectLst/>
                        </a:rPr>
                        <a:t>3.2 Backend Development (Firebase)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8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90337436"/>
                  </a:ext>
                </a:extLst>
              </a:tr>
              <a:tr h="876748">
                <a:tc>
                  <a:txBody>
                    <a:bodyPr/>
                    <a:lstStyle/>
                    <a:p>
                      <a:pPr marL="0" marR="0">
                        <a:spcBef>
                          <a:spcPts val="0"/>
                        </a:spcBef>
                        <a:spcAft>
                          <a:spcPts val="0"/>
                        </a:spcAft>
                      </a:pPr>
                      <a:r>
                        <a:rPr lang="en-US" sz="2000">
                          <a:effectLst/>
                        </a:rPr>
                        <a:t>3.3 Mobile App Development (React Native)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4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19</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73331924"/>
                  </a:ext>
                </a:extLst>
              </a:tr>
              <a:tr h="584499">
                <a:tc>
                  <a:txBody>
                    <a:bodyPr/>
                    <a:lstStyle/>
                    <a:p>
                      <a:pPr marL="0" marR="0">
                        <a:spcBef>
                          <a:spcPts val="0"/>
                        </a:spcBef>
                        <a:spcAft>
                          <a:spcPts val="0"/>
                        </a:spcAft>
                      </a:pPr>
                      <a:r>
                        <a:rPr lang="en-US" sz="2000">
                          <a:effectLst/>
                        </a:rPr>
                        <a:t>4. Testing and Quality Assurance</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4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6</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5.75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118609329"/>
                  </a:ext>
                </a:extLst>
              </a:tr>
              <a:tr h="292249">
                <a:tc>
                  <a:txBody>
                    <a:bodyPr/>
                    <a:lstStyle/>
                    <a:p>
                      <a:pPr marL="0" marR="0">
                        <a:spcBef>
                          <a:spcPts val="0"/>
                        </a:spcBef>
                        <a:spcAft>
                          <a:spcPts val="0"/>
                        </a:spcAft>
                      </a:pPr>
                      <a:r>
                        <a:rPr lang="en-US" sz="2000">
                          <a:effectLst/>
                        </a:rPr>
                        <a:t>4.1 Unit Testing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21</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09271073"/>
                  </a:ext>
                </a:extLst>
              </a:tr>
              <a:tr h="584499">
                <a:tc>
                  <a:txBody>
                    <a:bodyPr/>
                    <a:lstStyle/>
                    <a:p>
                      <a:pPr marL="0" marR="0">
                        <a:spcBef>
                          <a:spcPts val="0"/>
                        </a:spcBef>
                        <a:spcAft>
                          <a:spcPts val="0"/>
                        </a:spcAft>
                      </a:pPr>
                      <a:r>
                        <a:rPr lang="en-US" sz="2000">
                          <a:effectLst/>
                        </a:rPr>
                        <a:t>4.2 User Acceptance Testing</a:t>
                      </a:r>
                      <a:endParaRPr lang="en-US" sz="20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23</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Week 25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3428909020"/>
                  </a:ext>
                </a:extLst>
              </a:tr>
              <a:tr h="584499">
                <a:tc>
                  <a:txBody>
                    <a:bodyPr/>
                    <a:lstStyle/>
                    <a:p>
                      <a:pPr marL="0" marR="0">
                        <a:spcBef>
                          <a:spcPts val="0"/>
                        </a:spcBef>
                        <a:spcAft>
                          <a:spcPts val="0"/>
                        </a:spcAft>
                      </a:pPr>
                      <a:r>
                        <a:rPr lang="en-US" sz="2000" dirty="0">
                          <a:effectLst/>
                        </a:rPr>
                        <a:t>5. Deployment and Launch</a:t>
                      </a:r>
                      <a:endParaRPr lang="en-US" sz="20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2 Weeks</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a:effectLst/>
                        </a:rPr>
                        <a:t>Month 6.75</a:t>
                      </a:r>
                      <a:endParaRPr lang="en-US" sz="18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tc>
                  <a:txBody>
                    <a:bodyPr/>
                    <a:lstStyle/>
                    <a:p>
                      <a:pPr marL="0" marR="0">
                        <a:spcBef>
                          <a:spcPts val="0"/>
                        </a:spcBef>
                        <a:spcAft>
                          <a:spcPts val="0"/>
                        </a:spcAft>
                      </a:pPr>
                      <a:r>
                        <a:rPr lang="en-US" sz="1800" dirty="0">
                          <a:effectLst/>
                        </a:rPr>
                        <a:t>Month 7</a:t>
                      </a:r>
                      <a:endParaRPr lang="en-US" sz="18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tc>
                <a:extLst>
                  <a:ext uri="{0D108BD9-81ED-4DB2-BD59-A6C34878D82A}">
                    <a16:rowId xmlns:a16="http://schemas.microsoft.com/office/drawing/2014/main" val="4287749573"/>
                  </a:ext>
                </a:extLst>
              </a:tr>
            </a:tbl>
          </a:graphicData>
        </a:graphic>
      </p:graphicFrame>
    </p:spTree>
    <p:extLst>
      <p:ext uri="{BB962C8B-B14F-4D97-AF65-F5344CB8AC3E}">
        <p14:creationId xmlns:p14="http://schemas.microsoft.com/office/powerpoint/2010/main" val="165043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6" name="Rectangle 3">
            <a:extLst>
              <a:ext uri="{FF2B5EF4-FFF2-40B4-BE49-F238E27FC236}">
                <a16:creationId xmlns:a16="http://schemas.microsoft.com/office/drawing/2014/main" id="{E24A1872-B4CE-735F-EF2F-0BBEE2403422}"/>
              </a:ext>
            </a:extLst>
          </p:cNvPr>
          <p:cNvSpPr>
            <a:spLocks noChangeArrowheads="1"/>
          </p:cNvSpPr>
          <p:nvPr/>
        </p:nvSpPr>
        <p:spPr bwMode="auto">
          <a:xfrm rot="10800000" flipV="1">
            <a:off x="304800" y="1667473"/>
            <a:ext cx="8686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BuildTools</a:t>
            </a:r>
            <a:r>
              <a:rPr kumimoji="0" lang="en-US" altLang="en-US" sz="2400" b="0" i="0" u="none" strike="noStrike" cap="none" normalizeH="0" baseline="0" dirty="0">
                <a:ln>
                  <a:noFill/>
                </a:ln>
                <a:solidFill>
                  <a:schemeClr val="tx1"/>
                </a:solidFill>
                <a:effectLst/>
                <a:latin typeface="Arial" panose="020B0604020202020204" pitchFamily="34" charset="0"/>
              </a:rPr>
              <a:t>: Project management software for construction professionals to streamline workflow.</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https://www.buildtools.com/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Procore</a:t>
            </a:r>
            <a:r>
              <a:rPr kumimoji="0" lang="en-US" altLang="en-US" sz="2400" b="0" i="0" u="none" strike="noStrike" cap="none" normalizeH="0" baseline="0" dirty="0">
                <a:ln>
                  <a:noFill/>
                </a:ln>
                <a:solidFill>
                  <a:schemeClr val="tx1"/>
                </a:solidFill>
                <a:effectLst/>
                <a:latin typeface="Arial" panose="020B0604020202020204" pitchFamily="34" charset="0"/>
              </a:rPr>
              <a:t>: Comprehensive construction management platform for enhancing project efficiency and collaboration.</a:t>
            </a:r>
          </a:p>
          <a:p>
            <a:pPr marL="0" marR="0" lvl="0" indent="0" algn="l" defTabSz="914400" rtl="0" eaLnBrk="0" fontAlgn="base" latinLnBrk="0" hangingPunct="0">
              <a:lnSpc>
                <a:spcPct val="100000"/>
              </a:lnSpc>
              <a:spcBef>
                <a:spcPct val="0"/>
              </a:spcBef>
              <a:spcAft>
                <a:spcPct val="0"/>
              </a:spcAft>
              <a:buClrTx/>
              <a:buSzTx/>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https://www.procore.com/</a:t>
            </a:r>
            <a:endPar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CoConstruct</a:t>
            </a:r>
            <a:r>
              <a:rPr kumimoji="0" lang="en-US" altLang="en-US" sz="2400" b="0" i="0" u="none" strike="noStrike" cap="none" normalizeH="0" baseline="0" dirty="0">
                <a:ln>
                  <a:noFill/>
                </a:ln>
                <a:solidFill>
                  <a:schemeClr val="tx1"/>
                </a:solidFill>
                <a:effectLst/>
                <a:latin typeface="Arial" panose="020B0604020202020204" pitchFamily="34" charset="0"/>
              </a:rPr>
              <a:t>: Software for builders and remodelers to manage projects, clients, and communications.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https://www.coconstruct.com/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556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Background</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Proposed Solution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Project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Work Breakdown Structure / Gantt Chart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5563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200000"/>
              </a:lnSpc>
            </a:pPr>
            <a:r>
              <a:rPr lang="en-GB" sz="2400" b="0" dirty="0">
                <a:latin typeface="Times New Roman" panose="02020603050405020304" pitchFamily="18" charset="0"/>
                <a:cs typeface="Times New Roman" panose="02020603050405020304" pitchFamily="18" charset="0"/>
              </a:rPr>
              <a:t>Seamless communication, transparency, and efficient project management are crucial in the residential construction industry.</a:t>
            </a:r>
          </a:p>
          <a:p>
            <a:pPr>
              <a:lnSpc>
                <a:spcPct val="200000"/>
              </a:lnSpc>
            </a:pPr>
            <a:r>
              <a:rPr lang="en-GB" sz="2400" b="0" dirty="0">
                <a:latin typeface="Times New Roman" panose="02020603050405020304" pitchFamily="18" charset="0"/>
                <a:cs typeface="Times New Roman" panose="02020603050405020304" pitchFamily="18" charset="0"/>
              </a:rPr>
              <a:t>The proposal introduces </a:t>
            </a:r>
            <a:r>
              <a:rPr lang="en-GB" sz="2400" dirty="0">
                <a:latin typeface="Times New Roman" panose="02020603050405020304" pitchFamily="18" charset="0"/>
                <a:cs typeface="Times New Roman" panose="02020603050405020304" pitchFamily="18" charset="0"/>
              </a:rPr>
              <a:t>Builder Management Software </a:t>
            </a:r>
            <a:r>
              <a:rPr lang="en-GB" sz="2400" b="0" dirty="0">
                <a:latin typeface="Times New Roman" panose="02020603050405020304" pitchFamily="18" charset="0"/>
                <a:cs typeface="Times New Roman" panose="02020603050405020304" pitchFamily="18" charset="0"/>
              </a:rPr>
              <a:t>to address key pain points faced by both customers and builders.</a:t>
            </a:r>
          </a:p>
          <a:p>
            <a:pPr>
              <a:lnSpc>
                <a:spcPct val="200000"/>
              </a:lnSpc>
            </a:pPr>
            <a:r>
              <a:rPr lang="en-GB" sz="2400" b="0" dirty="0">
                <a:latin typeface="Times New Roman" panose="02020603050405020304" pitchFamily="18" charset="0"/>
                <a:cs typeface="Times New Roman" panose="02020603050405020304" pitchFamily="18" charset="0"/>
              </a:rPr>
              <a:t>The software will provide a </a:t>
            </a:r>
            <a:r>
              <a:rPr lang="en-GB" sz="2400" dirty="0">
                <a:latin typeface="Times New Roman" panose="02020603050405020304" pitchFamily="18" charset="0"/>
                <a:cs typeface="Times New Roman" panose="02020603050405020304" pitchFamily="18" charset="0"/>
              </a:rPr>
              <a:t>centralized platform </a:t>
            </a:r>
            <a:r>
              <a:rPr lang="en-GB" sz="2400" b="0" dirty="0">
                <a:latin typeface="Times New Roman" panose="02020603050405020304" pitchFamily="18" charset="0"/>
                <a:cs typeface="Times New Roman" panose="02020603050405020304" pitchFamily="18" charset="0"/>
              </a:rPr>
              <a:t>for real-time tracking and management of residential construction projects.</a:t>
            </a:r>
          </a:p>
        </p:txBody>
      </p:sp>
    </p:spTree>
    <p:extLst>
      <p:ext uri="{BB962C8B-B14F-4D97-AF65-F5344CB8AC3E}">
        <p14:creationId xmlns:p14="http://schemas.microsoft.com/office/powerpoint/2010/main" val="1805930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4E18-3B7B-BF4C-EEA1-164321391D4F}"/>
              </a:ext>
            </a:extLst>
          </p:cNvPr>
          <p:cNvSpPr>
            <a:spLocks noGrp="1"/>
          </p:cNvSpPr>
          <p:nvPr>
            <p:ph type="title"/>
          </p:nvPr>
        </p:nvSpPr>
        <p:spPr/>
        <p:txBody>
          <a:bodyPr/>
          <a:lstStyle/>
          <a:p>
            <a:r>
              <a:rPr lang="en-US" dirty="0"/>
              <a:t>Introduction</a:t>
            </a:r>
          </a:p>
        </p:txBody>
      </p:sp>
      <p:sp>
        <p:nvSpPr>
          <p:cNvPr id="5" name="Rectangle 2">
            <a:extLst>
              <a:ext uri="{FF2B5EF4-FFF2-40B4-BE49-F238E27FC236}">
                <a16:creationId xmlns:a16="http://schemas.microsoft.com/office/drawing/2014/main" id="{ED8ED4EA-E66D-DC09-9185-55BC23C7D16E}"/>
              </a:ext>
            </a:extLst>
          </p:cNvPr>
          <p:cNvSpPr>
            <a:spLocks noGrp="1" noChangeArrowheads="1"/>
          </p:cNvSpPr>
          <p:nvPr>
            <p:ph idx="1"/>
          </p:nvPr>
        </p:nvSpPr>
        <p:spPr bwMode="auto">
          <a:xfrm>
            <a:off x="228600" y="1358443"/>
            <a:ext cx="86106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all stages of the construction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accountability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all parties involved.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aims to ensure project success by addressing challenges in communication and management. </a:t>
            </a:r>
          </a:p>
        </p:txBody>
      </p:sp>
    </p:spTree>
    <p:extLst>
      <p:ext uri="{BB962C8B-B14F-4D97-AF65-F5344CB8AC3E}">
        <p14:creationId xmlns:p14="http://schemas.microsoft.com/office/powerpoint/2010/main" val="1894220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5" name="Rectangle 2">
            <a:extLst>
              <a:ext uri="{FF2B5EF4-FFF2-40B4-BE49-F238E27FC236}">
                <a16:creationId xmlns:a16="http://schemas.microsoft.com/office/drawing/2014/main" id="{F5A1CED5-4A5C-86B8-C4D2-02AA5A4C592C}"/>
              </a:ext>
            </a:extLst>
          </p:cNvPr>
          <p:cNvSpPr>
            <a:spLocks noGrp="1" noChangeArrowheads="1"/>
          </p:cNvSpPr>
          <p:nvPr>
            <p:ph idx="1"/>
          </p:nvPr>
        </p:nvSpPr>
        <p:spPr bwMode="auto">
          <a:xfrm>
            <a:off x="33529" y="914400"/>
            <a:ext cx="9143999" cy="5698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software like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BuildTools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Houzz Pro,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Buildertrend</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 some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construction management needs but have gaps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platforms offer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management, budget tracking,</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progress updates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lack in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customer experience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600" b="0" dirty="0">
                <a:latin typeface="Times New Roman" panose="02020603050405020304" pitchFamily="18" charset="0"/>
                <a:cs typeface="Times New Roman" panose="02020603050405020304" pitchFamily="18" charset="0"/>
              </a:rPr>
              <a:t>Our Software</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 communication channel</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between customers, builders, and </a:t>
            </a:r>
            <a:r>
              <a:rPr kumimoji="0" lang="en-US" altLang="en-US" sz="2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collaboration. </a:t>
            </a:r>
          </a:p>
        </p:txBody>
      </p:sp>
    </p:spTree>
    <p:extLst>
      <p:ext uri="{BB962C8B-B14F-4D97-AF65-F5344CB8AC3E}">
        <p14:creationId xmlns:p14="http://schemas.microsoft.com/office/powerpoint/2010/main" val="74396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1A7B-AF23-1E25-651A-018090A196CF}"/>
              </a:ext>
            </a:extLst>
          </p:cNvPr>
          <p:cNvSpPr>
            <a:spLocks noGrp="1"/>
          </p:cNvSpPr>
          <p:nvPr>
            <p:ph type="title"/>
          </p:nvPr>
        </p:nvSpPr>
        <p:spPr/>
        <p:txBody>
          <a:bodyPr>
            <a:normAutofit fontScale="90000"/>
          </a:bodyPr>
          <a:lstStyle/>
          <a:p>
            <a:r>
              <a:rPr lang="en-US" dirty="0"/>
              <a:t>Differentiate Between </a:t>
            </a:r>
            <a:br>
              <a:rPr lang="en-US" dirty="0"/>
            </a:br>
            <a:r>
              <a:rPr lang="en-US" dirty="0"/>
              <a:t>Existing &amp; Unique Features</a:t>
            </a:r>
          </a:p>
        </p:txBody>
      </p:sp>
      <p:graphicFrame>
        <p:nvGraphicFramePr>
          <p:cNvPr id="4" name="Content Placeholder 3">
            <a:extLst>
              <a:ext uri="{FF2B5EF4-FFF2-40B4-BE49-F238E27FC236}">
                <a16:creationId xmlns:a16="http://schemas.microsoft.com/office/drawing/2014/main" id="{20D1E79C-51A1-F9D1-E1D2-12B5992DBFD0}"/>
              </a:ext>
            </a:extLst>
          </p:cNvPr>
          <p:cNvGraphicFramePr>
            <a:graphicFrameLocks noGrp="1"/>
          </p:cNvGraphicFramePr>
          <p:nvPr>
            <p:ph idx="1"/>
            <p:extLst>
              <p:ext uri="{D42A27DB-BD31-4B8C-83A1-F6EECF244321}">
                <p14:modId xmlns:p14="http://schemas.microsoft.com/office/powerpoint/2010/main" val="3130735662"/>
              </p:ext>
            </p:extLst>
          </p:nvPr>
        </p:nvGraphicFramePr>
        <p:xfrm>
          <a:off x="457200" y="1371600"/>
          <a:ext cx="8229600" cy="5181599"/>
        </p:xfrm>
        <a:graphic>
          <a:graphicData uri="http://schemas.openxmlformats.org/drawingml/2006/table">
            <a:tbl>
              <a:tblPr firstRow="1" firstCol="1" bandRow="1">
                <a:tableStyleId>{5C22544A-7EE6-4342-B048-85BDC9FD1C3A}</a:tableStyleId>
              </a:tblPr>
              <a:tblGrid>
                <a:gridCol w="4114800">
                  <a:extLst>
                    <a:ext uri="{9D8B030D-6E8A-4147-A177-3AD203B41FA5}">
                      <a16:colId xmlns:a16="http://schemas.microsoft.com/office/drawing/2014/main" val="1262954393"/>
                    </a:ext>
                  </a:extLst>
                </a:gridCol>
                <a:gridCol w="4114800">
                  <a:extLst>
                    <a:ext uri="{9D8B030D-6E8A-4147-A177-3AD203B41FA5}">
                      <a16:colId xmlns:a16="http://schemas.microsoft.com/office/drawing/2014/main" val="3205313222"/>
                    </a:ext>
                  </a:extLst>
                </a:gridCol>
              </a:tblGrid>
              <a:tr h="518159">
                <a:tc>
                  <a:txBody>
                    <a:bodyPr/>
                    <a:lstStyle/>
                    <a:p>
                      <a:pPr marL="0" marR="0" algn="l">
                        <a:spcBef>
                          <a:spcPts val="65"/>
                        </a:spcBef>
                        <a:spcAft>
                          <a:spcPts val="0"/>
                        </a:spcAft>
                      </a:pPr>
                      <a:r>
                        <a:rPr lang="en-US" sz="2000">
                          <a:effectLst/>
                        </a:rPr>
                        <a:t>Existing Builder Software Features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Our Unique Functionalities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3921341726"/>
                  </a:ext>
                </a:extLst>
              </a:tr>
              <a:tr h="1554480">
                <a:tc>
                  <a:txBody>
                    <a:bodyPr/>
                    <a:lstStyle/>
                    <a:p>
                      <a:pPr marL="0" marR="0" algn="l">
                        <a:spcBef>
                          <a:spcPts val="65"/>
                        </a:spcBef>
                        <a:spcAft>
                          <a:spcPts val="0"/>
                        </a:spcAft>
                      </a:pPr>
                      <a:r>
                        <a:rPr lang="en-US" sz="2000">
                          <a:effectLst/>
                        </a:rPr>
                        <a:t>Project Management: Manage tasks, timelines, and resources.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dirty="0">
                          <a:effectLst/>
                        </a:rPr>
                        <a:t>Automatically generate real-time documentation of decisions and progress.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684341170"/>
                  </a:ext>
                </a:extLst>
              </a:tr>
              <a:tr h="1554480">
                <a:tc>
                  <a:txBody>
                    <a:bodyPr/>
                    <a:lstStyle/>
                    <a:p>
                      <a:pPr marL="0" marR="0" algn="l">
                        <a:spcBef>
                          <a:spcPts val="65"/>
                        </a:spcBef>
                        <a:spcAft>
                          <a:spcPts val="0"/>
                        </a:spcAft>
                      </a:pPr>
                      <a:r>
                        <a:rPr lang="en-US" sz="2000" dirty="0">
                          <a:effectLst/>
                        </a:rPr>
                        <a:t>Budget Tracking: Monitor project expenses and stay within budget.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a:effectLst/>
                        </a:rPr>
                        <a:t>Customizable Project Tracking: Tailor project tracking dashboards to suit specific client needs.</a:t>
                      </a:r>
                      <a:endParaRPr lang="en-US" sz="140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766004198"/>
                  </a:ext>
                </a:extLst>
              </a:tr>
              <a:tr h="1554480">
                <a:tc>
                  <a:txBody>
                    <a:bodyPr/>
                    <a:lstStyle/>
                    <a:p>
                      <a:pPr marL="0" marR="0" algn="l">
                        <a:spcBef>
                          <a:spcPts val="65"/>
                        </a:spcBef>
                        <a:spcAft>
                          <a:spcPts val="0"/>
                        </a:spcAft>
                      </a:pPr>
                      <a:r>
                        <a:rPr lang="en-US" sz="2000" dirty="0">
                          <a:effectLst/>
                        </a:rPr>
                        <a:t>Client Portal: Limited client visibility into project details.</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000" dirty="0">
                          <a:effectLst/>
                        </a:rPr>
                        <a:t>Personalized Communication: Direct, customizable communication channels between clients, builders, and </a:t>
                      </a:r>
                      <a:r>
                        <a:rPr lang="en-US" sz="2000" dirty="0" err="1">
                          <a:effectLst/>
                        </a:rPr>
                        <a:t>tradies</a:t>
                      </a:r>
                      <a:r>
                        <a:rPr lang="en-US" sz="2000" dirty="0">
                          <a:effectLst/>
                        </a:rPr>
                        <a:t>.</a:t>
                      </a:r>
                      <a:endParaRPr lang="en-US" sz="14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886487636"/>
                  </a:ext>
                </a:extLst>
              </a:tr>
            </a:tbl>
          </a:graphicData>
        </a:graphic>
      </p:graphicFrame>
    </p:spTree>
    <p:extLst>
      <p:ext uri="{BB962C8B-B14F-4D97-AF65-F5344CB8AC3E}">
        <p14:creationId xmlns:p14="http://schemas.microsoft.com/office/powerpoint/2010/main" val="134299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0DD90-2804-E1C5-118F-D102B72FCB4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051CCF7-E300-EDC8-C764-4FA0491311A0}"/>
              </a:ext>
            </a:extLst>
          </p:cNvPr>
          <p:cNvGraphicFramePr>
            <a:graphicFrameLocks noGrp="1"/>
          </p:cNvGraphicFramePr>
          <p:nvPr>
            <p:ph idx="1"/>
            <p:extLst>
              <p:ext uri="{D42A27DB-BD31-4B8C-83A1-F6EECF244321}">
                <p14:modId xmlns:p14="http://schemas.microsoft.com/office/powerpoint/2010/main" val="4195359306"/>
              </p:ext>
            </p:extLst>
          </p:nvPr>
        </p:nvGraphicFramePr>
        <p:xfrm>
          <a:off x="304800" y="1447800"/>
          <a:ext cx="8534400" cy="4648200"/>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660577189"/>
                    </a:ext>
                  </a:extLst>
                </a:gridCol>
                <a:gridCol w="4267200">
                  <a:extLst>
                    <a:ext uri="{9D8B030D-6E8A-4147-A177-3AD203B41FA5}">
                      <a16:colId xmlns:a16="http://schemas.microsoft.com/office/drawing/2014/main" val="1601055249"/>
                    </a:ext>
                  </a:extLst>
                </a:gridCol>
              </a:tblGrid>
              <a:tr h="2582333">
                <a:tc>
                  <a:txBody>
                    <a:bodyPr/>
                    <a:lstStyle/>
                    <a:p>
                      <a:pPr marL="0" marR="0" algn="l">
                        <a:spcBef>
                          <a:spcPts val="65"/>
                        </a:spcBef>
                        <a:spcAft>
                          <a:spcPts val="0"/>
                        </a:spcAft>
                      </a:pPr>
                      <a:r>
                        <a:rPr lang="en-US" sz="2200" dirty="0">
                          <a:effectLst/>
                        </a:rPr>
                        <a:t>Task Scheduling: Allocate tasks and manage schedules.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Enhanced Collaboration Tools: Real-time communication and decision documentation </a:t>
                      </a:r>
                      <a:r>
                        <a:rPr lang="en-US" sz="2000" dirty="0"/>
                        <a:t>for</a:t>
                      </a:r>
                      <a:r>
                        <a:rPr lang="en-US" sz="2200" dirty="0">
                          <a:effectLst/>
                        </a:rPr>
                        <a:t> all stakeholders (Direct </a:t>
                      </a:r>
                      <a:r>
                        <a:rPr lang="en-US" sz="2200" dirty="0" err="1">
                          <a:effectLst/>
                        </a:rPr>
                        <a:t>Tradie</a:t>
                      </a:r>
                      <a:r>
                        <a:rPr lang="en-US" sz="2200" dirty="0">
                          <a:effectLst/>
                        </a:rPr>
                        <a:t>-Builder-Customer Channel)</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90772348"/>
                  </a:ext>
                </a:extLst>
              </a:tr>
              <a:tr h="2065867">
                <a:tc>
                  <a:txBody>
                    <a:bodyPr/>
                    <a:lstStyle/>
                    <a:p>
                      <a:pPr marL="0" marR="0" algn="l">
                        <a:spcBef>
                          <a:spcPts val="65"/>
                        </a:spcBef>
                        <a:spcAft>
                          <a:spcPts val="0"/>
                        </a:spcAft>
                      </a:pPr>
                      <a:r>
                        <a:rPr lang="en-US" sz="2200" dirty="0">
                          <a:effectLst/>
                        </a:rPr>
                        <a:t>Progress Photos/Updates: Upload and share progress pictures.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tc>
                  <a:txBody>
                    <a:bodyPr/>
                    <a:lstStyle/>
                    <a:p>
                      <a:pPr marL="0" marR="0" algn="l">
                        <a:spcBef>
                          <a:spcPts val="65"/>
                        </a:spcBef>
                        <a:spcAft>
                          <a:spcPts val="0"/>
                        </a:spcAft>
                      </a:pPr>
                      <a:r>
                        <a:rPr lang="en-US" sz="2200" dirty="0">
                          <a:effectLst/>
                        </a:rPr>
                        <a:t>Interactive Progress Reports: Real-time, interactive reports with updates, photos, and documents.</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txBody>
                  <a:tcPr marL="68580" marR="68580" marT="0" marB="0" anchor="ctr"/>
                </a:tc>
                <a:extLst>
                  <a:ext uri="{0D108BD9-81ED-4DB2-BD59-A6C34878D82A}">
                    <a16:rowId xmlns:a16="http://schemas.microsoft.com/office/drawing/2014/main" val="142014423"/>
                  </a:ext>
                </a:extLst>
              </a:tr>
            </a:tbl>
          </a:graphicData>
        </a:graphic>
      </p:graphicFrame>
    </p:spTree>
    <p:extLst>
      <p:ext uri="{BB962C8B-B14F-4D97-AF65-F5344CB8AC3E}">
        <p14:creationId xmlns:p14="http://schemas.microsoft.com/office/powerpoint/2010/main" val="2110946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5" name="Rectangle 2">
            <a:extLst>
              <a:ext uri="{FF2B5EF4-FFF2-40B4-BE49-F238E27FC236}">
                <a16:creationId xmlns:a16="http://schemas.microsoft.com/office/drawing/2014/main" id="{2DB6D99D-AB10-2BF9-8EAF-3455D31126BC}"/>
              </a:ext>
            </a:extLst>
          </p:cNvPr>
          <p:cNvSpPr>
            <a:spLocks noGrp="1" noChangeArrowheads="1"/>
          </p:cNvSpPr>
          <p:nvPr>
            <p:ph idx="1"/>
          </p:nvPr>
        </p:nvSpPr>
        <p:spPr bwMode="auto">
          <a:xfrm>
            <a:off x="76200" y="1407855"/>
            <a:ext cx="8686800"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face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builders, leading to misunderstandings and disputes.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project details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materials and finishes are often verbally discussed but not properly tracked.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struggle to track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progress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payments, and builder adherence to agreed-upon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web app will offer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centralized platform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communication, progress updates, and documented agreements to reduce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misunderstandings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ensure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264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a:t>
            </a:r>
          </a:p>
        </p:txBody>
      </p:sp>
      <p:sp>
        <p:nvSpPr>
          <p:cNvPr id="3" name="Content Placeholder 2"/>
          <p:cNvSpPr>
            <a:spLocks noGrp="1"/>
          </p:cNvSpPr>
          <p:nvPr>
            <p:ph idx="1"/>
          </p:nvPr>
        </p:nvSpPr>
        <p:spPr>
          <a:xfrm>
            <a:off x="76200" y="1219200"/>
            <a:ext cx="8305800" cy="5486400"/>
          </a:xfrm>
        </p:spPr>
        <p:txBody>
          <a:bodyPr>
            <a:normAutofit/>
          </a:bodyPr>
          <a:lstStyle/>
          <a:p>
            <a:r>
              <a:rPr lang="en-US" sz="2600" u="sng" dirty="0">
                <a:latin typeface="Times New Roman" panose="02020603050405020304" pitchFamily="18" charset="0"/>
                <a:cs typeface="Times New Roman" panose="02020603050405020304" pitchFamily="18" charset="0"/>
              </a:rPr>
              <a:t>Features of the project</a:t>
            </a:r>
          </a:p>
          <a:p>
            <a:pPr lvl="1"/>
            <a:endParaRPr lang="en-US" sz="2600" dirty="0">
              <a:latin typeface="Times New Roman" panose="02020603050405020304" pitchFamily="18" charset="0"/>
              <a:cs typeface="Times New Roman" panose="02020603050405020304" pitchFamily="18" charset="0"/>
            </a:endParaRPr>
          </a:p>
          <a:p>
            <a:pPr lvl="1"/>
            <a:endParaRPr lang="en-US" sz="2600" dirty="0">
              <a:latin typeface="Times New Roman" panose="02020603050405020304" pitchFamily="18" charset="0"/>
              <a:cs typeface="Times New Roman" panose="02020603050405020304" pitchFamily="18" charset="0"/>
            </a:endParaRPr>
          </a:p>
          <a:p>
            <a:pPr marL="457200" lvl="1" indent="0">
              <a:buNone/>
            </a:pPr>
            <a:endParaRPr lang="en-US" sz="2600" dirty="0">
              <a:latin typeface="Times New Roman" panose="02020603050405020304" pitchFamily="18" charset="0"/>
              <a:cs typeface="Times New Roman" panose="02020603050405020304" pitchFamily="18" charset="0"/>
            </a:endParaRPr>
          </a:p>
          <a:p>
            <a:pPr lvl="1"/>
            <a:endParaRPr lang="en-US" sz="3600" dirty="0"/>
          </a:p>
          <a:p>
            <a:pPr lvl="1"/>
            <a:endParaRPr lang="en-US" sz="3600" dirty="0"/>
          </a:p>
          <a:p>
            <a:endParaRPr lang="en-US" sz="4000" dirty="0"/>
          </a:p>
        </p:txBody>
      </p:sp>
      <p:sp>
        <p:nvSpPr>
          <p:cNvPr id="5" name="Rectangle 2">
            <a:extLst>
              <a:ext uri="{FF2B5EF4-FFF2-40B4-BE49-F238E27FC236}">
                <a16:creationId xmlns:a16="http://schemas.microsoft.com/office/drawing/2014/main" id="{5D0E96B6-5032-88D9-649E-823947098032}"/>
              </a:ext>
            </a:extLst>
          </p:cNvPr>
          <p:cNvSpPr>
            <a:spLocks noChangeArrowheads="1"/>
          </p:cNvSpPr>
          <p:nvPr/>
        </p:nvSpPr>
        <p:spPr bwMode="auto">
          <a:xfrm>
            <a:off x="228600" y="1504890"/>
            <a:ext cx="844657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2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Chat &amp; Communication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seamless communication between customers, builders, and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tradies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project 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Selection &amp; Documentation Tracking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documented agreements for customer selections like materials, appliances, and finishes, reducing misunderstandings.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generates project-related documents and searches through keywords for efficient information retrieval.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&amp; Task Management Dashboards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Centralized dashboards for tracking progress, deadlines, payments, and task milestones, keeping everything organized.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Verified Builders Status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verification system to ensure builders comply with Victorian standards, boosting credibility and trust.</a:t>
            </a:r>
          </a:p>
        </p:txBody>
      </p:sp>
    </p:spTree>
    <p:extLst>
      <p:ext uri="{BB962C8B-B14F-4D97-AF65-F5344CB8AC3E}">
        <p14:creationId xmlns:p14="http://schemas.microsoft.com/office/powerpoint/2010/main" val="358736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1244</Words>
  <Application>Microsoft Office PowerPoint</Application>
  <PresentationFormat>On-screen Show (4:3)</PresentationFormat>
  <Paragraphs>215</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Symbol</vt:lpstr>
      <vt:lpstr>Times New Roman</vt:lpstr>
      <vt:lpstr>Wingdings</vt:lpstr>
      <vt:lpstr>Office Theme</vt:lpstr>
      <vt:lpstr>FYP Proposal Defense &lt;&lt; Builder Management System &gt;&gt;</vt:lpstr>
      <vt:lpstr>Table of Contents</vt:lpstr>
      <vt:lpstr>Introduction</vt:lpstr>
      <vt:lpstr>Introduction</vt:lpstr>
      <vt:lpstr>Background</vt:lpstr>
      <vt:lpstr>Differentiate Between  Existing &amp; Unique Features</vt:lpstr>
      <vt:lpstr>PowerPoint Presentation</vt:lpstr>
      <vt:lpstr>Problem Statement</vt:lpstr>
      <vt:lpstr>Proposed Solution</vt:lpstr>
      <vt:lpstr>Proposed Solution</vt:lpstr>
      <vt:lpstr>Proposed Solution</vt:lpstr>
      <vt:lpstr>Proposed Solution</vt:lpstr>
      <vt:lpstr>Project Scope</vt:lpstr>
      <vt:lpstr>Project Scope</vt:lpstr>
      <vt:lpstr>Work Breakdown Structure</vt:lpstr>
      <vt:lpstr>Work Breakdown Structure</vt:lpstr>
      <vt:lpstr>Gantt Chart</vt:lpstr>
      <vt:lpstr>Gantt Chart</vt:lpstr>
      <vt:lpstr>References</vt:lpstr>
    </vt:vector>
  </TitlesOfParts>
  <Manager>HOD SE</Manager>
  <Company>Bahria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Proposal Defense Presentation Format</dc:title>
  <dc:subject>FYP</dc:subject>
  <dc:creator>Engr. M.  Adnan Ur Rehman</dc:creator>
  <dc:description>Approved by HOD SE</dc:description>
  <cp:lastModifiedBy>02-131212-009</cp:lastModifiedBy>
  <cp:revision>27</cp:revision>
  <dcterms:created xsi:type="dcterms:W3CDTF">2006-08-16T00:00:00Z</dcterms:created>
  <dcterms:modified xsi:type="dcterms:W3CDTF">2024-10-04T06:17:37Z</dcterms:modified>
  <cp:version>1</cp:version>
</cp:coreProperties>
</file>