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42" r:id="rId5"/>
    <p:sldId id="373" r:id="rId6"/>
    <p:sldId id="382" r:id="rId7"/>
    <p:sldId id="365" r:id="rId8"/>
    <p:sldId id="376" r:id="rId9"/>
    <p:sldId id="377" r:id="rId10"/>
    <p:sldId id="378" r:id="rId11"/>
    <p:sldId id="383" r:id="rId12"/>
    <p:sldId id="379" r:id="rId13"/>
    <p:sldId id="380" r:id="rId14"/>
    <p:sldId id="381" r:id="rId15"/>
    <p:sldId id="384" r:id="rId16"/>
    <p:sldId id="385" r:id="rId17"/>
    <p:sldId id="386" r:id="rId18"/>
    <p:sldId id="391" r:id="rId19"/>
    <p:sldId id="387" r:id="rId20"/>
    <p:sldId id="388" r:id="rId21"/>
    <p:sldId id="390" r:id="rId22"/>
    <p:sldId id="3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8FFD-5C39-F95E-D5ED-C3B328E6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ECC27B-528A-E784-8C23-A4B7C3BFD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A6DE9-6EF4-71FD-7B6D-D79225658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2C27E-3C2A-F748-1C01-B55A4B687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15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49666-5971-7A28-DB68-CDFA6545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FDD41-DCD5-F382-25D2-9414467E8E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26DC1-7FCA-FE09-B475-C6C0D43A2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3249-FB57-A921-42D7-1299173689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4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08A5-B34F-6A0D-492B-38942674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91225-E7CB-6967-7F6A-590CDBF7D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8ABE3-AB0D-E7BE-7073-49BBCC76B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894A4-0BD3-6E17-A7D4-57A0EA4EC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18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54F57-879D-BB74-3DF2-AEDC2628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A97455-AD1C-AC28-B22C-209EC3C04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8E7931-9747-923D-C4C7-4A0846AFC1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5250E-D1CE-89E6-1038-9CF2A122E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886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5807A-D72F-EECE-0078-DA39A1EA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47F0D-C7B7-B1E9-2E89-DF9F5E939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F92963-6BF5-38B9-1BEE-7EE8E7F08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476CD-80C5-88BF-CD7B-588D07E36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180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0C7DD-F46A-1521-A431-848AC7A1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0865E-A006-0B8E-7066-76AF84CFD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EE9F4-FD4D-1BCD-995A-49AF559B8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7FADE-5119-0972-8EB3-207BCC8DF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446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1AC1-550A-DAA7-AAD9-CB01E3A46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56AFEB-0951-D6CC-998A-ABBF985B1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9F13D3-E395-7B0E-E2C1-7BDD76FFA8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34255-DBB8-EE22-BF99-AF321B378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168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A81B9-6AAC-0AC8-142C-B17C4E7D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867684-C9B2-96B4-39E4-4E30E6E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66B7AA-10BE-7C77-F63F-6EFE915D3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B14D64-E72A-C99A-C975-696BDF665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2A183-CFEA-9F28-FB9F-DFCB6D36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924C44-FE2A-EA09-8432-9B6E54CA2D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3A273-2B8E-6C72-1C8D-E15FC336A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CE79-79BD-42AC-5A8C-3C7903F9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00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633928"/>
            <a:ext cx="12191998" cy="1331876"/>
          </a:xfrm>
        </p:spPr>
        <p:txBody>
          <a:bodyPr anchor="b"/>
          <a:lstStyle/>
          <a:p>
            <a:r>
              <a:rPr lang="en-US" sz="8800" dirty="0">
                <a:solidFill>
                  <a:schemeClr val="bg1"/>
                </a:solidFill>
              </a:rPr>
              <a:t>Mongo </a:t>
            </a:r>
            <a:r>
              <a:rPr lang="en-US" sz="8800" dirty="0" err="1">
                <a:solidFill>
                  <a:schemeClr val="bg1"/>
                </a:solidFill>
              </a:rPr>
              <a:t>db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sz="1800" dirty="0">
                <a:solidFill>
                  <a:schemeClr val="bg1"/>
                </a:solidFill>
              </a:rPr>
              <a:t>Muhammad Shoaib Akhter Qadri        02-131212-009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Basic   CRUD  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525A62-3EE9-70C3-38FA-96E677AB7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0" y="2481129"/>
            <a:ext cx="10515601" cy="351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6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84D1FD96-07ED-4877-FD2B-3C22A994384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43593"/>
            <a:ext cx="10515600" cy="3895257"/>
          </a:xfrm>
        </p:spPr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Purpose:</a:t>
            </a:r>
            <a:r>
              <a:rPr lang="en-GB" sz="2800" dirty="0">
                <a:solidFill>
                  <a:schemeClr val="bg1"/>
                </a:solidFill>
              </a:rPr>
              <a:t> Speed up queries by providing efficient data access paths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Types of Indexes: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Single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Compound (Multi-field)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Text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chemeClr val="bg1"/>
                </a:solidFill>
              </a:rPr>
              <a:t>Geospatial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D3976-2D8D-8EAA-6D33-4DAC66F5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FCC006-CDBC-ABE3-A5DF-C7E2A7DF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b="1" dirty="0">
                <a:solidFill>
                  <a:schemeClr val="bg1"/>
                </a:solidFill>
              </a:rPr>
              <a:t>Indexing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F7B3C-AEDA-11F7-DA4C-274ABD03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2FBD6D8-8A49-E465-DA09-F1BFF873ABD2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bg1"/>
                </a:solidFill>
              </a:rPr>
              <a:t>Creation Syntax: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chemeClr val="bg1"/>
                </a:solidFill>
              </a:rPr>
              <a:t>db.collection.createIndex</a:t>
            </a:r>
            <a:r>
              <a:rPr lang="en-GB" sz="3200" dirty="0">
                <a:solidFill>
                  <a:schemeClr val="bg1"/>
                </a:solidFill>
              </a:rPr>
              <a:t>({ </a:t>
            </a:r>
            <a:r>
              <a:rPr lang="en-GB" sz="3200" dirty="0" err="1">
                <a:solidFill>
                  <a:schemeClr val="bg1"/>
                </a:solidFill>
              </a:rPr>
              <a:t>fieldName</a:t>
            </a:r>
            <a:r>
              <a:rPr lang="en-GB" sz="3200" dirty="0">
                <a:solidFill>
                  <a:schemeClr val="bg1"/>
                </a:solidFill>
              </a:rPr>
              <a:t>: 1 });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Considerations: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Indexes consume RAM and storage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Too many indexes can slow down writes</a:t>
            </a: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58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555CD-CF80-3892-57B9-B86A248F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E9D26-274C-37FB-C693-DC87488F3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Aggregation Framework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F82E-B2B6-2570-551A-00B9A5946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406B748-A98C-952F-A382-11A5C2C877B5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Definition:</a:t>
            </a:r>
            <a:r>
              <a:rPr lang="en-GB" sz="2800" dirty="0">
                <a:solidFill>
                  <a:schemeClr val="bg1"/>
                </a:solidFill>
              </a:rPr>
              <a:t> A powerful way to process data and perform transformations</a:t>
            </a:r>
          </a:p>
          <a:p>
            <a:r>
              <a:rPr lang="en-US" sz="2800" dirty="0">
                <a:solidFill>
                  <a:schemeClr val="bg1"/>
                </a:solidFill>
              </a:rPr>
              <a:t>Pipeline Stages: $match, $group, $project, $sort, $limit, $lookup</a:t>
            </a:r>
          </a:p>
          <a:p>
            <a:r>
              <a:rPr lang="en-US" sz="2800" dirty="0">
                <a:solidFill>
                  <a:schemeClr val="bg1"/>
                </a:solidFill>
              </a:rPr>
              <a:t>Example:</a:t>
            </a:r>
          </a:p>
          <a:p>
            <a:r>
              <a:rPr lang="en-GB" sz="2800" dirty="0" err="1">
                <a:solidFill>
                  <a:schemeClr val="bg1"/>
                </a:solidFill>
              </a:rPr>
              <a:t>db.sales.aggregate</a:t>
            </a:r>
            <a:r>
              <a:rPr lang="en-GB" sz="2800" dirty="0">
                <a:solidFill>
                  <a:schemeClr val="bg1"/>
                </a:solidFill>
              </a:rPr>
              <a:t>([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{ $match: { status: "A" } },</a:t>
            </a:r>
          </a:p>
          <a:p>
            <a:r>
              <a:rPr lang="en-GB" sz="2800" dirty="0">
                <a:solidFill>
                  <a:schemeClr val="bg1"/>
                </a:solidFill>
              </a:rPr>
              <a:t>  { $group: { _id: "$item", </a:t>
            </a:r>
            <a:r>
              <a:rPr lang="en-GB" sz="2800" dirty="0" err="1">
                <a:solidFill>
                  <a:schemeClr val="bg1"/>
                </a:solidFill>
              </a:rPr>
              <a:t>totalSales</a:t>
            </a:r>
            <a:r>
              <a:rPr lang="en-GB" sz="2800" dirty="0">
                <a:solidFill>
                  <a:schemeClr val="bg1"/>
                </a:solidFill>
              </a:rPr>
              <a:t>: { $sum: "$amount" } } }</a:t>
            </a:r>
          </a:p>
          <a:p>
            <a:r>
              <a:rPr lang="en-GB" sz="2800" dirty="0">
                <a:solidFill>
                  <a:schemeClr val="bg1"/>
                </a:solidFill>
              </a:rPr>
              <a:t>]);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177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7F0-91D2-5C3D-6D61-94146EAD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FE860-C9FA-DE1B-10DC-B5E6AA13C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DB9A8-8F1C-10EB-E2D3-16C9CCBC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AFC867E4-5A21-6DF5-82FD-13F7FFD05D3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Replica Set:</a:t>
            </a:r>
            <a:r>
              <a:rPr lang="en-GB" dirty="0">
                <a:solidFill>
                  <a:schemeClr val="bg1"/>
                </a:solidFill>
              </a:rPr>
              <a:t> A group of </a:t>
            </a:r>
            <a:r>
              <a:rPr lang="en-US" dirty="0" err="1">
                <a:solidFill>
                  <a:schemeClr val="bg1"/>
                </a:solidFill>
              </a:rPr>
              <a:t>mongod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GB" dirty="0">
                <a:solidFill>
                  <a:schemeClr val="bg1"/>
                </a:solidFill>
              </a:rPr>
              <a:t>processes that maintain the same data set</a:t>
            </a:r>
          </a:p>
          <a:p>
            <a:r>
              <a:rPr lang="en-US" dirty="0">
                <a:solidFill>
                  <a:schemeClr val="bg1"/>
                </a:solidFill>
              </a:rPr>
              <a:t>Components</a:t>
            </a:r>
            <a:r>
              <a:rPr lang="en-GB" dirty="0">
                <a:solidFill>
                  <a:schemeClr val="bg1"/>
                </a:solidFill>
              </a:rPr>
              <a:t>:</a:t>
            </a:r>
          </a:p>
          <a:p>
            <a:r>
              <a:rPr lang="en-GB" b="1" dirty="0">
                <a:solidFill>
                  <a:schemeClr val="bg1"/>
                </a:solidFill>
              </a:rPr>
              <a:t>Primary:</a:t>
            </a:r>
            <a:r>
              <a:rPr lang="en-GB" dirty="0">
                <a:solidFill>
                  <a:schemeClr val="bg1"/>
                </a:solidFill>
              </a:rPr>
              <a:t> Receives all write operations</a:t>
            </a:r>
          </a:p>
          <a:p>
            <a:r>
              <a:rPr lang="en-GB" b="1" dirty="0">
                <a:solidFill>
                  <a:schemeClr val="bg1"/>
                </a:solidFill>
              </a:rPr>
              <a:t>Secondary:</a:t>
            </a:r>
            <a:r>
              <a:rPr lang="en-GB" dirty="0">
                <a:solidFill>
                  <a:schemeClr val="bg1"/>
                </a:solidFill>
              </a:rPr>
              <a:t> Copies data from primary; can serve read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Benefits: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High availability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Automatic failover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3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A1B29-FF23-6E92-B461-49FC85FB4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EE1E3E-E0D7-3A44-8D95-27CB5D71F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Sharding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78B82-AE15-936F-969E-A4744A94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21CCB86-DDD6-16FC-197D-BC8415578621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28603"/>
            <a:ext cx="10515600" cy="3910247"/>
          </a:xfrm>
        </p:spPr>
        <p:txBody>
          <a:bodyPr/>
          <a:lstStyle/>
          <a:p>
            <a:r>
              <a:rPr lang="en-GB" sz="2800" b="1" dirty="0">
                <a:solidFill>
                  <a:schemeClr val="bg1"/>
                </a:solidFill>
              </a:rPr>
              <a:t>Definition:</a:t>
            </a:r>
            <a:r>
              <a:rPr lang="en-GB" sz="2800" dirty="0">
                <a:solidFill>
                  <a:schemeClr val="bg1"/>
                </a:solidFill>
              </a:rPr>
              <a:t> Splitting data across multiple machines (shards) for horizontal scaling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GB" sz="2800" b="1" dirty="0">
                <a:solidFill>
                  <a:schemeClr val="bg1"/>
                </a:solidFill>
              </a:rPr>
              <a:t>Key 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Shard Servers (Data Nodes)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Config Servers (Metadata)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Mongos (Query Router)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755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0741-3BF0-F1A2-CE69-E8E73CA2D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C8BDB9-980A-2E75-6161-E52C424C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6000" dirty="0">
                <a:solidFill>
                  <a:schemeClr val="bg1"/>
                </a:solidFill>
              </a:rPr>
              <a:t>Sharding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D0311-B429-643E-A857-C54F5310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362FB4C7-0FBE-A135-C33B-35752E184AA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28603"/>
            <a:ext cx="10515600" cy="3910247"/>
          </a:xfrm>
        </p:spPr>
        <p:txBody>
          <a:bodyPr/>
          <a:lstStyle/>
          <a:p>
            <a:r>
              <a:rPr lang="en-GB" sz="3600" b="1" dirty="0">
                <a:solidFill>
                  <a:schemeClr val="bg1"/>
                </a:solidFill>
              </a:rPr>
              <a:t>Shard Keys: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r>
              <a:rPr lang="en-GB" sz="3200" dirty="0">
                <a:solidFill>
                  <a:schemeClr val="bg1"/>
                </a:solidFill>
              </a:rPr>
              <a:t>Determines how data is distributed. Choosing the right shard key is critical.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600" b="1" dirty="0">
                <a:solidFill>
                  <a:schemeClr val="bg1"/>
                </a:solidFill>
              </a:rPr>
              <a:t>Benefits:</a:t>
            </a:r>
            <a:r>
              <a:rPr lang="en-GB" sz="3600" dirty="0">
                <a:solidFill>
                  <a:schemeClr val="bg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chemeClr val="bg1"/>
                </a:solidFill>
              </a:rPr>
              <a:t>Supports massive data scaling and distribution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40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FE5B1-81C0-6A47-7533-ED9504CF3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362056-2600-9583-A7BF-E890D279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Security &amp; Authentication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0A17E-CC1F-61EA-7FD9-5C87EA65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E25095C-A86C-DCB1-BCDF-9E1A6BBD594D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083633"/>
            <a:ext cx="10515600" cy="3955217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Authentication 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SCRAM (default)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x.509 Certificates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LDAP / Kerberos (Enterprise features)</a:t>
            </a:r>
          </a:p>
          <a:p>
            <a:r>
              <a:rPr lang="en-GB" b="1" dirty="0">
                <a:solidFill>
                  <a:schemeClr val="bg1"/>
                </a:solidFill>
              </a:rPr>
              <a:t>Role-Based Access Control: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Admin roles, database roles, user-defined roles</a:t>
            </a:r>
          </a:p>
          <a:p>
            <a:r>
              <a:rPr lang="en-GB" b="1" dirty="0">
                <a:solidFill>
                  <a:schemeClr val="bg1"/>
                </a:solidFill>
              </a:rPr>
              <a:t>Network Security: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Enable firewall rules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Use TLS/SSL for encrypted communication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850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A028-EE4A-F355-184B-758F7A742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691668-DE6C-4D50-1DBD-7A0CE1FAC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MongoDB Atlas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42AB8-BD4C-96AE-3D5E-45F797F5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28D975CA-FEBE-38D2-7711-50B98D22C18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173574"/>
            <a:ext cx="10515600" cy="386527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chemeClr val="bg1"/>
                </a:solidFill>
              </a:rPr>
              <a:t>Overview: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r>
              <a:rPr lang="en-GB" sz="2800" dirty="0">
                <a:solidFill>
                  <a:schemeClr val="bg1"/>
                </a:solidFill>
              </a:rPr>
              <a:t>Fully managed cloud database service by MongoDB</a:t>
            </a:r>
          </a:p>
          <a:p>
            <a:endParaRPr lang="en-GB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Key Features:</a:t>
            </a:r>
            <a:endParaRPr lang="en-GB" sz="28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Automated backups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Global cluster distribution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Integrated monitoring and metrics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Autoscaling options</a:t>
            </a:r>
          </a:p>
        </p:txBody>
      </p:sp>
    </p:spTree>
    <p:extLst>
      <p:ext uri="{BB962C8B-B14F-4D97-AF65-F5344CB8AC3E}">
        <p14:creationId xmlns:p14="http://schemas.microsoft.com/office/powerpoint/2010/main" val="4033123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Shoaib Akhter</a:t>
            </a:r>
          </a:p>
          <a:p>
            <a:r>
              <a:rPr lang="en-US" dirty="0"/>
              <a:t>Haseeb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What is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MongoDB?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C7321-6135-B6E7-7769-756BC02E1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C8CD-AE4E-D05C-21E8-51A354DB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sz="4400" b="1" dirty="0">
                <a:solidFill>
                  <a:schemeClr val="bg1"/>
                </a:solidFill>
              </a:rPr>
              <a:t>What is MongoDB?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A6A4C-CD72-6C71-7FF9-BE7984D0FE1A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GB" dirty="0"/>
              <a:t>A document-oriented, NoSQL database designed for scalability and high performance.</a:t>
            </a:r>
          </a:p>
          <a:p>
            <a:pPr marL="0" indent="0">
              <a:buNone/>
            </a:pPr>
            <a:r>
              <a:rPr lang="en-GB" sz="2000" b="1" dirty="0"/>
              <a:t>Key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JSON-like documents (BSON under the hood)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Flexible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availability via replication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Horizontal scalability via sharding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4FF110-918A-1752-CBC7-7C3B9829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0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098623"/>
            <a:ext cx="6327105" cy="2323476"/>
          </a:xfrm>
        </p:spPr>
        <p:txBody>
          <a:bodyPr anchor="b"/>
          <a:lstStyle/>
          <a:p>
            <a:r>
              <a:rPr lang="en-US" sz="7200" b="1" dirty="0">
                <a:solidFill>
                  <a:schemeClr val="bg1"/>
                </a:solidFill>
              </a:rPr>
              <a:t>Why MongoDB?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sz="5400" b="1" dirty="0">
                <a:solidFill>
                  <a:schemeClr val="bg1"/>
                </a:solidFill>
              </a:rPr>
              <a:t>Why MongoDB?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1" y="2308485"/>
            <a:ext cx="8285005" cy="41073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Flexible Schema:</a:t>
            </a:r>
            <a:r>
              <a:rPr lang="en-GB" sz="2400" dirty="0"/>
              <a:t> Easy to adapt to changing application requirements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Scalability:</a:t>
            </a:r>
            <a:r>
              <a:rPr lang="en-GB" sz="2400" dirty="0"/>
              <a:t> Can scale out horizontally using sharding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Performance:</a:t>
            </a:r>
            <a:r>
              <a:rPr lang="en-GB" sz="2400" dirty="0"/>
              <a:t> Efficient for read/write operations at scale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Developer Friendly:</a:t>
            </a:r>
            <a:r>
              <a:rPr lang="en-GB" sz="2400" dirty="0"/>
              <a:t> JSON-like documents are intuitive for modern applications</a:t>
            </a: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NoSQL vs.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Structure: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RDBMS: Table-based, fixed schema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NoSQL: Document/key-value/graph/column store, schema-less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GB" sz="2800" b="1" dirty="0"/>
              <a:t>Queries: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RDBMS: SQL-based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NoSQL: Varies by database type (MongoDB uses its own query language)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4965823" cy="2203704"/>
          </a:xfrm>
        </p:spPr>
        <p:txBody>
          <a:bodyPr/>
          <a:lstStyle/>
          <a:p>
            <a:pPr lvl="0"/>
            <a:r>
              <a:rPr lang="en-US" sz="4800" b="1" dirty="0">
                <a:solidFill>
                  <a:schemeClr val="bg1"/>
                </a:solidFill>
              </a:rPr>
              <a:t>MongoDB Architecture</a:t>
            </a:r>
            <a:endParaRPr lang="en-US" sz="4800" b="1" noProof="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60905" y="2919600"/>
            <a:ext cx="4994544" cy="31219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b="1" dirty="0" err="1"/>
              <a:t>Mongod</a:t>
            </a:r>
            <a:r>
              <a:rPr lang="en-GB" sz="2400" b="1" dirty="0"/>
              <a:t>:</a:t>
            </a:r>
            <a:r>
              <a:rPr lang="en-GB" sz="2400" dirty="0"/>
              <a:t> The primary database process (daemon)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 Mongos:</a:t>
            </a:r>
            <a:r>
              <a:rPr lang="en-GB" sz="2400" dirty="0"/>
              <a:t> Router for sharded clusters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  Config Servers:</a:t>
            </a:r>
            <a:r>
              <a:rPr lang="en-GB" sz="2400" dirty="0"/>
              <a:t> Holds metadata for sharding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D6CE1-0DCB-D04A-C2ED-3741B39ED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F22F-3FBE-9B4B-A3ED-65887065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6" y="173736"/>
            <a:ext cx="4965823" cy="2203704"/>
          </a:xfrm>
        </p:spPr>
        <p:txBody>
          <a:bodyPr/>
          <a:lstStyle/>
          <a:p>
            <a:pPr lvl="0"/>
            <a:r>
              <a:rPr lang="en-US" sz="4800" b="1" dirty="0">
                <a:solidFill>
                  <a:schemeClr val="bg1"/>
                </a:solidFill>
              </a:rPr>
              <a:t>MongoDB Architecture</a:t>
            </a:r>
            <a:endParaRPr lang="en-US" sz="4800" b="1" noProof="0" dirty="0">
              <a:solidFill>
                <a:schemeClr val="bg1"/>
              </a:solidFill>
            </a:endParaRP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9307499A-F57C-17D5-5AA2-DB0D1900E689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FE48F-6003-4CA8-FC76-BFB11DB23108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 Replication sets for high availability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/>
              <a:t>  Sharding for distributing data across multiple nodes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0E561A-0E71-CAF4-3B3E-75AB9F0F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1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749832"/>
            <a:ext cx="3736630" cy="1623914"/>
          </a:xfrm>
        </p:spPr>
        <p:txBody>
          <a:bodyPr/>
          <a:lstStyle/>
          <a:p>
            <a:pPr lvl="0"/>
            <a:r>
              <a:rPr lang="en-US" sz="3600" b="1" dirty="0">
                <a:solidFill>
                  <a:schemeClr val="bg1"/>
                </a:solidFill>
              </a:rPr>
              <a:t>Databases, Collections &amp; Documents</a:t>
            </a:r>
            <a:endParaRPr lang="en-US" sz="3600" b="1" noProof="0" dirty="0">
              <a:solidFill>
                <a:schemeClr val="bg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2853628"/>
            <a:ext cx="3108193" cy="3047997"/>
          </a:xfrm>
        </p:spPr>
        <p:txBody>
          <a:bodyPr/>
          <a:lstStyle/>
          <a:p>
            <a:r>
              <a:rPr lang="en-US" b="1" dirty="0"/>
              <a:t>Database:</a:t>
            </a:r>
            <a:r>
              <a:rPr lang="en-US" dirty="0"/>
              <a:t> Logical container for collections</a:t>
            </a:r>
          </a:p>
          <a:p>
            <a:r>
              <a:rPr lang="en-GB" b="1" dirty="0"/>
              <a:t>Collection:</a:t>
            </a:r>
            <a:r>
              <a:rPr lang="en-GB" dirty="0"/>
              <a:t> Group of MongoDB documents (equivalent to a table in RDBMS)</a:t>
            </a:r>
            <a:endParaRPr lang="en-US" dirty="0"/>
          </a:p>
          <a:p>
            <a:r>
              <a:rPr lang="en-GB" b="1" dirty="0"/>
              <a:t>Document:</a:t>
            </a:r>
            <a:r>
              <a:rPr lang="en-GB" dirty="0"/>
              <a:t> Basic unit of data in MongoDB (similar to a row in RDBMS), stored in BSON format</a:t>
            </a:r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D232364D-7D79-707F-0D7C-50569D1091B3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069FD-A300-74F4-AD59-C96D86559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380" y="749832"/>
            <a:ext cx="6263639" cy="563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{6A1C82CF-5D05-4CA3-B3FB-A77D042F37ED}tf11936837_win32</Template>
  <TotalTime>44</TotalTime>
  <Words>568</Words>
  <Application>Microsoft Office PowerPoint</Application>
  <PresentationFormat>Widescreen</PresentationFormat>
  <Paragraphs>135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Nova</vt:lpstr>
      <vt:lpstr>Biome</vt:lpstr>
      <vt:lpstr>Calibri</vt:lpstr>
      <vt:lpstr>Custom</vt:lpstr>
      <vt:lpstr>Mongo db</vt:lpstr>
      <vt:lpstr>What is</vt:lpstr>
      <vt:lpstr>What is MongoDB?</vt:lpstr>
      <vt:lpstr>Why MongoDB?</vt:lpstr>
      <vt:lpstr>Why MongoDB?</vt:lpstr>
      <vt:lpstr>NoSQL vs. RDBMS</vt:lpstr>
      <vt:lpstr>MongoDB Architecture</vt:lpstr>
      <vt:lpstr>MongoDB Architecture</vt:lpstr>
      <vt:lpstr>Databases, Collections &amp; Documents</vt:lpstr>
      <vt:lpstr>Basic   CRUD   Operations</vt:lpstr>
      <vt:lpstr>Indexing</vt:lpstr>
      <vt:lpstr>Indexing</vt:lpstr>
      <vt:lpstr>Aggregation Framework</vt:lpstr>
      <vt:lpstr>Replication</vt:lpstr>
      <vt:lpstr>Sharding</vt:lpstr>
      <vt:lpstr>Sharding</vt:lpstr>
      <vt:lpstr>Security &amp; Authentication</vt:lpstr>
      <vt:lpstr>MongoDB Atlas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02-131212-009</dc:creator>
  <cp:lastModifiedBy>02-131212-009</cp:lastModifiedBy>
  <cp:revision>1</cp:revision>
  <dcterms:created xsi:type="dcterms:W3CDTF">2024-12-21T05:32:32Z</dcterms:created>
  <dcterms:modified xsi:type="dcterms:W3CDTF">2024-12-21T06:17:02Z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