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87" r:id="rId4"/>
    <p:sldId id="286" r:id="rId5"/>
    <p:sldId id="258" r:id="rId6"/>
    <p:sldId id="281" r:id="rId7"/>
    <p:sldId id="273" r:id="rId8"/>
    <p:sldId id="283" r:id="rId9"/>
    <p:sldId id="285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62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93DF1AC-A5BD-41E2-9452-1F3B9326CE9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13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2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6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36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2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1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0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8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5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7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93DF1AC-A5BD-41E2-9452-1F3B9326CE9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044548-A720-D47E-DE94-A247FAEA9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765" y="821125"/>
            <a:ext cx="10546362" cy="3059288"/>
          </a:xfrm>
        </p:spPr>
        <p:txBody>
          <a:bodyPr>
            <a:normAutofit/>
          </a:bodyPr>
          <a:lstStyle/>
          <a:p>
            <a:r>
              <a:rPr lang="en-US" sz="4900" dirty="0">
                <a:effectLst/>
              </a:rPr>
              <a:t>Numerical Integration</a:t>
            </a:r>
            <a:br>
              <a:rPr lang="en-US" sz="4900" dirty="0">
                <a:effectLst/>
              </a:rPr>
            </a:br>
            <a:r>
              <a:rPr lang="en-US" sz="4900" dirty="0">
                <a:effectLst/>
              </a:rPr>
              <a:t>using</a:t>
            </a:r>
            <a:br>
              <a:rPr lang="en-US" sz="4900" dirty="0">
                <a:effectLst/>
              </a:rPr>
            </a:br>
            <a:r>
              <a:rPr lang="en-US" sz="4900" dirty="0"/>
              <a:t>Simpson 1/3</a:t>
            </a:r>
            <a:r>
              <a:rPr lang="en-US" sz="4900" dirty="0">
                <a:effectLst/>
              </a:rPr>
              <a:t> rule</a:t>
            </a:r>
            <a:br>
              <a:rPr lang="en-US" sz="4900" dirty="0">
                <a:effectLst/>
              </a:rPr>
            </a:br>
            <a:r>
              <a:rPr lang="en-US" sz="4900" dirty="0">
                <a:effectLst/>
              </a:rPr>
              <a:t>Simpson 3/8 rule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FD3ED9B-902B-4D6C-5782-D25021E38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891779"/>
            <a:ext cx="5826369" cy="1388165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2400" spc="-10" dirty="0">
                <a:latin typeface="Times New Roman"/>
                <a:cs typeface="Times New Roman"/>
              </a:rPr>
              <a:t>Course Instructor</a:t>
            </a:r>
            <a:endParaRPr lang="en-US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lang="en-US" sz="2400" b="1" spc="-20" dirty="0">
                <a:latin typeface="Times New Roman"/>
                <a:cs typeface="Times New Roman"/>
              </a:rPr>
              <a:t>Engr. Rahemeen</a:t>
            </a:r>
            <a:endParaRPr lang="en-US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lang="en-US" sz="1800" u="sng" spc="10" dirty="0">
                <a:solidFill>
                  <a:srgbClr val="008EE6"/>
                </a:solidFill>
                <a:uFill>
                  <a:solidFill>
                    <a:srgbClr val="008EE6"/>
                  </a:solidFill>
                </a:uFill>
                <a:latin typeface="Times New Roman"/>
                <a:cs typeface="Times New Roman"/>
              </a:rPr>
              <a:t>Rahemeen.bukc@bahria.edu.pk</a:t>
            </a:r>
            <a:endParaRPr lang="en-US" sz="18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6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86C1C4-5D26-4803-9FC1-6B08E0D1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CA959E-5FA7-42C2-9FC8-E32BA3BC4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83644"/>
            <a:ext cx="9872871" cy="431235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7C3D472-E777-31A7-0B4C-7FB4FEF6CF4C}"/>
              </a:ext>
            </a:extLst>
          </p:cNvPr>
          <p:cNvSpPr txBox="1"/>
          <p:nvPr/>
        </p:nvSpPr>
        <p:spPr>
          <a:xfrm>
            <a:off x="993422" y="1783644"/>
            <a:ext cx="1005292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# 01: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Alternatively, we could have used Simpson’s–3/8 rule on interval [1.0, 1.3] and Simpson’s–1/3 rule on interval [1.3, 1.7].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it reflect on result? Solve it according to the given intervals.</a:t>
            </a:r>
          </a:p>
          <a:p>
            <a:endParaRPr lang="en-US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# 02:</a:t>
            </a:r>
          </a:p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Solve 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∫</a:t>
            </a:r>
            <a:r>
              <a:rPr lang="en-US" sz="2000" b="1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b="1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="1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by Simpson’s ⅓ rule. Using 4 subintervals.</a:t>
            </a:r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xmlns="" id="{35D7B18E-37D0-7D08-D51D-A1389B48B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73" y="2133600"/>
            <a:ext cx="5145840" cy="100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2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EF66BA-427C-4A63-1BAC-F90D5DF6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702" y="0"/>
            <a:ext cx="9875520" cy="1300223"/>
          </a:xfrm>
        </p:spPr>
        <p:txBody>
          <a:bodyPr/>
          <a:lstStyle/>
          <a:p>
            <a:r>
              <a:rPr lang="en-US" dirty="0"/>
              <a:t>Simpson’s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854DE-295E-BE28-5D85-371628F8C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230" y="1076266"/>
            <a:ext cx="9872871" cy="4323644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Simpson’s rule is one of the Newton-Cotes formulas used for approximating the value of a definite </a:t>
            </a:r>
            <a:r>
              <a:rPr lang="en-US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integral</a:t>
            </a:r>
            <a:r>
              <a:rPr lang="en-US" sz="1800" b="0" i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first divide the function into n equal parts over its interval (a, b) and then approximate the function using fitting polynomial identities.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Simpson’s rule, the fitting polynomial is a parabolic arc and not a straight line.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calculate the area under a curve by dividing the total area under the curve into n equal subintervals.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we use three successive points in the interval and fit them with parabolas.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3CE8B3C-2526-9CAA-46FC-435391B52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574" y="3862549"/>
            <a:ext cx="2543116" cy="248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4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A310E00-DAD3-E995-8D77-00BFDC881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447" y="1011579"/>
            <a:ext cx="5439155" cy="28080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D94D808-47E3-2866-C5A1-2EC85B62A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602" y="3429000"/>
            <a:ext cx="5100457" cy="27088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A91CB23-4BDC-2132-17AB-6886DEAD067B}"/>
              </a:ext>
            </a:extLst>
          </p:cNvPr>
          <p:cNvSpPr txBox="1"/>
          <p:nvPr/>
        </p:nvSpPr>
        <p:spPr>
          <a:xfrm>
            <a:off x="1036447" y="4553706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Untitled Sans"/>
              </a:rPr>
              <a:t>Let us make this parabola symmetric about the y-axis. Then it becomes something like this: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0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5152C2-F766-60AE-3F0A-7EFFF0F9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i="0" dirty="0">
                <a:effectLst/>
                <a:latin typeface="Untitled Sans"/>
              </a:rPr>
              <a:t>How to Apply Simpson's Rule?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71ACEC-E06C-E019-538D-76C16844A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Simpson's 1/3 rule gives a more accurate approximation. Here are the steps that explain how to apply Simpson's rule for approximating the integral </a:t>
            </a:r>
            <a:r>
              <a:rPr lang="en-US" sz="1800" b="0" i="0" baseline="30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∫ₐ f(x) dx.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Identify the values of 'a' and 'b' from the interval [a, b], and identify the value of 'n' which is the number of subintervals.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Use the formula h = (b - a)/n to calculate the width of each subinterval.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Divide the interval [a, b] into 'n' subintervals [x</a:t>
            </a:r>
            <a:r>
              <a:rPr lang="en-US" sz="1800" b="0" i="0" baseline="-25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1800" b="0" i="0" baseline="-25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 [x</a:t>
            </a:r>
            <a:r>
              <a:rPr lang="en-US" sz="1800" b="0" i="0" baseline="-25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1800" b="0" i="0" baseline="-25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 [x</a:t>
            </a:r>
            <a:r>
              <a:rPr lang="en-US" sz="1800" b="0" i="0" baseline="-25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1800" b="0" i="0" baseline="-25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 ..., [x</a:t>
            </a:r>
            <a:r>
              <a:rPr lang="en-US" sz="1800" b="0" i="0" baseline="-25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n-2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1800" b="0" i="0" baseline="-25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 [x</a:t>
            </a:r>
            <a:r>
              <a:rPr lang="en-US" sz="1800" b="0" i="0" baseline="-25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b="0" i="0" baseline="-250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using the interval width 'h'.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Substitute all these values in Simpson's rule formula and simplify.</a:t>
            </a:r>
            <a:b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baseline="30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∫ₐ f(x) dx ≈ (h/3) [f(x</a:t>
            </a:r>
            <a:r>
              <a:rPr lang="en-US" sz="1800" b="0" i="0" baseline="-25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)+4 f(x</a:t>
            </a:r>
            <a:r>
              <a:rPr lang="en-US" sz="1800" b="0" i="0" baseline="-25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)+2 f(x</a:t>
            </a:r>
            <a:r>
              <a:rPr lang="en-US" sz="1800" b="0" i="0" baseline="-25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)+ ... +2 f(x</a:t>
            </a:r>
            <a:r>
              <a:rPr lang="en-US" sz="1800" b="0" i="0" baseline="-25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n-2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)+4 f(x</a:t>
            </a:r>
            <a:r>
              <a:rPr lang="en-US" sz="1800" b="0" i="0" baseline="-25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)+f(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b="0" i="0" baseline="-250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0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9268BC-AE87-1353-507D-F35C270D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1/3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EC4AE1-FB31-DAFF-6AA6-D9ADC6756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89" y="1643664"/>
            <a:ext cx="9872871" cy="4604736"/>
          </a:xfrm>
        </p:spPr>
        <p:txBody>
          <a:bodyPr>
            <a:normAutofit/>
          </a:bodyPr>
          <a:lstStyle/>
          <a:p>
            <a:pPr algn="just" fontAlgn="base"/>
            <a:r>
              <a:rPr lang="en-US" sz="1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Simpson’s 1/3rd rule is an extension of the trapezoidal rule in which the integrand is approximated by a second-order polynomial. </a:t>
            </a:r>
          </a:p>
          <a:p>
            <a:pPr algn="just" fontAlgn="base"/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Simpson’s rule, we use three equally spaced points for finding a fitting polynomial and the endpoints are two of them.</a:t>
            </a:r>
          </a:p>
          <a:p>
            <a:pPr algn="just" fontAlgn="base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require the number of subintervals to be even. </a:t>
            </a:r>
          </a:p>
          <a:p>
            <a:pPr algn="just" fontAlgn="base"/>
            <a:endParaRPr lang="en-US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US" sz="1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US" sz="1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US" sz="1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7E1A7CE3-0F3E-3D68-F780-0A0A557EA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60593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Forward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\Delta Y_{r}=Y_{r+1}-Y_{r}        ">
            <a:extLst>
              <a:ext uri="{FF2B5EF4-FFF2-40B4-BE49-F238E27FC236}">
                <a16:creationId xmlns:a16="http://schemas.microsoft.com/office/drawing/2014/main" xmlns="" id="{5526B4C1-7DD3-2493-08F0-941964679E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46039"/>
            <a:ext cx="1819275" cy="127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xmlns="" id="{005A7A53-CCC7-BA06-B8F0-C551565CE7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" t="9745" r="18164" b="9438"/>
          <a:stretch/>
        </p:blipFill>
        <p:spPr>
          <a:xfrm>
            <a:off x="1143000" y="3377042"/>
            <a:ext cx="8023578" cy="756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80D1B3A-CD00-5EEB-1912-E8C9B01C1811}"/>
              </a:ext>
            </a:extLst>
          </p:cNvPr>
          <p:cNvSpPr txBox="1"/>
          <p:nvPr/>
        </p:nvSpPr>
        <p:spPr>
          <a:xfrm>
            <a:off x="1036637" y="4553095"/>
            <a:ext cx="61411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where,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a, b is the interval of integration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h = (b – a)/ 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y₀ means the first term and yₙ means last term.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(y₁ + y₃ + ..) means the sum of odd terms.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(y₂ + y₄ + …) means sum of even terms.</a:t>
            </a:r>
          </a:p>
        </p:txBody>
      </p:sp>
    </p:spTree>
    <p:extLst>
      <p:ext uri="{BB962C8B-B14F-4D97-AF65-F5344CB8AC3E}">
        <p14:creationId xmlns:p14="http://schemas.microsoft.com/office/powerpoint/2010/main" val="316223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95FC94B-9297-7C9B-16D7-BCC81BAC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51378"/>
            <a:ext cx="9872871" cy="4244622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another method for approximation known as Simpson’s ⅜ rule.</a:t>
            </a:r>
          </a:p>
          <a:p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rule is more accurate than Simpson’s 1/3</a:t>
            </a:r>
            <a:r>
              <a:rPr lang="en-US" sz="1800" b="0" i="0" baseline="30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rule as it uses cubic interpolation rather than quadratic interpolation. </a:t>
            </a:r>
          </a:p>
          <a:p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has one more functional value which helps to give us more accurate results than any other method.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rule is applied where N is a multiple of 3.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46F0F48-42AC-8C8F-F7F5-1B8FC62C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en-US" dirty="0"/>
              <a:t>Simpson’s 3/8 Rule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66391D4-D747-B950-E19B-07355C27337D}"/>
              </a:ext>
            </a:extLst>
          </p:cNvPr>
          <p:cNvSpPr txBox="1"/>
          <p:nvPr/>
        </p:nvSpPr>
        <p:spPr>
          <a:xfrm>
            <a:off x="1343377" y="449407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where,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a, b is the interval of integration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h = (b – a )/ 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y₀ means the first term and yₙ means the last term.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( y₁ + y₂ + y₄ + … ) means the sum of remaining terms.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( y₃ + y₆ +…) means the multiples of 3.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C88C5E5-FB93-2EE3-3AE2-697E913A9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16"/>
          <a:stretch/>
        </p:blipFill>
        <p:spPr>
          <a:xfrm>
            <a:off x="1343377" y="3771884"/>
            <a:ext cx="7786864" cy="69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3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99D526F7-6D9E-4BB0-5089-5C4EFA98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7661"/>
            <a:ext cx="9875520" cy="738339"/>
          </a:xfrm>
        </p:spPr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FA90B87-146E-DBE2-0691-D631A5B67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33" y="880533"/>
            <a:ext cx="6920472" cy="569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99D526F7-6D9E-4BB0-5089-5C4EFA98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56" y="255084"/>
            <a:ext cx="9875520" cy="738339"/>
          </a:xfrm>
        </p:spPr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6E7593E-B583-7453-DF5A-8864C3ACD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52" y="802932"/>
            <a:ext cx="7222622" cy="579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DAE69B-FA84-0703-03C7-26F94753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this?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734440B-8794-883F-F5B3-BC892EEF6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478" y="1828800"/>
            <a:ext cx="8181975" cy="1600200"/>
          </a:xfrm>
        </p:spPr>
      </p:pic>
    </p:spTree>
    <p:extLst>
      <p:ext uri="{BB962C8B-B14F-4D97-AF65-F5344CB8AC3E}">
        <p14:creationId xmlns:p14="http://schemas.microsoft.com/office/powerpoint/2010/main" val="265351429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1271</TotalTime>
  <Words>377</Words>
  <Application>Microsoft Office PowerPoint</Application>
  <PresentationFormat>Custom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Basis</vt:lpstr>
      <vt:lpstr>Numerical Integration using Simpson 1/3 rule Simpson 3/8 rule</vt:lpstr>
      <vt:lpstr>Simpson’s Rule</vt:lpstr>
      <vt:lpstr>PowerPoint Presentation</vt:lpstr>
      <vt:lpstr> How to Apply Simpson's Rule?</vt:lpstr>
      <vt:lpstr>Simpson’s 1/3 Rule</vt:lpstr>
      <vt:lpstr>Simpson’s 3/8 Rule</vt:lpstr>
      <vt:lpstr>Example </vt:lpstr>
      <vt:lpstr>Example </vt:lpstr>
      <vt:lpstr>How to solve this?</vt:lpstr>
      <vt:lpstr>Exercises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Analysis</dc:title>
  <dc:creator>rahemeen</dc:creator>
  <cp:lastModifiedBy>Mobeen Nazar</cp:lastModifiedBy>
  <cp:revision>174</cp:revision>
  <dcterms:created xsi:type="dcterms:W3CDTF">2023-09-19T09:11:56Z</dcterms:created>
  <dcterms:modified xsi:type="dcterms:W3CDTF">2024-11-18T06:12:31Z</dcterms:modified>
</cp:coreProperties>
</file>