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93" r:id="rId4"/>
    <p:sldId id="294" r:id="rId5"/>
    <p:sldId id="292" r:id="rId6"/>
    <p:sldId id="286" r:id="rId7"/>
    <p:sldId id="287" r:id="rId8"/>
    <p:sldId id="288" r:id="rId9"/>
    <p:sldId id="273" r:id="rId10"/>
    <p:sldId id="283" r:id="rId11"/>
    <p:sldId id="289" r:id="rId12"/>
    <p:sldId id="290" r:id="rId13"/>
    <p:sldId id="291"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93DF1AC-A5BD-41E2-9452-1F3B9326CE91}" type="datetimeFigureOut">
              <a:rPr lang="en-US" smtClean="0"/>
              <a:t>11/25/2024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3CA1033-CBAE-4502-B58A-A4BB50A8E00E}"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13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DF1AC-A5BD-41E2-9452-1F3B9326CE91}"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240102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DF1AC-A5BD-41E2-9452-1F3B9326CE91}"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165346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DF1AC-A5BD-41E2-9452-1F3B9326CE91}"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76956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DF1AC-A5BD-41E2-9452-1F3B9326CE91}"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A1033-CBAE-4502-B58A-A4BB50A8E00E}"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36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3DF1AC-A5BD-41E2-9452-1F3B9326CE91}"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239732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3DF1AC-A5BD-41E2-9452-1F3B9326CE91}"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137741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3DF1AC-A5BD-41E2-9452-1F3B9326CE91}"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110620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DF1AC-A5BD-41E2-9452-1F3B9326CE91}"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398758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DF1AC-A5BD-41E2-9452-1F3B9326CE91}"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90895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DF1AC-A5BD-41E2-9452-1F3B9326CE91}"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265707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93DF1AC-A5BD-41E2-9452-1F3B9326CE91}" type="datetimeFigureOut">
              <a:rPr lang="en-US" smtClean="0"/>
              <a:t>11/25/2024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3CA1033-CBAE-4502-B58A-A4BB50A8E00E}" type="slidenum">
              <a:rPr lang="en-US" smtClean="0"/>
              <a:t>‹#›</a:t>
            </a:fld>
            <a:endParaRPr lang="en-US"/>
          </a:p>
        </p:txBody>
      </p:sp>
    </p:spTree>
    <p:extLst>
      <p:ext uri="{BB962C8B-B14F-4D97-AF65-F5344CB8AC3E}">
        <p14:creationId xmlns:p14="http://schemas.microsoft.com/office/powerpoint/2010/main" val="170262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tmath.com/differential-equations/3-integrable-combinations.php" TargetMode="External"/><Relationship Id="rId2" Type="http://schemas.openxmlformats.org/officeDocument/2006/relationships/hyperlink" Target="https://www.intmath.com/differential-equations/2-separation-variables.php" TargetMode="External"/><Relationship Id="rId1" Type="http://schemas.openxmlformats.org/officeDocument/2006/relationships/slideLayout" Target="../slideLayouts/slideLayout2.xml"/><Relationship Id="rId6" Type="http://schemas.openxmlformats.org/officeDocument/2006/relationships/hyperlink" Target="https://www.intmath.com/integration/6-simpsons-rule.php" TargetMode="External"/><Relationship Id="rId5" Type="http://schemas.openxmlformats.org/officeDocument/2006/relationships/hyperlink" Target="https://www.intmath.com/integration/5-trapezoidal-rule.php" TargetMode="External"/><Relationship Id="rId4" Type="http://schemas.openxmlformats.org/officeDocument/2006/relationships/hyperlink" Target="https://www.intmath.com/differential-equations/4-linear-des-order-1.ph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44548-A720-D47E-DE94-A247FAEA98AB}"/>
              </a:ext>
            </a:extLst>
          </p:cNvPr>
          <p:cNvSpPr>
            <a:spLocks noGrp="1"/>
          </p:cNvSpPr>
          <p:nvPr>
            <p:ph type="ctrTitle"/>
          </p:nvPr>
        </p:nvSpPr>
        <p:spPr>
          <a:xfrm>
            <a:off x="689765" y="821125"/>
            <a:ext cx="10546362" cy="3059288"/>
          </a:xfrm>
        </p:spPr>
        <p:txBody>
          <a:bodyPr>
            <a:normAutofit fontScale="90000"/>
          </a:bodyPr>
          <a:lstStyle/>
          <a:p>
            <a:r>
              <a:rPr lang="en-US" sz="4900" dirty="0"/>
              <a:t/>
            </a:r>
            <a:br>
              <a:rPr lang="en-US" sz="4900" dirty="0"/>
            </a:br>
            <a:r>
              <a:rPr lang="en-US" sz="4900" dirty="0"/>
              <a:t>Numerical Solution of ODEs using</a:t>
            </a:r>
            <a:br>
              <a:rPr lang="en-US" sz="4900" dirty="0"/>
            </a:br>
            <a:r>
              <a:rPr lang="en-US" sz="4900" dirty="0">
                <a:effectLst/>
              </a:rPr>
              <a:t>Euler</a:t>
            </a:r>
            <a:r>
              <a:rPr lang="en-US" sz="4900" dirty="0"/>
              <a:t>’s method</a:t>
            </a:r>
            <a:br>
              <a:rPr lang="en-US" sz="4900" dirty="0"/>
            </a:br>
            <a:endParaRPr lang="en-US" dirty="0"/>
          </a:p>
        </p:txBody>
      </p:sp>
      <p:sp>
        <p:nvSpPr>
          <p:cNvPr id="3" name="Subtitle 2">
            <a:extLst>
              <a:ext uri="{FF2B5EF4-FFF2-40B4-BE49-F238E27FC236}">
                <a16:creationId xmlns:a16="http://schemas.microsoft.com/office/drawing/2014/main" xmlns="" id="{BFD3ED9B-902B-4D6C-5782-D25021E38297}"/>
              </a:ext>
            </a:extLst>
          </p:cNvPr>
          <p:cNvSpPr>
            <a:spLocks noGrp="1"/>
          </p:cNvSpPr>
          <p:nvPr>
            <p:ph type="subTitle" idx="1"/>
          </p:nvPr>
        </p:nvSpPr>
        <p:spPr>
          <a:xfrm>
            <a:off x="6096000" y="4891779"/>
            <a:ext cx="5826369" cy="1388165"/>
          </a:xfrm>
        </p:spPr>
        <p:txBody>
          <a:bodyPr/>
          <a:lstStyle/>
          <a:p>
            <a:pPr marL="12700">
              <a:lnSpc>
                <a:spcPct val="100000"/>
              </a:lnSpc>
              <a:spcBef>
                <a:spcPts val="835"/>
              </a:spcBef>
            </a:pPr>
            <a:r>
              <a:rPr lang="en-US" sz="2400" spc="-10" dirty="0">
                <a:latin typeface="Times New Roman"/>
                <a:cs typeface="Times New Roman"/>
              </a:rPr>
              <a:t>Course Instructor</a:t>
            </a:r>
            <a:endParaRPr lang="en-US" sz="2400" dirty="0">
              <a:latin typeface="Times New Roman"/>
              <a:cs typeface="Times New Roman"/>
            </a:endParaRPr>
          </a:p>
          <a:p>
            <a:pPr marL="12700">
              <a:lnSpc>
                <a:spcPct val="100000"/>
              </a:lnSpc>
              <a:spcBef>
                <a:spcPts val="730"/>
              </a:spcBef>
            </a:pPr>
            <a:r>
              <a:rPr lang="en-US" sz="2400" b="1" spc="-20" dirty="0">
                <a:latin typeface="Times New Roman"/>
                <a:cs typeface="Times New Roman"/>
              </a:rPr>
              <a:t>Engr. Rahemeen</a:t>
            </a:r>
            <a:endParaRPr lang="en-US" sz="2400" dirty="0">
              <a:latin typeface="Times New Roman"/>
              <a:cs typeface="Times New Roman"/>
            </a:endParaRPr>
          </a:p>
          <a:p>
            <a:pPr marL="12700">
              <a:lnSpc>
                <a:spcPct val="100000"/>
              </a:lnSpc>
              <a:spcBef>
                <a:spcPts val="795"/>
              </a:spcBef>
            </a:pPr>
            <a:r>
              <a:rPr lang="en-US" sz="1800" u="sng" spc="10" dirty="0">
                <a:solidFill>
                  <a:srgbClr val="008EE6"/>
                </a:solidFill>
                <a:uFill>
                  <a:solidFill>
                    <a:srgbClr val="008EE6"/>
                  </a:solidFill>
                </a:uFill>
                <a:latin typeface="Times New Roman"/>
                <a:cs typeface="Times New Roman"/>
              </a:rPr>
              <a:t>Rahemeen.bukc@bahria.edu.pk</a:t>
            </a:r>
            <a:endParaRPr lang="en-US" sz="1800" dirty="0">
              <a:latin typeface="Times New Roman"/>
              <a:cs typeface="Times New Roman"/>
            </a:endParaRPr>
          </a:p>
          <a:p>
            <a:endParaRPr lang="en-US" dirty="0"/>
          </a:p>
        </p:txBody>
      </p:sp>
    </p:spTree>
    <p:extLst>
      <p:ext uri="{BB962C8B-B14F-4D97-AF65-F5344CB8AC3E}">
        <p14:creationId xmlns:p14="http://schemas.microsoft.com/office/powerpoint/2010/main" val="4283569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A314ECA0-96DE-0D99-4A42-B17F24270B01}"/>
              </a:ext>
            </a:extLst>
          </p:cNvPr>
          <p:cNvPicPr>
            <a:picLocks noChangeAspect="1"/>
          </p:cNvPicPr>
          <p:nvPr/>
        </p:nvPicPr>
        <p:blipFill>
          <a:blip r:embed="rId2"/>
          <a:stretch>
            <a:fillRect/>
          </a:stretch>
        </p:blipFill>
        <p:spPr>
          <a:xfrm>
            <a:off x="1100490" y="666044"/>
            <a:ext cx="10030354" cy="1981200"/>
          </a:xfrm>
          <a:prstGeom prst="rect">
            <a:avLst/>
          </a:prstGeom>
        </p:spPr>
      </p:pic>
    </p:spTree>
    <p:extLst>
      <p:ext uri="{BB962C8B-B14F-4D97-AF65-F5344CB8AC3E}">
        <p14:creationId xmlns:p14="http://schemas.microsoft.com/office/powerpoint/2010/main" val="28430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A169C0-E3C6-8615-F322-4FBE06B29764}"/>
              </a:ext>
            </a:extLst>
          </p:cNvPr>
          <p:cNvSpPr>
            <a:spLocks noGrp="1"/>
          </p:cNvSpPr>
          <p:nvPr>
            <p:ph type="title"/>
          </p:nvPr>
        </p:nvSpPr>
        <p:spPr>
          <a:xfrm>
            <a:off x="1176129" y="451556"/>
            <a:ext cx="9875520" cy="1356360"/>
          </a:xfrm>
        </p:spPr>
        <p:txBody>
          <a:bodyPr/>
          <a:lstStyle/>
          <a:p>
            <a:r>
              <a:rPr lang="en-US" dirty="0"/>
              <a:t>Modified Euler's Method</a:t>
            </a:r>
          </a:p>
        </p:txBody>
      </p:sp>
      <p:sp>
        <p:nvSpPr>
          <p:cNvPr id="3" name="Content Placeholder 2">
            <a:extLst>
              <a:ext uri="{FF2B5EF4-FFF2-40B4-BE49-F238E27FC236}">
                <a16:creationId xmlns:a16="http://schemas.microsoft.com/office/drawing/2014/main" xmlns="" id="{6B8D573E-15E7-85CF-3057-15AF7AE7D6F0}"/>
              </a:ext>
            </a:extLst>
          </p:cNvPr>
          <p:cNvSpPr>
            <a:spLocks noGrp="1"/>
          </p:cNvSpPr>
          <p:nvPr>
            <p:ph idx="1"/>
          </p:nvPr>
        </p:nvSpPr>
        <p:spPr>
          <a:xfrm>
            <a:off x="1143000" y="1557867"/>
            <a:ext cx="9872871" cy="4538133"/>
          </a:xfrm>
        </p:spPr>
        <p:txBody>
          <a:bodyPr>
            <a:normAutofit lnSpcReduction="10000"/>
          </a:bodyPr>
          <a:lstStyle/>
          <a:p>
            <a:pPr algn="just"/>
            <a:r>
              <a:rPr lang="en-US" sz="1800" b="0" i="0" dirty="0">
                <a:solidFill>
                  <a:srgbClr val="374151"/>
                </a:solidFill>
                <a:effectLst/>
                <a:latin typeface="Times New Roman" panose="02020603050405020304" pitchFamily="18" charset="0"/>
                <a:cs typeface="Times New Roman" panose="02020603050405020304" pitchFamily="18" charset="0"/>
              </a:rPr>
              <a:t>The Modified Euler method is a numerical technique for approximating the solutions of ordinary differential equations (ODEs). </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It improves the simple Euler method, providing better accuracy by considering the average slope over a </a:t>
            </a:r>
            <a:r>
              <a:rPr lang="en-US" sz="1800" dirty="0">
                <a:solidFill>
                  <a:srgbClr val="374151"/>
                </a:solidFill>
                <a:latin typeface="Times New Roman" panose="02020603050405020304" pitchFamily="18" charset="0"/>
                <a:cs typeface="Times New Roman" panose="02020603050405020304" pitchFamily="18" charset="0"/>
              </a:rPr>
              <a:t>small interval.</a:t>
            </a:r>
          </a:p>
          <a:p>
            <a:pPr algn="just"/>
            <a:r>
              <a:rPr lang="en-US" sz="1800" dirty="0">
                <a:solidFill>
                  <a:srgbClr val="374151"/>
                </a:solidFill>
                <a:latin typeface="Times New Roman" panose="02020603050405020304" pitchFamily="18" charset="0"/>
                <a:cs typeface="Times New Roman" panose="02020603050405020304" pitchFamily="18" charset="0"/>
              </a:rPr>
              <a:t>By utilizing the average slope, this method substantially reduces errors. Moreover, it allows for iterative correction, progressively diminishing errors at each step, refining the value of y, and improving overall accuracy. </a:t>
            </a:r>
          </a:p>
          <a:p>
            <a:r>
              <a:rPr lang="en-US" sz="1800" dirty="0">
                <a:solidFill>
                  <a:srgbClr val="374151"/>
                </a:solidFill>
                <a:latin typeface="Times New Roman" panose="02020603050405020304" pitchFamily="18" charset="0"/>
                <a:cs typeface="Times New Roman" panose="02020603050405020304" pitchFamily="18" charset="0"/>
              </a:rPr>
              <a:t>The predictor-corrector method is implemented in two steps:</a:t>
            </a:r>
          </a:p>
          <a:p>
            <a:pPr algn="just"/>
            <a:r>
              <a:rPr lang="en-US" sz="1800" dirty="0">
                <a:solidFill>
                  <a:srgbClr val="374151"/>
                </a:solidFill>
                <a:latin typeface="Times New Roman" panose="02020603050405020304" pitchFamily="18" charset="0"/>
                <a:cs typeface="Times New Roman" panose="02020603050405020304" pitchFamily="18" charset="0"/>
              </a:rPr>
              <a:t>The Predictor step typically employs a simple method like Euler's method to predict the next value of the solution: </a:t>
            </a:r>
          </a:p>
          <a:p>
            <a:pPr marL="45720" indent="0" algn="ctr">
              <a:buNone/>
            </a:pPr>
            <a:r>
              <a:rPr lang="en-US" sz="1800" dirty="0">
                <a:solidFill>
                  <a:srgbClr val="374151"/>
                </a:solidFill>
                <a:highlight>
                  <a:srgbClr val="FFFF00"/>
                </a:highlight>
                <a:latin typeface="Times New Roman" panose="02020603050405020304" pitchFamily="18" charset="0"/>
                <a:cs typeface="Times New Roman" panose="02020603050405020304" pitchFamily="18" charset="0"/>
              </a:rPr>
              <a:t>𝒑𝒚 = 𝒚𝒏 + 𝒉 . 𝒇(x𝒏 , 𝒚𝒏 )</a:t>
            </a:r>
          </a:p>
          <a:p>
            <a:pPr algn="just"/>
            <a:r>
              <a:rPr lang="en-US" sz="1800" dirty="0">
                <a:solidFill>
                  <a:srgbClr val="374151"/>
                </a:solidFill>
                <a:latin typeface="Times New Roman" panose="02020603050405020304" pitchFamily="18" charset="0"/>
                <a:cs typeface="Times New Roman" panose="02020603050405020304" pitchFamily="18" charset="0"/>
              </a:rPr>
              <a:t>The Corrector step adjusts the prediction by using a weighted average of the predicted and actual derivatives to refine the solution:</a:t>
            </a:r>
          </a:p>
          <a:p>
            <a:pPr marL="45720" indent="0" algn="ctr">
              <a:buNone/>
            </a:pPr>
            <a:r>
              <a:rPr lang="en-US" sz="1800" dirty="0">
                <a:solidFill>
                  <a:srgbClr val="374151"/>
                </a:solidFill>
                <a:highlight>
                  <a:srgbClr val="FFFF00"/>
                </a:highlight>
                <a:latin typeface="Times New Roman" panose="02020603050405020304" pitchFamily="18" charset="0"/>
                <a:cs typeface="Times New Roman" panose="02020603050405020304" pitchFamily="18" charset="0"/>
              </a:rPr>
              <a:t>𝒚𝒏+𝟏 = 𝒚𝒏 + 𝒉 𝟐 (𝒇(x𝒏 , 𝒚𝒏 ) + 𝒇(x𝒏+𝟏 ,𝒑𝒚))</a:t>
            </a:r>
          </a:p>
        </p:txBody>
      </p:sp>
    </p:spTree>
    <p:extLst>
      <p:ext uri="{BB962C8B-B14F-4D97-AF65-F5344CB8AC3E}">
        <p14:creationId xmlns:p14="http://schemas.microsoft.com/office/powerpoint/2010/main" val="253153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472EAB8B-9F68-02E4-CAC7-0C1354936AE5}"/>
              </a:ext>
            </a:extLst>
          </p:cNvPr>
          <p:cNvPicPr>
            <a:picLocks noGrp="1" noChangeAspect="1"/>
          </p:cNvPicPr>
          <p:nvPr>
            <p:ph idx="1"/>
          </p:nvPr>
        </p:nvPicPr>
        <p:blipFill>
          <a:blip r:embed="rId2"/>
          <a:stretch>
            <a:fillRect/>
          </a:stretch>
        </p:blipFill>
        <p:spPr>
          <a:xfrm>
            <a:off x="1173479" y="1015999"/>
            <a:ext cx="7276039" cy="1365591"/>
          </a:xfrm>
        </p:spPr>
      </p:pic>
      <p:sp>
        <p:nvSpPr>
          <p:cNvPr id="4" name="Title 4">
            <a:extLst>
              <a:ext uri="{FF2B5EF4-FFF2-40B4-BE49-F238E27FC236}">
                <a16:creationId xmlns:a16="http://schemas.microsoft.com/office/drawing/2014/main" xmlns="" id="{85253B8E-AECB-30F7-2A88-7556E2A58FC6}"/>
              </a:ext>
            </a:extLst>
          </p:cNvPr>
          <p:cNvSpPr txBox="1">
            <a:spLocks/>
          </p:cNvSpPr>
          <p:nvPr/>
        </p:nvSpPr>
        <p:spPr>
          <a:xfrm>
            <a:off x="1143000" y="277661"/>
            <a:ext cx="9875520" cy="738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a:t>Example </a:t>
            </a:r>
            <a:endParaRPr lang="en-US" dirty="0"/>
          </a:p>
        </p:txBody>
      </p:sp>
      <p:pic>
        <p:nvPicPr>
          <p:cNvPr id="8" name="Picture 7">
            <a:extLst>
              <a:ext uri="{FF2B5EF4-FFF2-40B4-BE49-F238E27FC236}">
                <a16:creationId xmlns:a16="http://schemas.microsoft.com/office/drawing/2014/main" xmlns="" id="{D45082B9-3A08-C252-5491-27ADD4FFACE9}"/>
              </a:ext>
            </a:extLst>
          </p:cNvPr>
          <p:cNvPicPr>
            <a:picLocks noChangeAspect="1"/>
          </p:cNvPicPr>
          <p:nvPr/>
        </p:nvPicPr>
        <p:blipFill>
          <a:blip r:embed="rId3"/>
          <a:stretch>
            <a:fillRect/>
          </a:stretch>
        </p:blipFill>
        <p:spPr>
          <a:xfrm>
            <a:off x="1173479" y="2381590"/>
            <a:ext cx="7553832" cy="4197804"/>
          </a:xfrm>
          <a:prstGeom prst="rect">
            <a:avLst/>
          </a:prstGeom>
        </p:spPr>
      </p:pic>
    </p:spTree>
    <p:extLst>
      <p:ext uri="{BB962C8B-B14F-4D97-AF65-F5344CB8AC3E}">
        <p14:creationId xmlns:p14="http://schemas.microsoft.com/office/powerpoint/2010/main" val="3201001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5130F9A7-2A4F-394A-B5BB-B1700F4D4DD7}"/>
              </a:ext>
            </a:extLst>
          </p:cNvPr>
          <p:cNvPicPr>
            <a:picLocks noChangeAspect="1"/>
          </p:cNvPicPr>
          <p:nvPr/>
        </p:nvPicPr>
        <p:blipFill>
          <a:blip r:embed="rId2"/>
          <a:stretch>
            <a:fillRect/>
          </a:stretch>
        </p:blipFill>
        <p:spPr>
          <a:xfrm>
            <a:off x="1222697" y="387086"/>
            <a:ext cx="6786984" cy="6083828"/>
          </a:xfrm>
          <a:prstGeom prst="rect">
            <a:avLst/>
          </a:prstGeom>
        </p:spPr>
      </p:pic>
    </p:spTree>
    <p:extLst>
      <p:ext uri="{BB962C8B-B14F-4D97-AF65-F5344CB8AC3E}">
        <p14:creationId xmlns:p14="http://schemas.microsoft.com/office/powerpoint/2010/main" val="16123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86C1C4-5D26-4803-9FC1-6B08E0D12884}"/>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xmlns="" id="{BDCA959E-5FA7-42C2-9FC8-E32BA3BC470E}"/>
              </a:ext>
            </a:extLst>
          </p:cNvPr>
          <p:cNvSpPr>
            <a:spLocks noGrp="1"/>
          </p:cNvSpPr>
          <p:nvPr>
            <p:ph idx="1"/>
          </p:nvPr>
        </p:nvSpPr>
        <p:spPr>
          <a:xfrm>
            <a:off x="1143000" y="1783644"/>
            <a:ext cx="9872871" cy="4312356"/>
          </a:xfrm>
        </p:spPr>
        <p:txBody>
          <a:bodyPr>
            <a:normAutofit/>
          </a:bodyPr>
          <a:lstStyle/>
          <a:p>
            <a:pPr marL="45720" indent="0">
              <a:buNone/>
            </a:pPr>
            <a:endParaRPr lang="en-US" sz="2000" dirty="0">
              <a:solidFill>
                <a:srgbClr val="000000"/>
              </a:solidFill>
              <a:latin typeface="Times New Roman" panose="02020603050405020304" pitchFamily="18" charset="0"/>
            </a:endParaRPr>
          </a:p>
          <a:p>
            <a:pPr marL="45720" indent="0">
              <a:buNone/>
            </a:pPr>
            <a:endParaRPr lang="en-US" sz="2000" dirty="0">
              <a:solidFill>
                <a:srgbClr val="000000"/>
              </a:solidFill>
              <a:latin typeface="Times New Roman" panose="02020603050405020304" pitchFamily="18" charset="0"/>
            </a:endParaRPr>
          </a:p>
        </p:txBody>
      </p:sp>
      <p:sp>
        <p:nvSpPr>
          <p:cNvPr id="5" name="TextBox 4">
            <a:extLst>
              <a:ext uri="{FF2B5EF4-FFF2-40B4-BE49-F238E27FC236}">
                <a16:creationId xmlns:a16="http://schemas.microsoft.com/office/drawing/2014/main" xmlns="" id="{D7C3D472-E777-31A7-0B4C-7FB4FEF6CF4C}"/>
              </a:ext>
            </a:extLst>
          </p:cNvPr>
          <p:cNvSpPr txBox="1"/>
          <p:nvPr/>
        </p:nvSpPr>
        <p:spPr>
          <a:xfrm>
            <a:off x="1143000" y="1864132"/>
            <a:ext cx="10679289" cy="4247317"/>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cs typeface="Times New Roman" panose="02020603050405020304" pitchFamily="18" charset="0"/>
              </a:rPr>
              <a:t>Question # 01:</a:t>
            </a:r>
          </a:p>
          <a:p>
            <a:endParaRPr lang="en-US" b="1" i="0" dirty="0">
              <a:solidFill>
                <a:srgbClr val="000000"/>
              </a:solidFill>
              <a:effectLst/>
              <a:latin typeface="Times New Roman" panose="02020603050405020304" pitchFamily="18" charset="0"/>
              <a:cs typeface="Times New Roman" panose="02020603050405020304" pitchFamily="18" charset="0"/>
            </a:endParaRPr>
          </a:p>
          <a:p>
            <a:r>
              <a:rPr kumimoji="0" lang="en-US"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Approximate the solution of the initial value problem y′=2x+y, y(0)=1 using Euler's method with a step size of ℎ=0.1 over the interval [0,1].</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US" i="0" dirty="0">
              <a:solidFill>
                <a:srgbClr val="000000"/>
              </a:solidFill>
              <a:effectLst/>
              <a:latin typeface="Times New Roman" panose="02020603050405020304" pitchFamily="18" charset="0"/>
              <a:cs typeface="Times New Roman" panose="02020603050405020304" pitchFamily="18" charset="0"/>
            </a:endParaRPr>
          </a:p>
          <a:p>
            <a:r>
              <a:rPr lang="en-US" b="1" i="0" dirty="0">
                <a:solidFill>
                  <a:srgbClr val="000000"/>
                </a:solidFill>
                <a:effectLst/>
                <a:latin typeface="Times New Roman" panose="02020603050405020304" pitchFamily="18" charset="0"/>
                <a:cs typeface="Times New Roman" panose="02020603050405020304" pitchFamily="18" charset="0"/>
              </a:rPr>
              <a:t>Question # 02:</a:t>
            </a:r>
          </a:p>
          <a:p>
            <a:r>
              <a:rPr lang="en-US" altLang="en-US" dirty="0">
                <a:latin typeface="Times New Roman" panose="02020603050405020304" pitchFamily="18" charset="0"/>
                <a:cs typeface="Times New Roman" panose="02020603050405020304" pitchFamily="18" charset="0"/>
              </a:rPr>
              <a:t>Approximate the solution of the initial value problem y′=−2y, y(0)=1 using Euler's method with a step size of ℎ=0.5 over the interval [0,2].</a:t>
            </a:r>
          </a:p>
          <a:p>
            <a:endParaRPr lang="en-US" altLang="en-US" dirty="0">
              <a:latin typeface="Times New Roman" panose="02020603050405020304" pitchFamily="18" charset="0"/>
              <a:cs typeface="Times New Roman" panose="02020603050405020304" pitchFamily="18" charset="0"/>
            </a:endParaRPr>
          </a:p>
          <a:p>
            <a:r>
              <a:rPr lang="en-US" b="1" i="0" dirty="0">
                <a:solidFill>
                  <a:srgbClr val="000000"/>
                </a:solidFill>
                <a:effectLst/>
                <a:latin typeface="Times New Roman" panose="02020603050405020304" pitchFamily="18" charset="0"/>
                <a:cs typeface="Times New Roman" panose="02020603050405020304" pitchFamily="18" charset="0"/>
              </a:rPr>
              <a:t>Question # 03:</a:t>
            </a:r>
            <a:endParaRPr lang="en-US" alt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Find y(0.2) for y′=x-y/2, y(0) = 1, with step length 0.1 using the Modified Euler method.</a:t>
            </a:r>
            <a:endParaRPr lang="en-US" altLang="en-US" dirty="0">
              <a:latin typeface="Times New Roman" panose="02020603050405020304" pitchFamily="18" charset="0"/>
              <a:cs typeface="Times New Roman" panose="02020603050405020304" pitchFamily="18" charset="0"/>
            </a:endParaRPr>
          </a:p>
          <a:p>
            <a:endParaRPr lang="en-US" b="1" i="0" dirty="0">
              <a:solidFill>
                <a:srgbClr val="000000"/>
              </a:solidFill>
              <a:effectLst/>
              <a:latin typeface="Times New Roman" panose="02020603050405020304" pitchFamily="18" charset="0"/>
              <a:cs typeface="Times New Roman" panose="02020603050405020304" pitchFamily="18" charset="0"/>
            </a:endParaRPr>
          </a:p>
          <a:p>
            <a:endParaRPr lang="en-US" b="1" i="0" dirty="0">
              <a:solidFill>
                <a:srgbClr val="000000"/>
              </a:solidFill>
              <a:effectLst/>
              <a:latin typeface="Times New Roman" panose="02020603050405020304" pitchFamily="18" charset="0"/>
              <a:cs typeface="Times New Roman" panose="02020603050405020304" pitchFamily="18" charset="0"/>
            </a:endParaRPr>
          </a:p>
          <a:p>
            <a:endParaRPr lang="en-US" i="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6642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EF66BA-427C-4A63-1BAC-F90D5DF61B09}"/>
              </a:ext>
            </a:extLst>
          </p:cNvPr>
          <p:cNvSpPr>
            <a:spLocks noGrp="1"/>
          </p:cNvSpPr>
          <p:nvPr>
            <p:ph type="title"/>
          </p:nvPr>
        </p:nvSpPr>
        <p:spPr>
          <a:xfrm>
            <a:off x="756354" y="507999"/>
            <a:ext cx="9875520" cy="837202"/>
          </a:xfrm>
        </p:spPr>
        <p:txBody>
          <a:bodyPr>
            <a:normAutofit fontScale="90000"/>
          </a:bodyPr>
          <a:lstStyle/>
          <a:p>
            <a:r>
              <a:rPr lang="en-US" dirty="0"/>
              <a:t/>
            </a:r>
            <a:br>
              <a:rPr lang="en-US" dirty="0"/>
            </a:br>
            <a:r>
              <a:rPr lang="en-US" dirty="0"/>
              <a:t>Why numerical solutions?</a:t>
            </a:r>
            <a:br>
              <a:rPr lang="en-US" dirty="0"/>
            </a:br>
            <a:endParaRPr lang="en-US" dirty="0"/>
          </a:p>
        </p:txBody>
      </p:sp>
      <p:sp>
        <p:nvSpPr>
          <p:cNvPr id="3" name="Content Placeholder 2">
            <a:extLst>
              <a:ext uri="{FF2B5EF4-FFF2-40B4-BE49-F238E27FC236}">
                <a16:creationId xmlns:a16="http://schemas.microsoft.com/office/drawing/2014/main" xmlns="" id="{2C4854DE-295E-BE28-5D85-371628F8C553}"/>
              </a:ext>
            </a:extLst>
          </p:cNvPr>
          <p:cNvSpPr>
            <a:spLocks noGrp="1"/>
          </p:cNvSpPr>
          <p:nvPr>
            <p:ph idx="1"/>
          </p:nvPr>
        </p:nvSpPr>
        <p:spPr>
          <a:xfrm>
            <a:off x="878497" y="1527821"/>
            <a:ext cx="10771637" cy="4323644"/>
          </a:xfrm>
        </p:spPr>
        <p:txBody>
          <a:bodyPr>
            <a:normAutofit/>
          </a:bodyPr>
          <a:lstStyle/>
          <a:p>
            <a:pPr algn="l"/>
            <a:r>
              <a:rPr lang="en-US" sz="1800" b="0" i="0" dirty="0">
                <a:solidFill>
                  <a:schemeClr val="tx1"/>
                </a:solidFill>
                <a:effectLst/>
                <a:latin typeface="Times New Roman" panose="02020603050405020304" pitchFamily="18" charset="0"/>
                <a:cs typeface="Times New Roman" panose="02020603050405020304" pitchFamily="18" charset="0"/>
              </a:rPr>
              <a:t>For many of the differential equations we need to solve in the real world, there is no "nice" algebraic solution.</a:t>
            </a:r>
          </a:p>
          <a:p>
            <a:r>
              <a:rPr lang="en-US" sz="1800" b="0" i="0" dirty="0">
                <a:solidFill>
                  <a:schemeClr val="tx1"/>
                </a:solidFill>
                <a:effectLst/>
                <a:latin typeface="Times New Roman" panose="02020603050405020304" pitchFamily="18" charset="0"/>
                <a:cs typeface="Times New Roman" panose="02020603050405020304" pitchFamily="18" charset="0"/>
              </a:rPr>
              <a:t> That is, we can't solve it using the techniques (</a:t>
            </a:r>
            <a:r>
              <a:rPr lang="en-US" sz="1800" b="0" i="0"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separation of variables</a:t>
            </a: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b="0" i="0" u="sng"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integrable combinations</a:t>
            </a:r>
            <a:r>
              <a:rPr lang="en-US" sz="1800" b="0" i="0" u="sng" dirty="0">
                <a:solidFill>
                  <a:schemeClr val="tx1"/>
                </a:solidFill>
                <a:effectLst/>
                <a:latin typeface="Times New Roman" panose="02020603050405020304" pitchFamily="18" charset="0"/>
                <a:cs typeface="Times New Roman" panose="02020603050405020304" pitchFamily="18" charset="0"/>
              </a:rPr>
              <a:t>, or </a:t>
            </a:r>
            <a:r>
              <a:rPr lang="en-US" sz="1800" b="0" i="0" u="sng"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rPr>
              <a:t>using an integrating factor</a:t>
            </a:r>
            <a:r>
              <a:rPr lang="en-US" sz="1800" b="0" i="0" u="sng" dirty="0">
                <a:solidFill>
                  <a:schemeClr val="tx1"/>
                </a:solidFill>
                <a:effectLst/>
                <a:latin typeface="Times New Roman" panose="02020603050405020304" pitchFamily="18" charset="0"/>
                <a:cs typeface="Times New Roman" panose="02020603050405020304" pitchFamily="18" charset="0"/>
              </a:rPr>
              <a:t>)</a:t>
            </a:r>
            <a:r>
              <a:rPr lang="en-US" sz="1800" b="0" i="0" dirty="0">
                <a:solidFill>
                  <a:schemeClr val="tx1"/>
                </a:solidFill>
                <a:effectLst/>
                <a:latin typeface="Times New Roman" panose="02020603050405020304" pitchFamily="18" charset="0"/>
                <a:cs typeface="Times New Roman" panose="02020603050405020304" pitchFamily="18" charset="0"/>
              </a:rPr>
              <a:t>, or other similar means.</a:t>
            </a:r>
          </a:p>
          <a:p>
            <a:pPr algn="l"/>
            <a:r>
              <a:rPr lang="en-US" sz="1800" b="0" i="0" dirty="0">
                <a:solidFill>
                  <a:schemeClr val="tx1"/>
                </a:solidFill>
                <a:effectLst/>
                <a:latin typeface="Times New Roman" panose="02020603050405020304" pitchFamily="18" charset="0"/>
                <a:cs typeface="Times New Roman" panose="02020603050405020304" pitchFamily="18" charset="0"/>
              </a:rPr>
              <a:t>As a result, we need to resort to using numerical methods for solving such DEs. </a:t>
            </a:r>
          </a:p>
          <a:p>
            <a:pPr algn="l"/>
            <a:r>
              <a:rPr lang="en-US" sz="1800" b="0" i="0" dirty="0">
                <a:solidFill>
                  <a:schemeClr val="tx1"/>
                </a:solidFill>
                <a:effectLst/>
                <a:latin typeface="Times New Roman" panose="02020603050405020304" pitchFamily="18" charset="0"/>
                <a:cs typeface="Times New Roman" panose="02020603050405020304" pitchFamily="18" charset="0"/>
              </a:rPr>
              <a:t>The concept is similar to the numerical approaches we saw in an earlier integration chapter (</a:t>
            </a:r>
            <a:r>
              <a:rPr lang="en-US" sz="1800" b="0" i="0" u="sng"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xmlns="" val="tx"/>
                    </a:ext>
                  </a:extLst>
                </a:hlinkClick>
              </a:rPr>
              <a:t>Trapezoidal Rule</a:t>
            </a:r>
            <a:r>
              <a:rPr lang="en-US" sz="1800" b="0" i="0" u="sng" dirty="0">
                <a:solidFill>
                  <a:schemeClr val="tx1"/>
                </a:solidFill>
                <a:effectLst/>
                <a:latin typeface="Times New Roman" panose="02020603050405020304" pitchFamily="18" charset="0"/>
                <a:cs typeface="Times New Roman" panose="02020603050405020304" pitchFamily="18" charset="0"/>
              </a:rPr>
              <a:t>, </a:t>
            </a:r>
            <a:r>
              <a:rPr lang="en-US" sz="1800" b="0" i="0" u="sng" dirty="0">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xmlns="" val="tx"/>
                    </a:ext>
                  </a:extLst>
                </a:hlinkClick>
              </a:rPr>
              <a:t>Simpson's </a:t>
            </a:r>
            <a:r>
              <a:rPr lang="en-US" sz="1800" b="0" i="0" u="sng" dirty="0" smtClean="0">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xmlns="" val="tx"/>
                    </a:ext>
                  </a:extLst>
                </a:hlinkClick>
              </a:rPr>
              <a:t>Rule</a:t>
            </a:r>
            <a:r>
              <a:rPr lang="en-US" sz="1800" b="0" i="0" dirty="0" smtClean="0">
                <a:solidFill>
                  <a:schemeClr val="tx1"/>
                </a:solidFill>
                <a:effectLst/>
                <a:latin typeface="Times New Roman" panose="02020603050405020304" pitchFamily="18" charset="0"/>
                <a:cs typeface="Times New Roman" panose="02020603050405020304" pitchFamily="18" charset="0"/>
              </a:rPr>
              <a:t>).</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800" b="0" i="0" dirty="0">
                <a:solidFill>
                  <a:schemeClr val="tx1"/>
                </a:solidFill>
                <a:effectLst/>
                <a:latin typeface="Times New Roman" panose="02020603050405020304" pitchFamily="18" charset="0"/>
                <a:cs typeface="Times New Roman" panose="02020603050405020304" pitchFamily="18" charset="0"/>
              </a:rPr>
              <a:t>Even if we can solve some differential equations algebraically, the solutions may be quite complicated and so are not very useful. </a:t>
            </a:r>
          </a:p>
          <a:p>
            <a:pPr algn="l"/>
            <a:r>
              <a:rPr lang="en-US" sz="1800" b="0" i="0" dirty="0">
                <a:solidFill>
                  <a:schemeClr val="tx1"/>
                </a:solidFill>
                <a:effectLst/>
                <a:latin typeface="Times New Roman" panose="02020603050405020304" pitchFamily="18" charset="0"/>
                <a:cs typeface="Times New Roman" panose="02020603050405020304" pitchFamily="18" charset="0"/>
              </a:rPr>
              <a:t>In such cases, a numerical approach gives us a good approximate solution.</a:t>
            </a:r>
          </a:p>
          <a:p>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94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Ordinary Differential Equation</a:t>
            </a:r>
            <a:endParaRPr lang="en-US" dirty="0"/>
          </a:p>
        </p:txBody>
      </p:sp>
      <p:sp>
        <p:nvSpPr>
          <p:cNvPr id="3" name="Content Placeholder 2"/>
          <p:cNvSpPr>
            <a:spLocks noGrp="1"/>
          </p:cNvSpPr>
          <p:nvPr>
            <p:ph idx="1"/>
          </p:nvPr>
        </p:nvSpPr>
        <p:spPr/>
        <p:txBody>
          <a:bodyPr/>
          <a:lstStyle/>
          <a:p>
            <a:r>
              <a:rPr lang="en-US" dirty="0">
                <a:solidFill>
                  <a:schemeClr val="tx1"/>
                </a:solidFill>
              </a:rPr>
              <a:t>An </a:t>
            </a:r>
            <a:r>
              <a:rPr lang="en-US" b="1" dirty="0">
                <a:solidFill>
                  <a:schemeClr val="tx1"/>
                </a:solidFill>
              </a:rPr>
              <a:t>Ordinary Differential Equation (ODE)</a:t>
            </a:r>
            <a:r>
              <a:rPr lang="en-US" dirty="0">
                <a:solidFill>
                  <a:schemeClr val="tx1"/>
                </a:solidFill>
              </a:rPr>
              <a:t> is a mathematical equation that relates a function to its derivatives. In other words, it describes how a function changes with respect to an independent variable (such as time or space). ODEs are used to model a wide variety of real-world phenomena, such as population growth, the motion of objects, electrical circuits, and much more.</a:t>
            </a:r>
          </a:p>
          <a:p>
            <a:r>
              <a:rPr lang="en-US" b="1" dirty="0">
                <a:solidFill>
                  <a:schemeClr val="tx1"/>
                </a:solidFill>
              </a:rPr>
              <a:t>What is an ODE?</a:t>
            </a:r>
          </a:p>
          <a:p>
            <a:r>
              <a:rPr lang="en-US" dirty="0">
                <a:solidFill>
                  <a:schemeClr val="tx1"/>
                </a:solidFill>
              </a:rPr>
              <a:t>An ODE is an equation that involves an unknown function and its derivatives. It describes how the function's value changes as the independent variable </a:t>
            </a:r>
            <a:r>
              <a:rPr lang="en-US" dirty="0" smtClean="0">
                <a:solidFill>
                  <a:schemeClr val="tx1"/>
                </a:solidFill>
              </a:rPr>
              <a:t>changes</a:t>
            </a:r>
            <a:r>
              <a:rPr lang="en-US" dirty="0">
                <a:solidFill>
                  <a:schemeClr val="tx1"/>
                </a:solidFill>
              </a:rPr>
              <a:t>.</a:t>
            </a:r>
          </a:p>
        </p:txBody>
      </p:sp>
    </p:spTree>
    <p:extLst>
      <p:ext uri="{BB962C8B-B14F-4D97-AF65-F5344CB8AC3E}">
        <p14:creationId xmlns:p14="http://schemas.microsoft.com/office/powerpoint/2010/main" val="234399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chemeClr val="tx1"/>
                </a:solidFill>
              </a:rPr>
              <a:t>Ordinary</a:t>
            </a:r>
            <a:r>
              <a:rPr lang="en-US" dirty="0">
                <a:solidFill>
                  <a:schemeClr val="tx1"/>
                </a:solidFill>
              </a:rPr>
              <a:t>: It refers to the fact that the equation involves derivatives with respect to only one independent variable. If there were multiple independent variables (like time and space), the equation would be a </a:t>
            </a:r>
            <a:r>
              <a:rPr lang="en-US" b="1" dirty="0">
                <a:solidFill>
                  <a:schemeClr val="tx1"/>
                </a:solidFill>
              </a:rPr>
              <a:t>partial differential equation (PDE)</a:t>
            </a:r>
            <a:r>
              <a:rPr lang="en-US" dirty="0">
                <a:solidFill>
                  <a:schemeClr val="tx1"/>
                </a:solidFill>
              </a:rPr>
              <a:t>.</a:t>
            </a:r>
          </a:p>
          <a:p>
            <a:r>
              <a:rPr lang="en-US" b="1" dirty="0">
                <a:solidFill>
                  <a:schemeClr val="tx1"/>
                </a:solidFill>
              </a:rPr>
              <a:t>Differential</a:t>
            </a:r>
            <a:r>
              <a:rPr lang="en-US" dirty="0">
                <a:solidFill>
                  <a:schemeClr val="tx1"/>
                </a:solidFill>
              </a:rPr>
              <a:t>: The equation involves derivatives, which express rates of change. For example, the rate at which velocity changes is acceleration, which is the derivative of velocity with respect to time.</a:t>
            </a:r>
          </a:p>
          <a:p>
            <a:r>
              <a:rPr lang="en-US" b="1" dirty="0">
                <a:solidFill>
                  <a:schemeClr val="tx1"/>
                </a:solidFill>
              </a:rPr>
              <a:t>Equation</a:t>
            </a:r>
            <a:r>
              <a:rPr lang="en-US" dirty="0">
                <a:solidFill>
                  <a:schemeClr val="tx1"/>
                </a:solidFill>
              </a:rPr>
              <a:t>: The relationship between the function (the dependent variable) and its derivatives.</a:t>
            </a:r>
          </a:p>
          <a:p>
            <a:endParaRPr lang="en-US" dirty="0"/>
          </a:p>
        </p:txBody>
      </p:sp>
    </p:spTree>
    <p:extLst>
      <p:ext uri="{BB962C8B-B14F-4D97-AF65-F5344CB8AC3E}">
        <p14:creationId xmlns:p14="http://schemas.microsoft.com/office/powerpoint/2010/main" val="49885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Euler’s Method Basic Concept</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chemeClr val="tx1"/>
                </a:solidFill>
              </a:rPr>
              <a:t>Euler's method is based on the idea of approximating the solution of an ODE using a series of linear steps. At each step, we move forward from the current point to a new point, using the derivative (slope) at the current point to predict the next value.</a:t>
            </a:r>
          </a:p>
          <a:p>
            <a:r>
              <a:rPr lang="en-US" dirty="0">
                <a:solidFill>
                  <a:schemeClr val="tx1"/>
                </a:solidFill>
              </a:rPr>
              <a:t>The general form of an ODE is:</a:t>
            </a:r>
          </a:p>
          <a:p>
            <a:r>
              <a:rPr lang="en-US" dirty="0" err="1" smtClean="0">
                <a:solidFill>
                  <a:schemeClr val="tx1"/>
                </a:solidFill>
              </a:rPr>
              <a:t>Dy</a:t>
            </a:r>
            <a:r>
              <a:rPr lang="en-US" dirty="0" smtClean="0">
                <a:solidFill>
                  <a:schemeClr val="tx1"/>
                </a:solidFill>
              </a:rPr>
              <a:t>/</a:t>
            </a:r>
            <a:r>
              <a:rPr lang="en-US" dirty="0" err="1" smtClean="0">
                <a:solidFill>
                  <a:schemeClr val="tx1"/>
                </a:solidFill>
              </a:rPr>
              <a:t>dt</a:t>
            </a:r>
            <a:r>
              <a:rPr lang="en-US" dirty="0" smtClean="0">
                <a:solidFill>
                  <a:schemeClr val="tx1"/>
                </a:solidFill>
              </a:rPr>
              <a:t>=f(</a:t>
            </a:r>
            <a:r>
              <a:rPr lang="en-US" dirty="0" err="1" smtClean="0">
                <a:solidFill>
                  <a:schemeClr val="tx1"/>
                </a:solidFill>
              </a:rPr>
              <a:t>t,y</a:t>
            </a:r>
            <a:r>
              <a:rPr lang="en-US" dirty="0">
                <a:solidFill>
                  <a:schemeClr val="tx1"/>
                </a:solidFill>
              </a:rPr>
              <a:t>),y(t0)=</a:t>
            </a:r>
            <a:r>
              <a:rPr lang="en-US" dirty="0" smtClean="0">
                <a:solidFill>
                  <a:schemeClr val="tx1"/>
                </a:solidFill>
              </a:rPr>
              <a:t>y0</a:t>
            </a:r>
          </a:p>
          <a:p>
            <a:r>
              <a:rPr lang="en-US" dirty="0" smtClean="0">
                <a:solidFill>
                  <a:schemeClr val="tx1"/>
                </a:solidFill>
              </a:rPr>
              <a:t>​</a:t>
            </a:r>
            <a:r>
              <a:rPr lang="en-US" dirty="0">
                <a:solidFill>
                  <a:schemeClr val="tx1"/>
                </a:solidFill>
              </a:rPr>
              <a:t>Where:</a:t>
            </a:r>
          </a:p>
          <a:p>
            <a:r>
              <a:rPr lang="en-US" dirty="0">
                <a:solidFill>
                  <a:schemeClr val="tx1"/>
                </a:solidFill>
              </a:rPr>
              <a:t>y(t</a:t>
            </a:r>
            <a:r>
              <a:rPr lang="en-US" dirty="0" smtClean="0">
                <a:solidFill>
                  <a:schemeClr val="tx1"/>
                </a:solidFill>
              </a:rPr>
              <a:t>) </a:t>
            </a:r>
            <a:r>
              <a:rPr lang="en-US" dirty="0">
                <a:solidFill>
                  <a:schemeClr val="tx1"/>
                </a:solidFill>
              </a:rPr>
              <a:t>is the unknown function we want to solve for.</a:t>
            </a:r>
          </a:p>
          <a:p>
            <a:r>
              <a:rPr lang="en-US" dirty="0">
                <a:solidFill>
                  <a:schemeClr val="tx1"/>
                </a:solidFill>
              </a:rPr>
              <a:t>f(</a:t>
            </a:r>
            <a:r>
              <a:rPr lang="en-US" dirty="0" err="1">
                <a:solidFill>
                  <a:schemeClr val="tx1"/>
                </a:solidFill>
              </a:rPr>
              <a:t>t,y</a:t>
            </a:r>
            <a:r>
              <a:rPr lang="en-US" dirty="0" smtClean="0">
                <a:solidFill>
                  <a:schemeClr val="tx1"/>
                </a:solidFill>
              </a:rPr>
              <a:t>) is </a:t>
            </a:r>
            <a:r>
              <a:rPr lang="en-US" dirty="0">
                <a:solidFill>
                  <a:schemeClr val="tx1"/>
                </a:solidFill>
              </a:rPr>
              <a:t>a given function describing the rate of change of </a:t>
            </a:r>
            <a:r>
              <a:rPr lang="en-US" dirty="0" smtClean="0">
                <a:solidFill>
                  <a:schemeClr val="tx1"/>
                </a:solidFill>
              </a:rPr>
              <a:t>y </a:t>
            </a:r>
            <a:r>
              <a:rPr lang="en-US" dirty="0">
                <a:solidFill>
                  <a:schemeClr val="tx1"/>
                </a:solidFill>
              </a:rPr>
              <a:t>with respect to </a:t>
            </a:r>
            <a:r>
              <a:rPr lang="en-US" dirty="0" smtClean="0">
                <a:solidFill>
                  <a:schemeClr val="tx1"/>
                </a:solidFill>
              </a:rPr>
              <a:t>t.</a:t>
            </a:r>
            <a:endParaRPr lang="en-US" dirty="0">
              <a:solidFill>
                <a:schemeClr val="tx1"/>
              </a:solidFill>
            </a:endParaRPr>
          </a:p>
          <a:p>
            <a:r>
              <a:rPr lang="en-US" dirty="0" smtClean="0">
                <a:solidFill>
                  <a:schemeClr val="tx1"/>
                </a:solidFill>
              </a:rPr>
              <a:t>t</a:t>
            </a:r>
            <a:r>
              <a:rPr lang="en-US" sz="1700" dirty="0" smtClean="0">
                <a:solidFill>
                  <a:schemeClr val="tx1"/>
                </a:solidFill>
              </a:rPr>
              <a:t>0</a:t>
            </a:r>
            <a:r>
              <a:rPr lang="en-US" dirty="0" smtClean="0">
                <a:solidFill>
                  <a:schemeClr val="tx1"/>
                </a:solidFill>
              </a:rPr>
              <a:t> </a:t>
            </a:r>
            <a:r>
              <a:rPr lang="en-US" dirty="0">
                <a:solidFill>
                  <a:schemeClr val="tx1"/>
                </a:solidFill>
              </a:rPr>
              <a:t>is the initial value of </a:t>
            </a:r>
            <a:r>
              <a:rPr lang="en-US" dirty="0" smtClean="0">
                <a:solidFill>
                  <a:schemeClr val="tx1"/>
                </a:solidFill>
              </a:rPr>
              <a:t>t.</a:t>
            </a:r>
            <a:endParaRPr lang="en-US" dirty="0">
              <a:solidFill>
                <a:schemeClr val="tx1"/>
              </a:solidFill>
            </a:endParaRPr>
          </a:p>
          <a:p>
            <a:r>
              <a:rPr lang="en-US" dirty="0" smtClean="0">
                <a:solidFill>
                  <a:schemeClr val="tx1"/>
                </a:solidFill>
              </a:rPr>
              <a:t>y</a:t>
            </a:r>
            <a:r>
              <a:rPr lang="en-US" sz="1900" dirty="0" smtClean="0">
                <a:solidFill>
                  <a:schemeClr val="tx1"/>
                </a:solidFill>
              </a:rPr>
              <a:t>0</a:t>
            </a:r>
            <a:r>
              <a:rPr lang="en-US" dirty="0" smtClean="0">
                <a:solidFill>
                  <a:schemeClr val="tx1"/>
                </a:solidFill>
              </a:rPr>
              <a:t> </a:t>
            </a:r>
            <a:r>
              <a:rPr lang="en-US" dirty="0">
                <a:solidFill>
                  <a:schemeClr val="tx1"/>
                </a:solidFill>
              </a:rPr>
              <a:t>is the initial value of </a:t>
            </a:r>
            <a:r>
              <a:rPr lang="en-US" dirty="0" smtClean="0">
                <a:solidFill>
                  <a:schemeClr val="tx1"/>
                </a:solidFill>
              </a:rPr>
              <a:t>y </a:t>
            </a:r>
            <a:r>
              <a:rPr lang="en-US" dirty="0">
                <a:solidFill>
                  <a:schemeClr val="tx1"/>
                </a:solidFill>
              </a:rPr>
              <a:t>at </a:t>
            </a:r>
            <a:r>
              <a:rPr lang="en-US" dirty="0" smtClean="0">
                <a:solidFill>
                  <a:schemeClr val="tx1"/>
                </a:solidFill>
              </a:rPr>
              <a:t>t</a:t>
            </a:r>
            <a:r>
              <a:rPr lang="en-US" sz="1900" dirty="0" smtClean="0">
                <a:solidFill>
                  <a:schemeClr val="tx1"/>
                </a:solidFill>
              </a:rPr>
              <a:t>0</a:t>
            </a:r>
            <a:r>
              <a:rPr lang="en-US" dirty="0" smtClean="0">
                <a:solidFill>
                  <a:schemeClr val="tx1"/>
                </a:solidFill>
              </a:rPr>
              <a:t>.</a:t>
            </a:r>
            <a:endParaRPr lang="en-US" dirty="0">
              <a:solidFill>
                <a:schemeClr val="tx1"/>
              </a:solidFill>
            </a:endParaRPr>
          </a:p>
          <a:p>
            <a:endParaRPr lang="en-US" dirty="0"/>
          </a:p>
        </p:txBody>
      </p:sp>
    </p:spTree>
    <p:extLst>
      <p:ext uri="{BB962C8B-B14F-4D97-AF65-F5344CB8AC3E}">
        <p14:creationId xmlns:p14="http://schemas.microsoft.com/office/powerpoint/2010/main" val="246091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8D374-29EC-931E-A7ED-2C23CBD10B75}"/>
              </a:ext>
            </a:extLst>
          </p:cNvPr>
          <p:cNvSpPr>
            <a:spLocks noGrp="1"/>
          </p:cNvSpPr>
          <p:nvPr>
            <p:ph type="title"/>
          </p:nvPr>
        </p:nvSpPr>
        <p:spPr>
          <a:xfrm>
            <a:off x="1143000" y="349955"/>
            <a:ext cx="9875520" cy="824089"/>
          </a:xfrm>
        </p:spPr>
        <p:txBody>
          <a:bodyPr/>
          <a:lstStyle/>
          <a:p>
            <a:r>
              <a:rPr lang="en-US" dirty="0"/>
              <a:t>Euler’s Method</a:t>
            </a:r>
          </a:p>
        </p:txBody>
      </p:sp>
      <p:sp>
        <p:nvSpPr>
          <p:cNvPr id="3" name="Content Placeholder 2">
            <a:extLst>
              <a:ext uri="{FF2B5EF4-FFF2-40B4-BE49-F238E27FC236}">
                <a16:creationId xmlns:a16="http://schemas.microsoft.com/office/drawing/2014/main" xmlns="" id="{6E92030A-B07F-7EC6-FD96-065708925EEF}"/>
              </a:ext>
            </a:extLst>
          </p:cNvPr>
          <p:cNvSpPr>
            <a:spLocks noGrp="1"/>
          </p:cNvSpPr>
          <p:nvPr>
            <p:ph idx="1"/>
          </p:nvPr>
        </p:nvSpPr>
        <p:spPr>
          <a:xfrm>
            <a:off x="1142663" y="1264356"/>
            <a:ext cx="10552289" cy="5151789"/>
          </a:xfrm>
        </p:spPr>
        <p:txBody>
          <a:bodyPr>
            <a:normAutofit/>
          </a:bodyPr>
          <a:lstStyle/>
          <a:p>
            <a:r>
              <a:rPr lang="en-US" sz="1800" dirty="0">
                <a:solidFill>
                  <a:srgbClr val="000000"/>
                </a:solidFill>
                <a:latin typeface="Times New Roman" panose="02020603050405020304" pitchFamily="18" charset="0"/>
                <a:cs typeface="Times New Roman" panose="02020603050405020304" pitchFamily="18" charset="0"/>
              </a:rPr>
              <a:t>Euler’s method uses the readily available slope information to start from the point (x0, y0) then move from one point to the next along the polygon approximation of the graph of the particular differential equation to ultimately reach the terminal point, (</a:t>
            </a:r>
            <a:r>
              <a:rPr lang="en-US" sz="1800" dirty="0" err="1">
                <a:solidFill>
                  <a:srgbClr val="000000"/>
                </a:solidFill>
                <a:latin typeface="Times New Roman" panose="02020603050405020304" pitchFamily="18" charset="0"/>
                <a:cs typeface="Times New Roman" panose="02020603050405020304" pitchFamily="18" charset="0"/>
              </a:rPr>
              <a:t>xn</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yn</a:t>
            </a:r>
            <a:r>
              <a:rPr lang="en-US" sz="1800" dirty="0">
                <a:solidFill>
                  <a:srgbClr val="000000"/>
                </a:solidFill>
                <a:latin typeface="Times New Roman" panose="02020603050405020304" pitchFamily="18" charset="0"/>
                <a:cs typeface="Times New Roman" panose="02020603050405020304" pitchFamily="18" charset="0"/>
              </a:rPr>
              <a:t>).</a:t>
            </a:r>
          </a:p>
          <a:p>
            <a:pPr algn="l"/>
            <a:r>
              <a:rPr lang="en-US" sz="1800" b="0" i="0" dirty="0">
                <a:solidFill>
                  <a:srgbClr val="000000"/>
                </a:solidFill>
                <a:effectLst/>
                <a:latin typeface="Times New Roman" panose="02020603050405020304" pitchFamily="18" charset="0"/>
                <a:cs typeface="Times New Roman" panose="02020603050405020304" pitchFamily="18" charset="0"/>
              </a:rPr>
              <a:t>Euler's Method assumes our solution is written in the form of a Taylor Series.</a:t>
            </a:r>
          </a:p>
          <a:p>
            <a:pPr algn="l"/>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r>
              <a:rPr lang="en-US" sz="1800" b="0" i="0" dirty="0">
                <a:solidFill>
                  <a:srgbClr val="000000"/>
                </a:solidFill>
                <a:effectLst/>
                <a:latin typeface="Times New Roman" panose="02020603050405020304" pitchFamily="18" charset="0"/>
                <a:cs typeface="Times New Roman" panose="02020603050405020304" pitchFamily="18" charset="0"/>
              </a:rPr>
              <a:t>That is, we'll have a function of the form:</a:t>
            </a:r>
          </a:p>
          <a:p>
            <a:pPr algn="l"/>
            <a:r>
              <a:rPr lang="en-US" sz="1800" b="0" i="0" dirty="0">
                <a:solidFill>
                  <a:srgbClr val="000000"/>
                </a:solidFill>
                <a:effectLst/>
                <a:latin typeface="Times New Roman" panose="02020603050405020304" pitchFamily="18" charset="0"/>
                <a:cs typeface="Times New Roman" panose="02020603050405020304" pitchFamily="18" charset="0"/>
              </a:rPr>
              <a:t>This gives us a reasonably good approximation if we take plenty of terms, and if the value of </a:t>
            </a:r>
            <a:r>
              <a:rPr lang="en-US" sz="1800" b="0" i="1" dirty="0">
                <a:solidFill>
                  <a:srgbClr val="000000"/>
                </a:solidFill>
                <a:effectLst/>
                <a:latin typeface="Times New Roman" panose="02020603050405020304" pitchFamily="18" charset="0"/>
                <a:cs typeface="Times New Roman" panose="02020603050405020304" pitchFamily="18" charset="0"/>
              </a:rPr>
              <a:t>h</a:t>
            </a:r>
            <a:r>
              <a:rPr lang="en-US" sz="1800" b="0" i="0" dirty="0">
                <a:solidFill>
                  <a:srgbClr val="000000"/>
                </a:solidFill>
                <a:effectLst/>
                <a:latin typeface="Times New Roman" panose="02020603050405020304" pitchFamily="18" charset="0"/>
                <a:cs typeface="Times New Roman" panose="02020603050405020304" pitchFamily="18" charset="0"/>
              </a:rPr>
              <a:t> is reasonably small.</a:t>
            </a:r>
          </a:p>
          <a:p>
            <a:pPr algn="l"/>
            <a:r>
              <a:rPr lang="en-US" sz="1800" b="0" i="0" dirty="0">
                <a:solidFill>
                  <a:srgbClr val="000000"/>
                </a:solidFill>
                <a:effectLst/>
                <a:latin typeface="Times New Roman" panose="02020603050405020304" pitchFamily="18" charset="0"/>
                <a:cs typeface="Times New Roman" panose="02020603050405020304" pitchFamily="18" charset="0"/>
              </a:rPr>
              <a:t>For </a:t>
            </a:r>
            <a:r>
              <a:rPr lang="en-US" sz="1800" b="1" i="0" dirty="0">
                <a:solidFill>
                  <a:srgbClr val="000000"/>
                </a:solidFill>
                <a:effectLst/>
                <a:latin typeface="Times New Roman" panose="02020603050405020304" pitchFamily="18" charset="0"/>
                <a:cs typeface="Times New Roman" panose="02020603050405020304" pitchFamily="18" charset="0"/>
              </a:rPr>
              <a:t>Euler's Method</a:t>
            </a:r>
            <a:r>
              <a:rPr lang="en-US" sz="1800" b="0" i="0" dirty="0">
                <a:solidFill>
                  <a:srgbClr val="000000"/>
                </a:solidFill>
                <a:effectLst/>
                <a:latin typeface="Times New Roman" panose="02020603050405020304" pitchFamily="18" charset="0"/>
                <a:cs typeface="Times New Roman" panose="02020603050405020304" pitchFamily="18" charset="0"/>
              </a:rPr>
              <a:t>, we just take the first 2 terms only.</a:t>
            </a:r>
            <a:endParaRPr lang="en-US" sz="1800" dirty="0">
              <a:solidFill>
                <a:srgbClr val="000000"/>
              </a:solidFill>
              <a:latin typeface="Times New Roman" panose="02020603050405020304" pitchFamily="18" charset="0"/>
              <a:cs typeface="Times New Roman" panose="02020603050405020304" pitchFamily="18" charset="0"/>
            </a:endParaRPr>
          </a:p>
          <a:p>
            <a:pPr algn="l"/>
            <a:endParaRPr lang="en-US" sz="1800" dirty="0">
              <a:solidFill>
                <a:srgbClr val="000000"/>
              </a:solidFill>
              <a:latin typeface="Times New Roman" panose="02020603050405020304" pitchFamily="18" charset="0"/>
              <a:cs typeface="Times New Roman" panose="02020603050405020304" pitchFamily="18" charset="0"/>
            </a:endParaRPr>
          </a:p>
          <a:p>
            <a:pPr marL="45720" indent="0" algn="l">
              <a:buNone/>
            </a:pPr>
            <a:r>
              <a:rPr lang="en-US" sz="1800" dirty="0" smtClean="0">
                <a:solidFill>
                  <a:srgbClr val="000000"/>
                </a:solidFill>
                <a:latin typeface="Times New Roman" panose="02020603050405020304" pitchFamily="18" charset="0"/>
                <a:cs typeface="Times New Roman" panose="02020603050405020304" pitchFamily="18" charset="0"/>
              </a:rPr>
              <a:t>For understanding (y</a:t>
            </a:r>
            <a:r>
              <a:rPr lang="en-US" sz="1600" dirty="0" smtClean="0">
                <a:solidFill>
                  <a:srgbClr val="000000"/>
                </a:solidFill>
                <a:latin typeface="Times New Roman" panose="02020603050405020304" pitchFamily="18" charset="0"/>
                <a:cs typeface="Times New Roman" panose="02020603050405020304" pitchFamily="18" charset="0"/>
              </a:rPr>
              <a:t>1</a:t>
            </a:r>
            <a:r>
              <a:rPr lang="en-US" sz="1800" dirty="0" smtClean="0">
                <a:solidFill>
                  <a:srgbClr val="000000"/>
                </a:solidFill>
                <a:latin typeface="Times New Roman" panose="02020603050405020304" pitchFamily="18" charset="0"/>
                <a:cs typeface="Times New Roman" panose="02020603050405020304" pitchFamily="18" charset="0"/>
              </a:rPr>
              <a:t>=</a:t>
            </a:r>
            <a:r>
              <a:rPr lang="en-US" sz="1800" dirty="0" err="1" smtClean="0">
                <a:solidFill>
                  <a:srgbClr val="000000"/>
                </a:solidFill>
                <a:latin typeface="Times New Roman" panose="02020603050405020304" pitchFamily="18" charset="0"/>
                <a:cs typeface="Times New Roman" panose="02020603050405020304" pitchFamily="18" charset="0"/>
              </a:rPr>
              <a:t>y</a:t>
            </a:r>
            <a:r>
              <a:rPr lang="en-US" sz="1600" dirty="0" err="1" smtClean="0">
                <a:solidFill>
                  <a:srgbClr val="000000"/>
                </a:solidFill>
                <a:latin typeface="Times New Roman" panose="02020603050405020304" pitchFamily="18" charset="0"/>
                <a:cs typeface="Times New Roman" panose="02020603050405020304" pitchFamily="18" charset="0"/>
              </a:rPr>
              <a:t>o</a:t>
            </a:r>
            <a:r>
              <a:rPr lang="en-US" sz="1800" dirty="0" smtClean="0">
                <a:solidFill>
                  <a:srgbClr val="000000"/>
                </a:solidFill>
                <a:latin typeface="Times New Roman" panose="02020603050405020304" pitchFamily="18" charset="0"/>
                <a:cs typeface="Times New Roman" panose="02020603050405020304" pitchFamily="18" charset="0"/>
              </a:rPr>
              <a:t> + </a:t>
            </a:r>
            <a:r>
              <a:rPr lang="en-US" sz="1800" dirty="0" err="1" smtClean="0">
                <a:solidFill>
                  <a:srgbClr val="000000"/>
                </a:solidFill>
                <a:latin typeface="Times New Roman" panose="02020603050405020304" pitchFamily="18" charset="0"/>
                <a:cs typeface="Times New Roman" panose="02020603050405020304" pitchFamily="18" charset="0"/>
              </a:rPr>
              <a:t>h.f</a:t>
            </a:r>
            <a:r>
              <a:rPr lang="en-US" sz="1800" dirty="0" smtClean="0">
                <a:solidFill>
                  <a:srgbClr val="000000"/>
                </a:solidFill>
                <a:latin typeface="Times New Roman" panose="02020603050405020304" pitchFamily="18" charset="0"/>
                <a:cs typeface="Times New Roman" panose="02020603050405020304" pitchFamily="18" charset="0"/>
              </a:rPr>
              <a:t>(</a:t>
            </a:r>
            <a:r>
              <a:rPr lang="en-US" sz="1800" dirty="0" err="1" smtClean="0">
                <a:solidFill>
                  <a:srgbClr val="000000"/>
                </a:solidFill>
                <a:latin typeface="Times New Roman" panose="02020603050405020304" pitchFamily="18" charset="0"/>
                <a:cs typeface="Times New Roman" panose="02020603050405020304" pitchFamily="18" charset="0"/>
              </a:rPr>
              <a:t>x,y</a:t>
            </a:r>
            <a:r>
              <a:rPr lang="en-US" sz="1800" dirty="0" smtClean="0">
                <a:solidFill>
                  <a:srgbClr val="000000"/>
                </a:solidFill>
                <a:latin typeface="Times New Roman" panose="02020603050405020304" pitchFamily="18" charset="0"/>
                <a:cs typeface="Times New Roman" panose="02020603050405020304" pitchFamily="18" charset="0"/>
              </a:rPr>
              <a:t>))</a:t>
            </a:r>
            <a:endParaRPr lang="en-US" sz="1800" dirty="0">
              <a:solidFill>
                <a:srgbClr val="000000"/>
              </a:solidFill>
              <a:latin typeface="Times New Roman" panose="02020603050405020304" pitchFamily="18" charset="0"/>
              <a:cs typeface="Times New Roman" panose="02020603050405020304" pitchFamily="18" charset="0"/>
            </a:endParaRPr>
          </a:p>
          <a:p>
            <a:pPr algn="l"/>
            <a:r>
              <a:rPr lang="en-US" sz="1800" dirty="0">
                <a:solidFill>
                  <a:srgbClr val="000000"/>
                </a:solidFill>
                <a:latin typeface="Times New Roman" panose="02020603050405020304" pitchFamily="18" charset="0"/>
                <a:cs typeface="Times New Roman" panose="02020603050405020304" pitchFamily="18" charset="0"/>
              </a:rPr>
              <a:t>The last term is just ℎ times our </a:t>
            </a:r>
            <a:r>
              <a:rPr lang="en-US" sz="1800" dirty="0" err="1">
                <a:solidFill>
                  <a:srgbClr val="000000"/>
                </a:solidFill>
                <a:latin typeface="Times New Roman" panose="02020603050405020304" pitchFamily="18" charset="0"/>
                <a:cs typeface="Times New Roman" panose="02020603050405020304" pitchFamily="18" charset="0"/>
              </a:rPr>
              <a:t>dy</a:t>
            </a:r>
            <a:r>
              <a:rPr lang="en-US" sz="1800" dirty="0">
                <a:solidFill>
                  <a:srgbClr val="000000"/>
                </a:solidFill>
                <a:latin typeface="Times New Roman" panose="02020603050405020304" pitchFamily="18" charset="0"/>
                <a:cs typeface="Times New Roman" panose="02020603050405020304" pitchFamily="18" charset="0"/>
              </a:rPr>
              <a:t>/dx​ expression, so we can write Euler's Method as follows:</a:t>
            </a:r>
          </a:p>
          <a:p>
            <a:endParaRPr lang="en-US" dirty="0"/>
          </a:p>
        </p:txBody>
      </p:sp>
      <p:pic>
        <p:nvPicPr>
          <p:cNvPr id="5" name="Picture 4">
            <a:extLst>
              <a:ext uri="{FF2B5EF4-FFF2-40B4-BE49-F238E27FC236}">
                <a16:creationId xmlns:a16="http://schemas.microsoft.com/office/drawing/2014/main" xmlns="" id="{F2AAE623-64DC-5846-F186-A4B1BFF3C6C9}"/>
              </a:ext>
            </a:extLst>
          </p:cNvPr>
          <p:cNvPicPr>
            <a:picLocks noChangeAspect="1"/>
          </p:cNvPicPr>
          <p:nvPr/>
        </p:nvPicPr>
        <p:blipFill>
          <a:blip r:embed="rId2"/>
          <a:stretch>
            <a:fillRect/>
          </a:stretch>
        </p:blipFill>
        <p:spPr>
          <a:xfrm>
            <a:off x="3027130" y="2488852"/>
            <a:ext cx="5856254" cy="493384"/>
          </a:xfrm>
          <a:prstGeom prst="rect">
            <a:avLst/>
          </a:prstGeom>
        </p:spPr>
      </p:pic>
      <p:pic>
        <p:nvPicPr>
          <p:cNvPr id="7" name="Picture 6">
            <a:extLst>
              <a:ext uri="{FF2B5EF4-FFF2-40B4-BE49-F238E27FC236}">
                <a16:creationId xmlns:a16="http://schemas.microsoft.com/office/drawing/2014/main" xmlns="" id="{CCBD0235-DAE0-0B05-F799-BAC4385FF29F}"/>
              </a:ext>
            </a:extLst>
          </p:cNvPr>
          <p:cNvPicPr>
            <a:picLocks noChangeAspect="1"/>
          </p:cNvPicPr>
          <p:nvPr/>
        </p:nvPicPr>
        <p:blipFill>
          <a:blip r:embed="rId3"/>
          <a:stretch>
            <a:fillRect/>
          </a:stretch>
        </p:blipFill>
        <p:spPr>
          <a:xfrm>
            <a:off x="3899083" y="4501031"/>
            <a:ext cx="2825749" cy="493385"/>
          </a:xfrm>
          <a:prstGeom prst="rect">
            <a:avLst/>
          </a:prstGeom>
        </p:spPr>
      </p:pic>
      <p:pic>
        <p:nvPicPr>
          <p:cNvPr id="9" name="Picture 8">
            <a:extLst>
              <a:ext uri="{FF2B5EF4-FFF2-40B4-BE49-F238E27FC236}">
                <a16:creationId xmlns:a16="http://schemas.microsoft.com/office/drawing/2014/main" xmlns="" id="{96F5BFC0-4389-C174-5353-5DE3F43DCDE5}"/>
              </a:ext>
            </a:extLst>
          </p:cNvPr>
          <p:cNvPicPr>
            <a:picLocks noChangeAspect="1"/>
          </p:cNvPicPr>
          <p:nvPr/>
        </p:nvPicPr>
        <p:blipFill>
          <a:blip r:embed="rId4"/>
          <a:stretch>
            <a:fillRect/>
          </a:stretch>
        </p:blipFill>
        <p:spPr>
          <a:xfrm>
            <a:off x="4278303" y="5775854"/>
            <a:ext cx="2638441" cy="640291"/>
          </a:xfrm>
          <a:prstGeom prst="rect">
            <a:avLst/>
          </a:prstGeom>
        </p:spPr>
      </p:pic>
    </p:spTree>
    <p:extLst>
      <p:ext uri="{BB962C8B-B14F-4D97-AF65-F5344CB8AC3E}">
        <p14:creationId xmlns:p14="http://schemas.microsoft.com/office/powerpoint/2010/main" val="286815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3C69E4-C397-C267-6269-55A14A65B579}"/>
              </a:ext>
            </a:extLst>
          </p:cNvPr>
          <p:cNvSpPr>
            <a:spLocks noGrp="1"/>
          </p:cNvSpPr>
          <p:nvPr>
            <p:ph idx="1"/>
          </p:nvPr>
        </p:nvSpPr>
        <p:spPr>
          <a:xfrm>
            <a:off x="1143000" y="857956"/>
            <a:ext cx="9872871" cy="5238044"/>
          </a:xfrm>
        </p:spPr>
        <p:txBody>
          <a:bodyPr>
            <a:normAutofit/>
          </a:bodyPr>
          <a:lstStyle/>
          <a:p>
            <a:pPr algn="l"/>
            <a:r>
              <a:rPr lang="en-US" sz="1800" b="0" i="0" dirty="0">
                <a:solidFill>
                  <a:srgbClr val="000000"/>
                </a:solidFill>
                <a:effectLst/>
                <a:latin typeface="Times New Roman" panose="02020603050405020304" pitchFamily="18" charset="0"/>
                <a:cs typeface="Times New Roman" panose="02020603050405020304" pitchFamily="18" charset="0"/>
              </a:rPr>
              <a:t>“Start at the known </a:t>
            </a:r>
            <a:r>
              <a:rPr lang="en-US" sz="1800" b="0" i="1" dirty="0">
                <a:solidFill>
                  <a:srgbClr val="000000"/>
                </a:solidFill>
                <a:effectLst/>
                <a:latin typeface="Times New Roman" panose="02020603050405020304" pitchFamily="18" charset="0"/>
                <a:cs typeface="Times New Roman" panose="02020603050405020304" pitchFamily="18" charset="0"/>
              </a:rPr>
              <a:t>y</a:t>
            </a:r>
            <a:r>
              <a:rPr lang="en-US" sz="1800" b="0" i="0" dirty="0">
                <a:solidFill>
                  <a:srgbClr val="000000"/>
                </a:solidFill>
                <a:effectLst/>
                <a:latin typeface="Times New Roman" panose="02020603050405020304" pitchFamily="18" charset="0"/>
                <a:cs typeface="Times New Roman" panose="02020603050405020304" pitchFamily="18" charset="0"/>
              </a:rPr>
              <a:t> value, then move one step </a:t>
            </a:r>
            <a:r>
              <a:rPr lang="en-US" sz="1800" b="0" i="1" dirty="0">
                <a:solidFill>
                  <a:srgbClr val="000000"/>
                </a:solidFill>
                <a:effectLst/>
                <a:latin typeface="Times New Roman" panose="02020603050405020304" pitchFamily="18" charset="0"/>
                <a:cs typeface="Times New Roman" panose="02020603050405020304" pitchFamily="18" charset="0"/>
              </a:rPr>
              <a:t>h</a:t>
            </a:r>
            <a:r>
              <a:rPr lang="en-US" sz="1800" b="0" i="0" dirty="0">
                <a:solidFill>
                  <a:srgbClr val="000000"/>
                </a:solidFill>
                <a:effectLst/>
                <a:latin typeface="Times New Roman" panose="02020603050405020304" pitchFamily="18" charset="0"/>
                <a:cs typeface="Times New Roman" panose="02020603050405020304" pitchFamily="18" charset="0"/>
              </a:rPr>
              <a:t> units to the right in the direction of the slope at that point, which is </a:t>
            </a:r>
            <a:r>
              <a:rPr lang="en-US" sz="1800" b="0" i="1" dirty="0" err="1">
                <a:solidFill>
                  <a:srgbClr val="000000"/>
                </a:solidFill>
                <a:effectLst/>
                <a:latin typeface="Times New Roman" panose="02020603050405020304" pitchFamily="18" charset="0"/>
                <a:cs typeface="Times New Roman" panose="02020603050405020304" pitchFamily="18" charset="0"/>
              </a:rPr>
              <a:t>dy</a:t>
            </a:r>
            <a:r>
              <a:rPr lang="en-US" sz="1800" b="0" i="1" dirty="0">
                <a:solidFill>
                  <a:srgbClr val="000000"/>
                </a:solidFill>
                <a:effectLst/>
                <a:latin typeface="Times New Roman" panose="02020603050405020304" pitchFamily="18" charset="0"/>
                <a:cs typeface="Times New Roman" panose="02020603050405020304" pitchFamily="18" charset="0"/>
              </a:rPr>
              <a:t>/dx</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1" dirty="0">
                <a:solidFill>
                  <a:srgbClr val="000000"/>
                </a:solidFill>
                <a:effectLst/>
                <a:latin typeface="Times New Roman" panose="02020603050405020304" pitchFamily="18" charset="0"/>
                <a:cs typeface="Times New Roman" panose="02020603050405020304" pitchFamily="18" charset="0"/>
              </a:rPr>
              <a:t>f </a:t>
            </a:r>
            <a:r>
              <a:rPr lang="en-US" sz="1800" b="0" i="0" dirty="0">
                <a:solidFill>
                  <a:srgbClr val="000000"/>
                </a:solidFill>
                <a:effectLst/>
                <a:latin typeface="Times New Roman" panose="02020603050405020304" pitchFamily="18" charset="0"/>
                <a:cs typeface="Times New Roman" panose="02020603050405020304" pitchFamily="18" charset="0"/>
              </a:rPr>
              <a:t>(</a:t>
            </a:r>
            <a:r>
              <a:rPr lang="en-US" sz="1800" b="0" i="1" dirty="0" err="1">
                <a:solidFill>
                  <a:srgbClr val="000000"/>
                </a:solidFill>
                <a:effectLst/>
                <a:latin typeface="Times New Roman" panose="02020603050405020304" pitchFamily="18" charset="0"/>
                <a:cs typeface="Times New Roman" panose="02020603050405020304" pitchFamily="18" charset="0"/>
              </a:rPr>
              <a:t>x</a:t>
            </a:r>
            <a:r>
              <a:rPr lang="en-US" sz="1800" b="0" i="0" dirty="0" err="1">
                <a:solidFill>
                  <a:srgbClr val="000000"/>
                </a:solidFill>
                <a:effectLst/>
                <a:latin typeface="Times New Roman" panose="02020603050405020304" pitchFamily="18" charset="0"/>
                <a:cs typeface="Times New Roman" panose="02020603050405020304" pitchFamily="18" charset="0"/>
              </a:rPr>
              <a:t>,</a:t>
            </a:r>
            <a:r>
              <a:rPr lang="en-US" sz="1800" b="0" i="1" dirty="0" err="1">
                <a:solidFill>
                  <a:srgbClr val="000000"/>
                </a:solidFill>
                <a:effectLst/>
                <a:latin typeface="Times New Roman" panose="02020603050405020304" pitchFamily="18" charset="0"/>
                <a:cs typeface="Times New Roman" panose="02020603050405020304" pitchFamily="18" charset="0"/>
              </a:rPr>
              <a:t>y</a:t>
            </a:r>
            <a:r>
              <a:rPr lang="en-US" sz="1800" b="0" i="0" dirty="0">
                <a:solidFill>
                  <a:srgbClr val="000000"/>
                </a:solidFill>
                <a:effectLst/>
                <a:latin typeface="Times New Roman" panose="02020603050405020304" pitchFamily="18" charset="0"/>
                <a:cs typeface="Times New Roman" panose="02020603050405020304" pitchFamily="18" charset="0"/>
              </a:rPr>
              <a:t>). We will arrive at a good approximation to the curve's </a:t>
            </a:r>
            <a:r>
              <a:rPr lang="en-US" sz="1800" b="0" i="1" dirty="0">
                <a:solidFill>
                  <a:srgbClr val="000000"/>
                </a:solidFill>
                <a:effectLst/>
                <a:latin typeface="Times New Roman" panose="02020603050405020304" pitchFamily="18" charset="0"/>
                <a:cs typeface="Times New Roman" panose="02020603050405020304" pitchFamily="18" charset="0"/>
              </a:rPr>
              <a:t>y</a:t>
            </a:r>
            <a:r>
              <a:rPr lang="en-US" sz="1800" b="0" i="0" dirty="0">
                <a:solidFill>
                  <a:srgbClr val="000000"/>
                </a:solidFill>
                <a:effectLst/>
                <a:latin typeface="Times New Roman" panose="02020603050405020304" pitchFamily="18" charset="0"/>
                <a:cs typeface="Times New Roman" panose="02020603050405020304" pitchFamily="18" charset="0"/>
              </a:rPr>
              <a:t>-value at that new point."</a:t>
            </a:r>
          </a:p>
          <a:p>
            <a:pPr algn="l"/>
            <a:r>
              <a:rPr lang="en-US" sz="1800" b="0" i="0" dirty="0">
                <a:solidFill>
                  <a:srgbClr val="000000"/>
                </a:solidFill>
                <a:effectLst/>
                <a:latin typeface="Times New Roman" panose="02020603050405020304" pitchFamily="18" charset="0"/>
                <a:cs typeface="Times New Roman" panose="02020603050405020304" pitchFamily="18" charset="0"/>
              </a:rPr>
              <a:t>We'll do this for each f the sub-points, </a:t>
            </a:r>
            <a:r>
              <a:rPr lang="en-US" sz="1800" b="0" i="1" dirty="0">
                <a:solidFill>
                  <a:srgbClr val="000000"/>
                </a:solidFill>
                <a:effectLst/>
                <a:latin typeface="Times New Roman" panose="02020603050405020304" pitchFamily="18" charset="0"/>
                <a:cs typeface="Times New Roman" panose="02020603050405020304" pitchFamily="18" charset="0"/>
              </a:rPr>
              <a:t>h</a:t>
            </a:r>
            <a:r>
              <a:rPr lang="en-US" sz="1800" b="0" i="0" dirty="0">
                <a:solidFill>
                  <a:srgbClr val="000000"/>
                </a:solidFill>
                <a:effectLst/>
                <a:latin typeface="Times New Roman" panose="02020603050405020304" pitchFamily="18" charset="0"/>
                <a:cs typeface="Times New Roman" panose="02020603050405020304" pitchFamily="18" charset="0"/>
              </a:rPr>
              <a:t> apart, from some starting value </a:t>
            </a:r>
            <a:r>
              <a:rPr lang="en-US" sz="1800" b="0" i="1" dirty="0">
                <a:solidFill>
                  <a:srgbClr val="000000"/>
                </a:solidFill>
                <a:effectLst/>
                <a:latin typeface="Times New Roman" panose="02020603050405020304" pitchFamily="18" charset="0"/>
                <a:cs typeface="Times New Roman" panose="02020603050405020304" pitchFamily="18" charset="0"/>
              </a:rPr>
              <a:t>x</a:t>
            </a:r>
            <a:r>
              <a:rPr lang="en-US" sz="1800" b="0" i="0" dirty="0">
                <a:solidFill>
                  <a:srgbClr val="000000"/>
                </a:solidFill>
                <a:effectLst/>
                <a:latin typeface="Times New Roman" panose="02020603050405020304" pitchFamily="18" charset="0"/>
                <a:cs typeface="Times New Roman" panose="02020603050405020304" pitchFamily="18" charset="0"/>
              </a:rPr>
              <a:t>=</a:t>
            </a:r>
            <a:r>
              <a:rPr lang="en-US" sz="1800" b="0" i="1" dirty="0">
                <a:solidFill>
                  <a:srgbClr val="000000"/>
                </a:solidFill>
                <a:effectLst/>
                <a:latin typeface="Times New Roman" panose="02020603050405020304" pitchFamily="18" charset="0"/>
                <a:cs typeface="Times New Roman" panose="02020603050405020304" pitchFamily="18" charset="0"/>
              </a:rPr>
              <a:t>a</a:t>
            </a:r>
            <a:r>
              <a:rPr lang="en-US" sz="1800" b="0" i="0" dirty="0">
                <a:solidFill>
                  <a:srgbClr val="000000"/>
                </a:solidFill>
                <a:effectLst/>
                <a:latin typeface="Times New Roman" panose="02020603050405020304" pitchFamily="18" charset="0"/>
                <a:cs typeface="Times New Roman" panose="02020603050405020304" pitchFamily="18" charset="0"/>
              </a:rPr>
              <a:t> to some finishing value, </a:t>
            </a:r>
            <a:r>
              <a:rPr lang="en-US" sz="1800" b="0" i="1" dirty="0">
                <a:solidFill>
                  <a:srgbClr val="000000"/>
                </a:solidFill>
                <a:effectLst/>
                <a:latin typeface="Times New Roman" panose="02020603050405020304" pitchFamily="18" charset="0"/>
                <a:cs typeface="Times New Roman" panose="02020603050405020304" pitchFamily="18" charset="0"/>
              </a:rPr>
              <a:t>x</a:t>
            </a:r>
            <a:r>
              <a:rPr lang="en-US" sz="1800" b="0" i="0" dirty="0">
                <a:solidFill>
                  <a:srgbClr val="000000"/>
                </a:solidFill>
                <a:effectLst/>
                <a:latin typeface="Times New Roman" panose="02020603050405020304" pitchFamily="18" charset="0"/>
                <a:cs typeface="Times New Roman" panose="02020603050405020304" pitchFamily="18" charset="0"/>
              </a:rPr>
              <a:t>=</a:t>
            </a:r>
            <a:r>
              <a:rPr lang="en-US" sz="1800" b="0" i="1" dirty="0">
                <a:solidFill>
                  <a:srgbClr val="000000"/>
                </a:solidFill>
                <a:effectLst/>
                <a:latin typeface="Times New Roman" panose="02020603050405020304" pitchFamily="18" charset="0"/>
                <a:cs typeface="Times New Roman" panose="02020603050405020304" pitchFamily="18" charset="0"/>
              </a:rPr>
              <a:t>b</a:t>
            </a:r>
            <a:r>
              <a:rPr lang="en-US" sz="1800" b="0" i="0" dirty="0">
                <a:solidFill>
                  <a:srgbClr val="000000"/>
                </a:solidFill>
                <a:effectLst/>
                <a:latin typeface="Times New Roman" panose="02020603050405020304" pitchFamily="18" charset="0"/>
                <a:cs typeface="Times New Roman" panose="02020603050405020304" pitchFamily="18" charset="0"/>
              </a:rPr>
              <a:t>, as shown in the graph below.</a:t>
            </a:r>
          </a:p>
          <a:p>
            <a:pPr algn="l"/>
            <a:endParaRPr lang="en-US" sz="1800" b="0" i="0" dirty="0">
              <a:solidFill>
                <a:srgbClr val="000000"/>
              </a:solidFill>
              <a:effectLst/>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82374B1E-BB97-0804-61B9-635F811891D8}"/>
              </a:ext>
            </a:extLst>
          </p:cNvPr>
          <p:cNvPicPr>
            <a:picLocks noChangeAspect="1"/>
          </p:cNvPicPr>
          <p:nvPr/>
        </p:nvPicPr>
        <p:blipFill>
          <a:blip r:embed="rId2"/>
          <a:stretch>
            <a:fillRect/>
          </a:stretch>
        </p:blipFill>
        <p:spPr>
          <a:xfrm>
            <a:off x="3853164" y="2661474"/>
            <a:ext cx="4110218" cy="3240749"/>
          </a:xfrm>
          <a:prstGeom prst="rect">
            <a:avLst/>
          </a:prstGeom>
        </p:spPr>
      </p:pic>
    </p:spTree>
    <p:extLst>
      <p:ext uri="{BB962C8B-B14F-4D97-AF65-F5344CB8AC3E}">
        <p14:creationId xmlns:p14="http://schemas.microsoft.com/office/powerpoint/2010/main" val="29552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BA9BBA-B126-216F-7F5C-BCF005D78C81}"/>
              </a:ext>
            </a:extLst>
          </p:cNvPr>
          <p:cNvSpPr>
            <a:spLocks noGrp="1"/>
          </p:cNvSpPr>
          <p:nvPr>
            <p:ph type="title"/>
          </p:nvPr>
        </p:nvSpPr>
        <p:spPr>
          <a:xfrm>
            <a:off x="1140351" y="440266"/>
            <a:ext cx="9875520" cy="643467"/>
          </a:xfrm>
        </p:spPr>
        <p:txBody>
          <a:bodyPr>
            <a:normAutofit fontScale="90000"/>
          </a:bodyPr>
          <a:lstStyle/>
          <a:p>
            <a:r>
              <a:rPr lang="en-US" b="1" i="0" dirty="0">
                <a:solidFill>
                  <a:srgbClr val="000000"/>
                </a:solidFill>
                <a:effectLst/>
                <a:latin typeface="Corbel (Headings)"/>
              </a:rPr>
              <a:t/>
            </a:r>
            <a:br>
              <a:rPr lang="en-US" b="1" i="0" dirty="0">
                <a:solidFill>
                  <a:srgbClr val="000000"/>
                </a:solidFill>
                <a:effectLst/>
                <a:latin typeface="Corbel (Headings)"/>
              </a:rPr>
            </a:br>
            <a:r>
              <a:rPr lang="en-US" sz="4900" dirty="0"/>
              <a:t>Applications of Euler's Method</a:t>
            </a:r>
            <a:br>
              <a:rPr lang="en-US" sz="4900" dirty="0"/>
            </a:br>
            <a:endParaRPr lang="en-US" sz="4900" dirty="0"/>
          </a:p>
        </p:txBody>
      </p:sp>
      <p:sp>
        <p:nvSpPr>
          <p:cNvPr id="3" name="Content Placeholder 2">
            <a:extLst>
              <a:ext uri="{FF2B5EF4-FFF2-40B4-BE49-F238E27FC236}">
                <a16:creationId xmlns:a16="http://schemas.microsoft.com/office/drawing/2014/main" xmlns="" id="{804E1152-3C2D-C669-ADE9-3C1576707041}"/>
              </a:ext>
            </a:extLst>
          </p:cNvPr>
          <p:cNvSpPr>
            <a:spLocks noGrp="1"/>
          </p:cNvSpPr>
          <p:nvPr>
            <p:ph idx="1"/>
          </p:nvPr>
        </p:nvSpPr>
        <p:spPr>
          <a:xfrm>
            <a:off x="1143000" y="1422400"/>
            <a:ext cx="9872871" cy="4673600"/>
          </a:xfrm>
        </p:spPr>
        <p:txBody>
          <a:bodyPr>
            <a:noAutofit/>
          </a:bodyPr>
          <a:lstStyle/>
          <a:p>
            <a:pPr algn="l"/>
            <a:r>
              <a:rPr lang="en-US" sz="1800" b="0" i="0" dirty="0">
                <a:solidFill>
                  <a:schemeClr val="tx1"/>
                </a:solidFill>
                <a:effectLst/>
                <a:latin typeface="Times New Roman" panose="02020603050405020304" pitchFamily="18" charset="0"/>
                <a:cs typeface="Times New Roman" panose="02020603050405020304" pitchFamily="18" charset="0"/>
              </a:rPr>
              <a:t>Euler's Method has various applications in mathematics and science. Here are some of the most common applications:</a:t>
            </a:r>
          </a:p>
          <a:p>
            <a:pPr algn="l">
              <a:buFont typeface="Arial" panose="020B0604020202020204" pitchFamily="34" charset="0"/>
              <a:buChar char="•"/>
            </a:pPr>
            <a:r>
              <a:rPr lang="en-US" sz="1800" b="1" i="0" dirty="0">
                <a:solidFill>
                  <a:schemeClr val="tx1"/>
                </a:solidFill>
                <a:effectLst/>
                <a:latin typeface="Times New Roman" panose="02020603050405020304" pitchFamily="18" charset="0"/>
                <a:cs typeface="Times New Roman" panose="02020603050405020304" pitchFamily="18" charset="0"/>
              </a:rPr>
              <a:t>Physics: </a:t>
            </a:r>
            <a:r>
              <a:rPr lang="en-US" sz="1800" b="0" i="0" dirty="0">
                <a:solidFill>
                  <a:schemeClr val="tx1"/>
                </a:solidFill>
                <a:effectLst/>
                <a:latin typeface="Times New Roman" panose="02020603050405020304" pitchFamily="18" charset="0"/>
                <a:cs typeface="Times New Roman" panose="02020603050405020304" pitchFamily="18" charset="0"/>
              </a:rPr>
              <a:t>Euler's Method can be used to solve differential equations in physics such as the motion of a projectile, the behavior of a simple pendulum, or the dynamics of a mass-spring system.</a:t>
            </a:r>
          </a:p>
          <a:p>
            <a:pPr algn="l">
              <a:buFont typeface="Arial" panose="020B0604020202020204" pitchFamily="34" charset="0"/>
              <a:buChar char="•"/>
            </a:pPr>
            <a:r>
              <a:rPr lang="en-US" sz="1800" b="1" i="0" dirty="0">
                <a:solidFill>
                  <a:schemeClr val="tx1"/>
                </a:solidFill>
                <a:effectLst/>
                <a:latin typeface="Times New Roman" panose="02020603050405020304" pitchFamily="18" charset="0"/>
                <a:cs typeface="Times New Roman" panose="02020603050405020304" pitchFamily="18" charset="0"/>
              </a:rPr>
              <a:t>Engineering:</a:t>
            </a:r>
            <a:r>
              <a:rPr lang="en-US" sz="1800" b="0" i="0" dirty="0">
                <a:solidFill>
                  <a:schemeClr val="tx1"/>
                </a:solidFill>
                <a:effectLst/>
                <a:latin typeface="Times New Roman" panose="02020603050405020304" pitchFamily="18" charset="0"/>
                <a:cs typeface="Times New Roman" panose="02020603050405020304" pitchFamily="18" charset="0"/>
              </a:rPr>
              <a:t> Engineers can use Euler's Method to approximate the behavior of complex systems such as fluid dynamics, heat transfer, or electrical circuits.</a:t>
            </a:r>
          </a:p>
          <a:p>
            <a:pPr algn="l">
              <a:buFont typeface="Arial" panose="020B0604020202020204" pitchFamily="34" charset="0"/>
              <a:buChar char="•"/>
            </a:pPr>
            <a:r>
              <a:rPr lang="en-US" sz="1800" b="1" i="0" dirty="0">
                <a:solidFill>
                  <a:schemeClr val="tx1"/>
                </a:solidFill>
                <a:effectLst/>
                <a:latin typeface="Times New Roman" panose="02020603050405020304" pitchFamily="18" charset="0"/>
                <a:cs typeface="Times New Roman" panose="02020603050405020304" pitchFamily="18" charset="0"/>
              </a:rPr>
              <a:t>Economics: </a:t>
            </a:r>
            <a:r>
              <a:rPr lang="en-US" sz="1800" b="0" i="0" dirty="0">
                <a:solidFill>
                  <a:schemeClr val="tx1"/>
                </a:solidFill>
                <a:effectLst/>
                <a:latin typeface="Times New Roman" panose="02020603050405020304" pitchFamily="18" charset="0"/>
                <a:cs typeface="Times New Roman" panose="02020603050405020304" pitchFamily="18" charset="0"/>
              </a:rPr>
              <a:t>Economists use Euler's Method to model the growth of economies, the evolution of stock prices, or the behavior of financial systems.</a:t>
            </a:r>
          </a:p>
          <a:p>
            <a:pPr algn="l">
              <a:buFont typeface="Arial" panose="020B0604020202020204" pitchFamily="34" charset="0"/>
              <a:buChar char="•"/>
            </a:pPr>
            <a:r>
              <a:rPr lang="en-US" sz="1800" b="1" i="0" dirty="0">
                <a:solidFill>
                  <a:schemeClr val="tx1"/>
                </a:solidFill>
                <a:effectLst/>
                <a:latin typeface="Times New Roman" panose="02020603050405020304" pitchFamily="18" charset="0"/>
                <a:cs typeface="Times New Roman" panose="02020603050405020304" pitchFamily="18" charset="0"/>
              </a:rPr>
              <a:t>Robotics:</a:t>
            </a:r>
            <a:r>
              <a:rPr lang="en-US" sz="1800" b="0" i="0" dirty="0">
                <a:solidFill>
                  <a:schemeClr val="tx1"/>
                </a:solidFill>
                <a:effectLst/>
                <a:latin typeface="Times New Roman" panose="02020603050405020304" pitchFamily="18" charset="0"/>
                <a:cs typeface="Times New Roman" panose="02020603050405020304" pitchFamily="18" charset="0"/>
              </a:rPr>
              <a:t> Euler's Method is used in robotics to model the behavior of robotic systems, such as the motion of robot arms or the control of robot movements.</a:t>
            </a:r>
          </a:p>
          <a:p>
            <a:pPr algn="l">
              <a:buFont typeface="Arial" panose="020B0604020202020204" pitchFamily="34" charset="0"/>
              <a:buChar char="•"/>
            </a:pPr>
            <a:r>
              <a:rPr lang="en-US" sz="1800" b="1" i="0" dirty="0">
                <a:solidFill>
                  <a:schemeClr val="tx1"/>
                </a:solidFill>
                <a:effectLst/>
                <a:latin typeface="Times New Roman" panose="02020603050405020304" pitchFamily="18" charset="0"/>
                <a:cs typeface="Times New Roman" panose="02020603050405020304" pitchFamily="18" charset="0"/>
              </a:rPr>
              <a:t>Finance:</a:t>
            </a:r>
            <a:r>
              <a:rPr lang="en-US" sz="1800" b="0" i="0" dirty="0">
                <a:solidFill>
                  <a:schemeClr val="tx1"/>
                </a:solidFill>
                <a:effectLst/>
                <a:latin typeface="Times New Roman" panose="02020603050405020304" pitchFamily="18" charset="0"/>
                <a:cs typeface="Times New Roman" panose="02020603050405020304" pitchFamily="18" charset="0"/>
              </a:rPr>
              <a:t> Financial analysts use Euler's Method to model the behavior of financial systems, such as stock prices or interest rates.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367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9D526F7-6D9E-4BB0-5089-5C4EFA983FFB}"/>
              </a:ext>
            </a:extLst>
          </p:cNvPr>
          <p:cNvSpPr>
            <a:spLocks noGrp="1"/>
          </p:cNvSpPr>
          <p:nvPr>
            <p:ph type="title"/>
          </p:nvPr>
        </p:nvSpPr>
        <p:spPr>
          <a:xfrm>
            <a:off x="1143000" y="277661"/>
            <a:ext cx="9875520" cy="738339"/>
          </a:xfrm>
        </p:spPr>
        <p:txBody>
          <a:bodyPr/>
          <a:lstStyle/>
          <a:p>
            <a:r>
              <a:rPr lang="en-US" dirty="0"/>
              <a:t>Example </a:t>
            </a:r>
          </a:p>
        </p:txBody>
      </p:sp>
      <p:pic>
        <p:nvPicPr>
          <p:cNvPr id="3" name="Picture 2">
            <a:extLst>
              <a:ext uri="{FF2B5EF4-FFF2-40B4-BE49-F238E27FC236}">
                <a16:creationId xmlns:a16="http://schemas.microsoft.com/office/drawing/2014/main" xmlns="" id="{0556D999-CFE4-8850-8DFC-4096CFDA0390}"/>
              </a:ext>
            </a:extLst>
          </p:cNvPr>
          <p:cNvPicPr>
            <a:picLocks noChangeAspect="1"/>
          </p:cNvPicPr>
          <p:nvPr/>
        </p:nvPicPr>
        <p:blipFill>
          <a:blip r:embed="rId2"/>
          <a:stretch>
            <a:fillRect/>
          </a:stretch>
        </p:blipFill>
        <p:spPr>
          <a:xfrm>
            <a:off x="1269823" y="918987"/>
            <a:ext cx="10278710" cy="1247775"/>
          </a:xfrm>
          <a:prstGeom prst="rect">
            <a:avLst/>
          </a:prstGeom>
        </p:spPr>
      </p:pic>
      <p:pic>
        <p:nvPicPr>
          <p:cNvPr id="6" name="Picture 5">
            <a:extLst>
              <a:ext uri="{FF2B5EF4-FFF2-40B4-BE49-F238E27FC236}">
                <a16:creationId xmlns:a16="http://schemas.microsoft.com/office/drawing/2014/main" xmlns="" id="{CD194885-B5E2-34DD-93BF-3A1B5D761AD5}"/>
              </a:ext>
            </a:extLst>
          </p:cNvPr>
          <p:cNvPicPr>
            <a:picLocks noChangeAspect="1"/>
          </p:cNvPicPr>
          <p:nvPr/>
        </p:nvPicPr>
        <p:blipFill rotWithShape="1">
          <a:blip r:embed="rId3"/>
          <a:srcRect r="211" b="32174"/>
          <a:stretch/>
        </p:blipFill>
        <p:spPr>
          <a:xfrm>
            <a:off x="1269823" y="2536094"/>
            <a:ext cx="10278710" cy="4044245"/>
          </a:xfrm>
          <a:prstGeom prst="rect">
            <a:avLst/>
          </a:prstGeom>
        </p:spPr>
      </p:pic>
      <p:sp>
        <p:nvSpPr>
          <p:cNvPr id="8" name="TextBox 7">
            <a:extLst>
              <a:ext uri="{FF2B5EF4-FFF2-40B4-BE49-F238E27FC236}">
                <a16:creationId xmlns:a16="http://schemas.microsoft.com/office/drawing/2014/main" xmlns="" id="{427FE915-9DAB-E34E-6A3F-6B4C0A4F23C7}"/>
              </a:ext>
            </a:extLst>
          </p:cNvPr>
          <p:cNvSpPr txBox="1"/>
          <p:nvPr/>
        </p:nvSpPr>
        <p:spPr>
          <a:xfrm>
            <a:off x="1269823" y="2166762"/>
            <a:ext cx="1027871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Solution</a:t>
            </a:r>
          </a:p>
        </p:txBody>
      </p:sp>
    </p:spTree>
    <p:extLst>
      <p:ext uri="{BB962C8B-B14F-4D97-AF65-F5344CB8AC3E}">
        <p14:creationId xmlns:p14="http://schemas.microsoft.com/office/powerpoint/2010/main" val="14624398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
  <TotalTime>1610</TotalTime>
  <Words>644</Words>
  <Application>Microsoft Office PowerPoint</Application>
  <PresentationFormat>Custom</PresentationFormat>
  <Paragraphs>70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Basis</vt:lpstr>
      <vt:lpstr> Numerical Solution of ODEs using Euler’s method </vt:lpstr>
      <vt:lpstr> Why numerical solutions? </vt:lpstr>
      <vt:lpstr>Ordinary Differential Equation</vt:lpstr>
      <vt:lpstr>PowerPoint Presentation</vt:lpstr>
      <vt:lpstr>Euler’s Method Basic Concept</vt:lpstr>
      <vt:lpstr>Euler’s Method</vt:lpstr>
      <vt:lpstr>PowerPoint Presentation</vt:lpstr>
      <vt:lpstr> Applications of Euler's Method </vt:lpstr>
      <vt:lpstr>Example </vt:lpstr>
      <vt:lpstr>PowerPoint Presentation</vt:lpstr>
      <vt:lpstr>Modified Euler's Method</vt:lpstr>
      <vt:lpstr>PowerPoint Presentation</vt:lpstr>
      <vt:lpstr>PowerPoint Presentation</vt:lpstr>
      <vt:lpstr>Exercises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Analysis</dc:title>
  <dc:creator>rahemeen</dc:creator>
  <cp:lastModifiedBy>Mobeen Nazar</cp:lastModifiedBy>
  <cp:revision>216</cp:revision>
  <dcterms:created xsi:type="dcterms:W3CDTF">2023-09-19T09:11:56Z</dcterms:created>
  <dcterms:modified xsi:type="dcterms:W3CDTF">2024-11-25T05:51:50Z</dcterms:modified>
</cp:coreProperties>
</file>