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86" r:id="rId4"/>
    <p:sldId id="292" r:id="rId5"/>
    <p:sldId id="293" r:id="rId6"/>
    <p:sldId id="295" r:id="rId7"/>
    <p:sldId id="294" r:id="rId8"/>
    <p:sldId id="296" r:id="rId9"/>
    <p:sldId id="288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2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3DF1AC-A5BD-41E2-9452-1F3B9326CE9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3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6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2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1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0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8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5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7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93DF1AC-A5BD-41E2-9452-1F3B9326CE91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044548-A720-D47E-DE94-A247FAEA9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765" y="821125"/>
            <a:ext cx="10546362" cy="3059288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/>
            </a:r>
            <a:br>
              <a:rPr lang="en-US" sz="4900" dirty="0"/>
            </a:br>
            <a:r>
              <a:rPr lang="en-US" sz="4900" dirty="0"/>
              <a:t>Numerical Solution of ODEs using</a:t>
            </a:r>
            <a:br>
              <a:rPr lang="en-US" sz="4900" dirty="0"/>
            </a:br>
            <a:r>
              <a:rPr lang="en-US" sz="4900" dirty="0"/>
              <a:t>Runge-</a:t>
            </a:r>
            <a:r>
              <a:rPr lang="en-US" sz="4900" dirty="0" err="1"/>
              <a:t>Kutta</a:t>
            </a:r>
            <a:r>
              <a:rPr lang="en-US" sz="4900" dirty="0"/>
              <a:t> methods</a:t>
            </a:r>
            <a:br>
              <a:rPr lang="en-US" sz="49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FD3ED9B-902B-4D6C-5782-D25021E38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891779"/>
            <a:ext cx="5826369" cy="138816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Course Instructor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lang="en-US" sz="2400" b="1" spc="-20" dirty="0">
                <a:latin typeface="Times New Roman"/>
                <a:cs typeface="Times New Roman"/>
              </a:rPr>
              <a:t>Engr. </a:t>
            </a:r>
            <a:r>
              <a:rPr lang="en-US" sz="2400" b="1" spc="-20" dirty="0" err="1" smtClean="0">
                <a:latin typeface="Times New Roman"/>
                <a:cs typeface="Times New Roman"/>
              </a:rPr>
              <a:t>Zoobia</a:t>
            </a:r>
            <a:r>
              <a:rPr lang="en-US" sz="2400" b="1" spc="-20" dirty="0" smtClean="0">
                <a:latin typeface="Times New Roman"/>
                <a:cs typeface="Times New Roman"/>
              </a:rPr>
              <a:t> </a:t>
            </a:r>
            <a:r>
              <a:rPr lang="en-US" sz="2400" b="1" spc="-20" dirty="0" err="1" smtClean="0">
                <a:latin typeface="Times New Roman"/>
                <a:cs typeface="Times New Roman"/>
              </a:rPr>
              <a:t>Zeeshan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en-US" sz="1800" u="sng" spc="10" dirty="0" smtClean="0">
                <a:solidFill>
                  <a:srgbClr val="008EE6"/>
                </a:solidFill>
                <a:uFill>
                  <a:solidFill>
                    <a:srgbClr val="008EE6"/>
                  </a:solidFill>
                </a:uFill>
                <a:latin typeface="Times New Roman"/>
                <a:cs typeface="Times New Roman"/>
              </a:rPr>
              <a:t>zoobiazeeshan.bukc@bahria.edu.pk</a:t>
            </a:r>
            <a:endParaRPr lang="en-US" sz="1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86C1C4-5D26-4803-9FC1-6B08E0D1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CA959E-5FA7-42C2-9FC8-E32BA3BC4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83644"/>
            <a:ext cx="10679289" cy="431235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7C3D472-E777-31A7-0B4C-7FB4FEF6CF4C}"/>
              </a:ext>
            </a:extLst>
          </p:cNvPr>
          <p:cNvSpPr txBox="1"/>
          <p:nvPr/>
        </p:nvSpPr>
        <p:spPr>
          <a:xfrm>
            <a:off x="1143000" y="1864132"/>
            <a:ext cx="1067928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# 01:</a:t>
            </a:r>
          </a:p>
          <a:p>
            <a:pPr algn="just"/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Runge-</a:t>
            </a:r>
            <a:r>
              <a:rPr lang="en-US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of second order to find an approximate value of y given that 𝑑𝑦 𝑑𝑥 = 𝑥^2 + 𝒚 and y(0)=1, h=0.01, y(0.01)=y1.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# 02:</a:t>
            </a:r>
          </a:p>
          <a:p>
            <a:pPr algn="just"/>
            <a:r>
              <a:rPr lang="en-US" sz="18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an ordinary differential equation </a:t>
            </a:r>
            <a:r>
              <a:rPr lang="en-US" sz="180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8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/dx = x</a:t>
            </a:r>
            <a:r>
              <a:rPr lang="en-US" sz="1800" i="0" baseline="300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 y</a:t>
            </a:r>
            <a:r>
              <a:rPr lang="en-US" sz="1800" i="0" baseline="3000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y(1) = 1.2. Find y(1.05) using the fourth order Runge-</a:t>
            </a:r>
            <a:r>
              <a:rPr lang="en-US" sz="1800" i="0" dirty="0" err="1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18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method.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2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F66BA-427C-4A63-1BAC-F90D5DF6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54" y="507999"/>
            <a:ext cx="9875520" cy="83720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Runge-</a:t>
            </a:r>
            <a:r>
              <a:rPr lang="en-US" dirty="0" err="1"/>
              <a:t>Kutta</a:t>
            </a:r>
            <a:r>
              <a:rPr lang="en-US" dirty="0"/>
              <a:t> Rule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854DE-295E-BE28-5D85-371628F8C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497" y="1527821"/>
            <a:ext cx="10771637" cy="4323644"/>
          </a:xfrm>
        </p:spPr>
        <p:txBody>
          <a:bodyPr>
            <a:normAutofit/>
          </a:bodyPr>
          <a:lstStyle/>
          <a:p>
            <a:pPr algn="l"/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Runge-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is a numerical technique used in engineering to approximate solutions to ordinary differential equations. </a:t>
            </a:r>
          </a:p>
          <a:p>
            <a:pPr algn="l"/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more accurate results than simpler methods like the Euler method by using multiple stages of approximation for each time step.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Runge-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method, 'h' represents the step size, which determines the interval of approximation.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usually given or chosen based on the level of precision desired; a smaller 'h' would mean a more accurate result, but more computation.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the approximation depends on the step size, the specific method (order of Runge-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and the nature of the differential equation.</a:t>
            </a:r>
          </a:p>
        </p:txBody>
      </p:sp>
    </p:spTree>
    <p:extLst>
      <p:ext uri="{BB962C8B-B14F-4D97-AF65-F5344CB8AC3E}">
        <p14:creationId xmlns:p14="http://schemas.microsoft.com/office/powerpoint/2010/main" val="359294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8D374-29EC-931E-A7ED-2C23CBD1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49955"/>
            <a:ext cx="9875520" cy="824089"/>
          </a:xfrm>
        </p:spPr>
        <p:txBody>
          <a:bodyPr/>
          <a:lstStyle/>
          <a:p>
            <a:r>
              <a:rPr lang="en-US" dirty="0"/>
              <a:t>Runge-</a:t>
            </a:r>
            <a:r>
              <a:rPr lang="en-US" dirty="0" err="1"/>
              <a:t>Kutta</a:t>
            </a:r>
            <a:r>
              <a:rPr lang="en-US" dirty="0"/>
              <a:t> 2</a:t>
            </a:r>
            <a:r>
              <a:rPr lang="en-US" baseline="30000" dirty="0"/>
              <a:t>nd</a:t>
            </a:r>
            <a:r>
              <a:rPr lang="en-US" dirty="0"/>
              <a:t>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92030A-B07F-7EC6-FD96-065708925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663" y="1264356"/>
            <a:ext cx="10552289" cy="5151789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Order Runge –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Runge-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2nd order method is a numerical technique used to approximate solutions to ordinary differential equations (ODEs).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operates by computing the slope at the beginning and midpoint of a small interval, then using a weighted average of these slopes to estimate the next value of the function.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first-order ordinary differential equations can be solved by using this method.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8EFBD45-20E5-E49F-BF8B-2C1C2EF30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69" y="3559262"/>
            <a:ext cx="2495550" cy="561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523D52A-FAB5-77C8-6A1F-8501F04D4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912" y="4367389"/>
            <a:ext cx="2466975" cy="38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D4708B4-F852-9FFD-2E0F-71F5028F5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912" y="4910754"/>
            <a:ext cx="30670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5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0B3B70-C79C-1E1F-A770-985DD4ED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45067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B0ECD8-6DB0-FAF8-8864-4EEC5F63A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62756"/>
            <a:ext cx="10349089" cy="4933244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/dx = y-x, where y(0) = 2. Find y(0.1) and y(0.2) by using Runge-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0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method.</a:t>
            </a:r>
          </a:p>
        </p:txBody>
      </p:sp>
    </p:spTree>
    <p:extLst>
      <p:ext uri="{BB962C8B-B14F-4D97-AF65-F5344CB8AC3E}">
        <p14:creationId xmlns:p14="http://schemas.microsoft.com/office/powerpoint/2010/main" val="145083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D5F68A-AC34-753F-7CCF-277B4A3F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02003"/>
            <a:ext cx="9875520" cy="1241778"/>
          </a:xfrm>
        </p:spPr>
        <p:txBody>
          <a:bodyPr/>
          <a:lstStyle/>
          <a:p>
            <a:r>
              <a:rPr lang="en-US" dirty="0"/>
              <a:t>Runge-</a:t>
            </a:r>
            <a:r>
              <a:rPr lang="en-US" dirty="0" err="1"/>
              <a:t>Kutta</a:t>
            </a:r>
            <a:r>
              <a:rPr lang="en-US" dirty="0"/>
              <a:t> 3</a:t>
            </a:r>
            <a:r>
              <a:rPr lang="en-US" baseline="30000" dirty="0"/>
              <a:t>rd</a:t>
            </a:r>
            <a:r>
              <a:rPr lang="en-US" dirty="0"/>
              <a:t>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A32AD8-6518-67A7-BB7D-C75E22BB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49778"/>
            <a:ext cx="9872871" cy="4346222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Runge –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higher level of accuracy compared to lower-order methods by incorporating additional intermediate steps in the approximation process. 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1D7CC2A-724A-B43A-E1EC-A13CA3283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583" y="2991556"/>
            <a:ext cx="3162300" cy="514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1352E7A-909C-3927-C859-48CD93B21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540" y="3713339"/>
            <a:ext cx="2428875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F6517DB-E91F-5008-39DA-71CC05D65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808" y="4245329"/>
            <a:ext cx="3267075" cy="72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AA2BCEC-E931-380D-597A-1EC33B65F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583" y="5084765"/>
            <a:ext cx="35242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E9BA3E-8BE4-0E2E-452F-987BA9CD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46667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51D5DF-D235-7ADD-DDF2-F0CB7CE1C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56267"/>
            <a:ext cx="10416822" cy="463973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Runge-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sz="20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method to find y when x = 0.1 , y = 1 at x = 0 of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/dx =3x+y^2</a:t>
            </a:r>
          </a:p>
        </p:txBody>
      </p:sp>
    </p:spTree>
    <p:extLst>
      <p:ext uri="{BB962C8B-B14F-4D97-AF65-F5344CB8AC3E}">
        <p14:creationId xmlns:p14="http://schemas.microsoft.com/office/powerpoint/2010/main" val="413327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4014CD-B0C3-D422-7F68-1761343D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99156"/>
            <a:ext cx="9875520" cy="1291859"/>
          </a:xfrm>
        </p:spPr>
        <p:txBody>
          <a:bodyPr/>
          <a:lstStyle/>
          <a:p>
            <a:r>
              <a:rPr lang="en-US" dirty="0"/>
              <a:t>Runge-</a:t>
            </a:r>
            <a:r>
              <a:rPr lang="en-US" dirty="0" err="1"/>
              <a:t>Kutta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5D6D10-3A5D-D407-569D-CDE6F556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65956"/>
            <a:ext cx="9872871" cy="5192888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commonly used form is the fourth-order Runge-</a:t>
            </a:r>
            <a:r>
              <a:rPr lang="en-US" sz="18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(RK4), which involves four intermediate steps per iteration.</a:t>
            </a:r>
          </a:p>
          <a:p>
            <a:pPr algn="just"/>
            <a:r>
              <a:rPr lang="en-US" sz="18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Given an initial condition y0​ at x0​, set x=x0​ and y=y0​.</a:t>
            </a:r>
          </a:p>
          <a:p>
            <a:pPr algn="just"/>
            <a:r>
              <a:rPr lang="en-US" sz="18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Slopes</a:t>
            </a: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1400" b="1" dirty="0">
              <a:latin typeface="Söhne"/>
            </a:endParaRPr>
          </a:p>
          <a:p>
            <a:pPr algn="just"/>
            <a:endParaRPr lang="en-US" sz="1400" b="1" i="0" dirty="0">
              <a:effectLst/>
              <a:latin typeface="Söhne"/>
            </a:endParaRPr>
          </a:p>
          <a:p>
            <a:pPr algn="just"/>
            <a:endParaRPr lang="en-US" sz="1400" b="1" dirty="0">
              <a:latin typeface="Söhne"/>
            </a:endParaRPr>
          </a:p>
          <a:p>
            <a:pPr algn="just"/>
            <a:endParaRPr lang="en-US" sz="1400" b="1" i="0" dirty="0">
              <a:effectLst/>
              <a:latin typeface="Söhne"/>
            </a:endParaRPr>
          </a:p>
          <a:p>
            <a:pPr algn="just"/>
            <a:endParaRPr lang="en-US" sz="1400" b="1" i="0" dirty="0">
              <a:effectLst/>
              <a:latin typeface="Söhne"/>
            </a:endParaRPr>
          </a:p>
          <a:p>
            <a:pPr algn="just"/>
            <a:r>
              <a:rPr lang="en-US" sz="18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Update the values of x and y:</a:t>
            </a:r>
          </a:p>
          <a:p>
            <a:pPr marL="45720" indent="0" algn="ctr">
              <a:buNone/>
            </a:pPr>
            <a:r>
              <a:rPr lang="en-US" sz="20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​= 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b="1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20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2B6FB5-24F6-F405-857C-2043DC327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228" y="5486770"/>
            <a:ext cx="3771900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F429C34-8E48-7A54-E12D-DAACD8373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517" y="2734015"/>
            <a:ext cx="3119261" cy="204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5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F1D31C-D3DB-8EB3-F28C-52EFB7E0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97084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D599C6-9571-255E-B179-9E4B84491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56267"/>
            <a:ext cx="10292644" cy="4639733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0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Runge </a:t>
            </a:r>
            <a:r>
              <a:rPr lang="en-US" sz="2000" b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20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000" b="1" dirty="0" err="1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method to find y(0.1) when h=0.1, y(0)=2, 𝒅𝒚/𝒅𝒙 = 𝒚 − x</a:t>
            </a:r>
          </a:p>
        </p:txBody>
      </p:sp>
    </p:spTree>
    <p:extLst>
      <p:ext uri="{BB962C8B-B14F-4D97-AF65-F5344CB8AC3E}">
        <p14:creationId xmlns:p14="http://schemas.microsoft.com/office/powerpoint/2010/main" val="124456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BA9BBA-B126-216F-7F5C-BCF005D78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440266"/>
            <a:ext cx="9875520" cy="64346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orbel (Headings)"/>
              </a:rPr>
              <a:t/>
            </a:r>
            <a:br>
              <a:rPr lang="en-US" b="1" i="0" dirty="0">
                <a:solidFill>
                  <a:srgbClr val="000000"/>
                </a:solidFill>
                <a:effectLst/>
                <a:latin typeface="Corbel (Headings)"/>
              </a:rPr>
            </a:br>
            <a:r>
              <a:rPr lang="en-US" sz="4900" dirty="0"/>
              <a:t>Applications of Runge-</a:t>
            </a:r>
            <a:r>
              <a:rPr lang="en-US" sz="4900" dirty="0" err="1"/>
              <a:t>Kutta</a:t>
            </a:r>
            <a:r>
              <a:rPr lang="en-US" sz="4900" dirty="0"/>
              <a:t> Method</a:t>
            </a:r>
            <a:br>
              <a:rPr lang="en-US" sz="4900" dirty="0"/>
            </a:br>
            <a:endParaRPr lang="en-US" sz="4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4E1152-3C2D-C669-ADE9-3C1576707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07911"/>
            <a:ext cx="9872871" cy="4888089"/>
          </a:xfrm>
        </p:spPr>
        <p:txBody>
          <a:bodyPr>
            <a:noAutofit/>
          </a:bodyPr>
          <a:lstStyle/>
          <a:p>
            <a:pPr algn="l"/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Runge-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has various applications in mathematics and science. Here are some of the most common applications:</a:t>
            </a:r>
          </a:p>
          <a:p>
            <a:pPr marL="45720" indent="0" algn="l">
              <a:buNone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Physics and Engineering:</a:t>
            </a:r>
            <a:endParaRPr lang="en-US" sz="18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Mechanics: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Solving problems involving the motion of objects subject to forces.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Circuit Analysis: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Analyzing electrical circuits with dynamic components.</a:t>
            </a:r>
          </a:p>
          <a:p>
            <a:pPr marL="45720" indent="0" algn="l">
              <a:buNone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Biology and Medicine:</a:t>
            </a:r>
            <a:endParaRPr lang="en-US" sz="18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Pharmacokinetics: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Modeling drug concentrations in the body over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Population Dynamics: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Studying the changes in populations over time.</a:t>
            </a:r>
          </a:p>
          <a:p>
            <a:pPr marL="45720" indent="0" algn="l">
              <a:buNone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Economics:</a:t>
            </a:r>
            <a:endParaRPr lang="en-US" sz="18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Economic Models: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Simulating economic systems and predicting economic trends.</a:t>
            </a:r>
          </a:p>
          <a:p>
            <a:pPr marL="45720" indent="0" algn="l">
              <a:buNone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Graphics:</a:t>
            </a:r>
            <a:endParaRPr lang="en-US" sz="18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Animation: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in simulating the motion of objects in computer graphics.</a:t>
            </a:r>
          </a:p>
          <a:p>
            <a:pPr marL="45720" indent="0" algn="l">
              <a:buNone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Prediction:</a:t>
            </a:r>
            <a:endParaRPr lang="en-US" sz="18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 Weather Models: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Simulating atmospheric conditions over time.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6744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2046</TotalTime>
  <Words>528</Words>
  <Application>Microsoft Office PowerPoint</Application>
  <PresentationFormat>Custom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Basis</vt:lpstr>
      <vt:lpstr> Numerical Solution of ODEs using Runge-Kutta methods </vt:lpstr>
      <vt:lpstr> Runge-Kutta Rule </vt:lpstr>
      <vt:lpstr>Runge-Kutta 2nd Order</vt:lpstr>
      <vt:lpstr>Example</vt:lpstr>
      <vt:lpstr>Runge-Kutta 3rd Order</vt:lpstr>
      <vt:lpstr>Example</vt:lpstr>
      <vt:lpstr>Runge-Kutta 4thOrder</vt:lpstr>
      <vt:lpstr>Example</vt:lpstr>
      <vt:lpstr> Applications of Runge-Kutta Method </vt:lpstr>
      <vt:lpstr>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Analysis</dc:title>
  <dc:creator>rahemeen</dc:creator>
  <cp:lastModifiedBy>Mobeen Nazar</cp:lastModifiedBy>
  <cp:revision>248</cp:revision>
  <dcterms:created xsi:type="dcterms:W3CDTF">2023-09-19T09:11:56Z</dcterms:created>
  <dcterms:modified xsi:type="dcterms:W3CDTF">2024-11-29T10:47:07Z</dcterms:modified>
</cp:coreProperties>
</file>