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96" r:id="rId4"/>
    <p:sldId id="286" r:id="rId5"/>
    <p:sldId id="294" r:id="rId6"/>
    <p:sldId id="295" r:id="rId7"/>
    <p:sldId id="292" r:id="rId8"/>
    <p:sldId id="288"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93DF1AC-A5BD-41E2-9452-1F3B9326CE91}" type="datetimeFigureOut">
              <a:rPr lang="en-US" smtClean="0"/>
              <a:t>12/9/2024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CA1033-CBAE-4502-B58A-A4BB50A8E00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13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40102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65346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76956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DF1AC-A5BD-41E2-9452-1F3B9326CE91}"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DF1AC-A5BD-41E2-9452-1F3B9326CE91}"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39732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DF1AC-A5BD-41E2-9452-1F3B9326CE91}"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3774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3DF1AC-A5BD-41E2-9452-1F3B9326CE91}"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10620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DF1AC-A5BD-41E2-9452-1F3B9326CE91}"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398758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90895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65707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93DF1AC-A5BD-41E2-9452-1F3B9326CE91}" type="datetimeFigureOut">
              <a:rPr lang="en-US" smtClean="0"/>
              <a:t>12/9/2024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3CA1033-CBAE-4502-B58A-A4BB50A8E00E}" type="slidenum">
              <a:rPr lang="en-US" smtClean="0"/>
              <a:t>‹#›</a:t>
            </a:fld>
            <a:endParaRPr lang="en-US"/>
          </a:p>
        </p:txBody>
      </p:sp>
    </p:spTree>
    <p:extLst>
      <p:ext uri="{BB962C8B-B14F-4D97-AF65-F5344CB8AC3E}">
        <p14:creationId xmlns:p14="http://schemas.microsoft.com/office/powerpoint/2010/main" val="1702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44548-A720-D47E-DE94-A247FAEA98AB}"/>
              </a:ext>
            </a:extLst>
          </p:cNvPr>
          <p:cNvSpPr>
            <a:spLocks noGrp="1"/>
          </p:cNvSpPr>
          <p:nvPr>
            <p:ph type="ctrTitle"/>
          </p:nvPr>
        </p:nvSpPr>
        <p:spPr>
          <a:xfrm>
            <a:off x="689765" y="821125"/>
            <a:ext cx="10546362" cy="3059288"/>
          </a:xfrm>
        </p:spPr>
        <p:txBody>
          <a:bodyPr>
            <a:normAutofit fontScale="90000"/>
          </a:bodyPr>
          <a:lstStyle/>
          <a:p>
            <a:r>
              <a:rPr lang="en-US" sz="4900" dirty="0"/>
              <a:t/>
            </a:r>
            <a:br>
              <a:rPr lang="en-US" sz="4900" dirty="0"/>
            </a:br>
            <a:r>
              <a:rPr lang="en-US" sz="4900" dirty="0"/>
              <a:t>Numerical Solution of ODEs using </a:t>
            </a:r>
            <a:br>
              <a:rPr lang="en-US" sz="4900" dirty="0"/>
            </a:br>
            <a:r>
              <a:rPr lang="en-US" sz="4900" dirty="0"/>
              <a:t>Taylor series</a:t>
            </a:r>
            <a:br>
              <a:rPr lang="en-US" sz="4900" dirty="0"/>
            </a:br>
            <a:endParaRPr lang="en-US" dirty="0"/>
          </a:p>
        </p:txBody>
      </p:sp>
      <p:sp>
        <p:nvSpPr>
          <p:cNvPr id="3" name="Subtitle 2">
            <a:extLst>
              <a:ext uri="{FF2B5EF4-FFF2-40B4-BE49-F238E27FC236}">
                <a16:creationId xmlns:a16="http://schemas.microsoft.com/office/drawing/2014/main" xmlns="" id="{BFD3ED9B-902B-4D6C-5782-D25021E38297}"/>
              </a:ext>
            </a:extLst>
          </p:cNvPr>
          <p:cNvSpPr>
            <a:spLocks noGrp="1"/>
          </p:cNvSpPr>
          <p:nvPr>
            <p:ph type="subTitle" idx="1"/>
          </p:nvPr>
        </p:nvSpPr>
        <p:spPr>
          <a:xfrm>
            <a:off x="6096000" y="4891779"/>
            <a:ext cx="5826369" cy="1388165"/>
          </a:xfrm>
        </p:spPr>
        <p:txBody>
          <a:bodyPr/>
          <a:lstStyle/>
          <a:p>
            <a:pPr marL="12700">
              <a:lnSpc>
                <a:spcPct val="100000"/>
              </a:lnSpc>
              <a:spcBef>
                <a:spcPts val="835"/>
              </a:spcBef>
            </a:pPr>
            <a:r>
              <a:rPr lang="en-US" sz="2400" spc="-10" dirty="0">
                <a:latin typeface="Times New Roman"/>
                <a:cs typeface="Times New Roman"/>
              </a:rPr>
              <a:t>Course Instructor</a:t>
            </a:r>
            <a:endParaRPr lang="en-US" sz="2400" dirty="0">
              <a:latin typeface="Times New Roman"/>
              <a:cs typeface="Times New Roman"/>
            </a:endParaRPr>
          </a:p>
          <a:p>
            <a:pPr marL="12700">
              <a:lnSpc>
                <a:spcPct val="100000"/>
              </a:lnSpc>
              <a:spcBef>
                <a:spcPts val="730"/>
              </a:spcBef>
            </a:pPr>
            <a:r>
              <a:rPr lang="en-US" sz="2400" b="1" spc="-20" dirty="0">
                <a:latin typeface="Times New Roman"/>
                <a:cs typeface="Times New Roman"/>
              </a:rPr>
              <a:t>Engr. </a:t>
            </a:r>
            <a:r>
              <a:rPr lang="en-US" sz="2400" b="1" spc="-20" dirty="0" err="1" smtClean="0">
                <a:latin typeface="Times New Roman"/>
                <a:cs typeface="Times New Roman"/>
              </a:rPr>
              <a:t>Zoobia</a:t>
            </a:r>
            <a:r>
              <a:rPr lang="en-US" sz="2400" b="1" spc="-20" dirty="0" smtClean="0">
                <a:latin typeface="Times New Roman"/>
                <a:cs typeface="Times New Roman"/>
              </a:rPr>
              <a:t> </a:t>
            </a:r>
            <a:r>
              <a:rPr lang="en-US" sz="2400" b="1" spc="-20" dirty="0" err="1" smtClean="0">
                <a:latin typeface="Times New Roman"/>
                <a:cs typeface="Times New Roman"/>
              </a:rPr>
              <a:t>Zeesha</a:t>
            </a:r>
            <a:r>
              <a:rPr lang="en-US" sz="2400" b="1" spc="-20" dirty="0" err="1">
                <a:latin typeface="Times New Roman"/>
                <a:cs typeface="Times New Roman"/>
              </a:rPr>
              <a:t>n</a:t>
            </a:r>
            <a:endParaRPr lang="en-US" sz="2400" dirty="0">
              <a:latin typeface="Times New Roman"/>
              <a:cs typeface="Times New Roman"/>
            </a:endParaRPr>
          </a:p>
          <a:p>
            <a:pPr marL="12700">
              <a:lnSpc>
                <a:spcPct val="100000"/>
              </a:lnSpc>
              <a:spcBef>
                <a:spcPts val="795"/>
              </a:spcBef>
            </a:pPr>
            <a:r>
              <a:rPr lang="en-US" sz="1800" u="sng" spc="10" dirty="0" smtClean="0">
                <a:solidFill>
                  <a:srgbClr val="008EE6"/>
                </a:solidFill>
                <a:uFill>
                  <a:solidFill>
                    <a:srgbClr val="008EE6"/>
                  </a:solidFill>
                </a:uFill>
                <a:latin typeface="Times New Roman"/>
                <a:cs typeface="Times New Roman"/>
              </a:rPr>
              <a:t>zoobiazeeshan.bukc@bahria.edu.pk</a:t>
            </a:r>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428356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F66BA-427C-4A63-1BAC-F90D5DF61B09}"/>
              </a:ext>
            </a:extLst>
          </p:cNvPr>
          <p:cNvSpPr>
            <a:spLocks noGrp="1"/>
          </p:cNvSpPr>
          <p:nvPr>
            <p:ph type="title"/>
          </p:nvPr>
        </p:nvSpPr>
        <p:spPr>
          <a:xfrm>
            <a:off x="1004710" y="587934"/>
            <a:ext cx="9875520" cy="837202"/>
          </a:xfrm>
        </p:spPr>
        <p:txBody>
          <a:bodyPr>
            <a:normAutofit fontScale="90000"/>
          </a:bodyPr>
          <a:lstStyle/>
          <a:p>
            <a:r>
              <a:rPr lang="en-US" dirty="0"/>
              <a:t/>
            </a:r>
            <a:br>
              <a:rPr lang="en-US" dirty="0"/>
            </a:br>
            <a:r>
              <a:rPr lang="en-US" dirty="0"/>
              <a:t>Taylor Series</a:t>
            </a:r>
            <a:br>
              <a:rPr lang="en-US" dirty="0"/>
            </a:br>
            <a:endParaRPr lang="en-US" dirty="0"/>
          </a:p>
        </p:txBody>
      </p:sp>
      <p:sp>
        <p:nvSpPr>
          <p:cNvPr id="3" name="Content Placeholder 2">
            <a:extLst>
              <a:ext uri="{FF2B5EF4-FFF2-40B4-BE49-F238E27FC236}">
                <a16:creationId xmlns:a16="http://schemas.microsoft.com/office/drawing/2014/main" xmlns="" id="{2C4854DE-295E-BE28-5D85-371628F8C553}"/>
              </a:ext>
            </a:extLst>
          </p:cNvPr>
          <p:cNvSpPr>
            <a:spLocks noGrp="1"/>
          </p:cNvSpPr>
          <p:nvPr>
            <p:ph idx="1"/>
          </p:nvPr>
        </p:nvSpPr>
        <p:spPr>
          <a:xfrm>
            <a:off x="878497" y="1527821"/>
            <a:ext cx="10771637" cy="4323644"/>
          </a:xfrm>
        </p:spPr>
        <p:txBody>
          <a:bodyPr>
            <a:normAutofit/>
          </a:bodyPr>
          <a:lstStyle/>
          <a:p>
            <a:pPr algn="just"/>
            <a:r>
              <a:rPr lang="en-US" sz="1800" b="0" i="0" dirty="0">
                <a:solidFill>
                  <a:srgbClr val="273239"/>
                </a:solidFill>
                <a:effectLst/>
                <a:latin typeface="Times New Roman" panose="02020603050405020304" pitchFamily="18" charset="0"/>
                <a:cs typeface="Times New Roman" panose="02020603050405020304" pitchFamily="18" charset="0"/>
              </a:rPr>
              <a:t>Taylor Series is the series which is used to find the value of a function. </a:t>
            </a:r>
          </a:p>
          <a:p>
            <a:pPr algn="just"/>
            <a:r>
              <a:rPr lang="en-US" sz="1800" b="0" i="0" dirty="0">
                <a:solidFill>
                  <a:srgbClr val="273239"/>
                </a:solidFill>
                <a:effectLst/>
                <a:latin typeface="Times New Roman" panose="02020603050405020304" pitchFamily="18" charset="0"/>
                <a:cs typeface="Times New Roman" panose="02020603050405020304" pitchFamily="18" charset="0"/>
              </a:rPr>
              <a:t>It is the series of polynomials or any function and it contains the sum of infinite terms. </a:t>
            </a:r>
          </a:p>
          <a:p>
            <a:pPr algn="just"/>
            <a:r>
              <a:rPr lang="en-US" sz="1800" b="0" i="0" dirty="0">
                <a:solidFill>
                  <a:srgbClr val="273239"/>
                </a:solidFill>
                <a:effectLst/>
                <a:latin typeface="Times New Roman" panose="02020603050405020304" pitchFamily="18" charset="0"/>
                <a:cs typeface="Times New Roman" panose="02020603050405020304" pitchFamily="18" charset="0"/>
              </a:rPr>
              <a:t>Each successive term in the Taylor series expansion has a larger exponent or a higher degree term than the preceding term. </a:t>
            </a:r>
          </a:p>
          <a:p>
            <a:pPr algn="just"/>
            <a:r>
              <a:rPr lang="en-US" sz="1800" b="0" i="0" dirty="0">
                <a:solidFill>
                  <a:srgbClr val="273239"/>
                </a:solidFill>
                <a:effectLst/>
                <a:latin typeface="Times New Roman" panose="02020603050405020304" pitchFamily="18" charset="0"/>
                <a:cs typeface="Times New Roman" panose="02020603050405020304" pitchFamily="18" charset="0"/>
              </a:rPr>
              <a:t>We take the sum of the initial four, and five terms to find the approximate value of the function but we can always take more terms to get the precise value of the function.</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05ACC2C-3086-4570-6D66-4256F575A706}"/>
              </a:ext>
            </a:extLst>
          </p:cNvPr>
          <p:cNvPicPr>
            <a:picLocks noChangeAspect="1"/>
          </p:cNvPicPr>
          <p:nvPr/>
        </p:nvPicPr>
        <p:blipFill>
          <a:blip r:embed="rId2"/>
          <a:stretch>
            <a:fillRect/>
          </a:stretch>
        </p:blipFill>
        <p:spPr>
          <a:xfrm>
            <a:off x="3236207" y="4170009"/>
            <a:ext cx="5490902" cy="729368"/>
          </a:xfrm>
          <a:prstGeom prst="rect">
            <a:avLst/>
          </a:prstGeom>
        </p:spPr>
      </p:pic>
    </p:spTree>
    <p:extLst>
      <p:ext uri="{BB962C8B-B14F-4D97-AF65-F5344CB8AC3E}">
        <p14:creationId xmlns:p14="http://schemas.microsoft.com/office/powerpoint/2010/main" val="35929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D5A90A-024C-D224-3F45-DD9BB281071F}"/>
              </a:ext>
            </a:extLst>
          </p:cNvPr>
          <p:cNvSpPr>
            <a:spLocks noGrp="1"/>
          </p:cNvSpPr>
          <p:nvPr>
            <p:ph idx="1"/>
          </p:nvPr>
        </p:nvSpPr>
        <p:spPr>
          <a:xfrm>
            <a:off x="1143000" y="948267"/>
            <a:ext cx="9872871" cy="5147733"/>
          </a:xfrm>
        </p:spPr>
        <p:txBody>
          <a:bodyPr>
            <a:normAutofit fontScale="77500" lnSpcReduction="20000"/>
          </a:bodyPr>
          <a:lstStyle/>
          <a:p>
            <a:pPr algn="just">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Taylor's Theorem helps in approximating complex functions but the estimates generated by it may harbor errors due to several factors:</a:t>
            </a:r>
          </a:p>
          <a:p>
            <a:pPr marL="742950" lvl="1" indent="-285750" algn="just">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Truncation of the series: This happens when the infinite series in a Taylor's Theorem series is limited to a finite number of terms.</a:t>
            </a:r>
          </a:p>
          <a:p>
            <a:pPr marL="742950" lvl="1" indent="-285750" algn="just">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Choice of point of approximation: This is another factor that can significantly affect the approximation's quality.</a:t>
            </a:r>
          </a:p>
          <a:p>
            <a:r>
              <a:rPr lang="en-US" sz="2100" dirty="0" smtClean="0">
                <a:solidFill>
                  <a:schemeClr val="tx1"/>
                </a:solidFill>
                <a:latin typeface="Times New Roman" panose="02020603050405020304" pitchFamily="18" charset="0"/>
                <a:cs typeface="Times New Roman" panose="02020603050405020304" pitchFamily="18" charset="0"/>
              </a:rPr>
              <a:t>Nature Of the Function : The </a:t>
            </a:r>
            <a:r>
              <a:rPr lang="en-US" sz="2100" dirty="0">
                <a:solidFill>
                  <a:schemeClr val="tx1"/>
                </a:solidFill>
                <a:latin typeface="Times New Roman" panose="02020603050405020304" pitchFamily="18" charset="0"/>
                <a:cs typeface="Times New Roman" panose="02020603050405020304" pitchFamily="18" charset="0"/>
              </a:rPr>
              <a:t>nature of the function you are approximating affects how well the Taylor series works. Some functions are easy to approximate using a Taylor series, while others are harder due to certain behaviors. These behaviors can lead to larger errors in the approximation.</a:t>
            </a:r>
          </a:p>
          <a:p>
            <a:r>
              <a:rPr lang="en-US" sz="2100" dirty="0">
                <a:solidFill>
                  <a:schemeClr val="tx1"/>
                </a:solidFill>
                <a:latin typeface="Times New Roman" panose="02020603050405020304" pitchFamily="18" charset="0"/>
                <a:cs typeface="Times New Roman" panose="02020603050405020304" pitchFamily="18" charset="0"/>
              </a:rPr>
              <a:t>There are a few types of functions where Taylor series might not work well, or where you might need to include many terms to get an accurate approximation:</a:t>
            </a:r>
          </a:p>
          <a:p>
            <a:r>
              <a:rPr lang="en-US" sz="2100" b="1" dirty="0">
                <a:solidFill>
                  <a:schemeClr val="tx1"/>
                </a:solidFill>
                <a:latin typeface="Times New Roman" panose="02020603050405020304" pitchFamily="18" charset="0"/>
                <a:cs typeface="Times New Roman" panose="02020603050405020304" pitchFamily="18" charset="0"/>
              </a:rPr>
              <a:t>a) Functions with Rapid Changes (Steep Slopes or Sharp Features)</a:t>
            </a:r>
          </a:p>
          <a:p>
            <a:r>
              <a:rPr lang="en-US" sz="2100" dirty="0">
                <a:solidFill>
                  <a:schemeClr val="tx1"/>
                </a:solidFill>
                <a:latin typeface="Times New Roman" panose="02020603050405020304" pitchFamily="18" charset="0"/>
                <a:cs typeface="Times New Roman" panose="02020603050405020304" pitchFamily="18" charset="0"/>
              </a:rPr>
              <a:t>Some functions change very quickly over a small range of xxx. For example, the exponential function </a:t>
            </a:r>
            <a:r>
              <a:rPr lang="en-US" sz="2100" dirty="0" err="1">
                <a:solidFill>
                  <a:schemeClr val="tx1"/>
                </a:solidFill>
                <a:latin typeface="Times New Roman" panose="02020603050405020304" pitchFamily="18" charset="0"/>
                <a:cs typeface="Times New Roman" panose="02020603050405020304" pitchFamily="18" charset="0"/>
              </a:rPr>
              <a:t>exe^xex</a:t>
            </a:r>
            <a:r>
              <a:rPr lang="en-US" sz="2100" dirty="0">
                <a:solidFill>
                  <a:schemeClr val="tx1"/>
                </a:solidFill>
                <a:latin typeface="Times New Roman" panose="02020603050405020304" pitchFamily="18" charset="0"/>
                <a:cs typeface="Times New Roman" panose="02020603050405020304" pitchFamily="18" charset="0"/>
              </a:rPr>
              <a:t> grows very rapidly as </a:t>
            </a:r>
            <a:r>
              <a:rPr lang="en-US" sz="2100" dirty="0" smtClean="0">
                <a:solidFill>
                  <a:schemeClr val="tx1"/>
                </a:solidFill>
                <a:latin typeface="Times New Roman" panose="02020603050405020304" pitchFamily="18" charset="0"/>
                <a:cs typeface="Times New Roman" panose="02020603050405020304" pitchFamily="18" charset="0"/>
              </a:rPr>
              <a:t>x </a:t>
            </a:r>
            <a:r>
              <a:rPr lang="en-US" sz="2100" dirty="0">
                <a:solidFill>
                  <a:schemeClr val="tx1"/>
                </a:solidFill>
                <a:latin typeface="Times New Roman" panose="02020603050405020304" pitchFamily="18" charset="0"/>
                <a:cs typeface="Times New Roman" panose="02020603050405020304" pitchFamily="18" charset="0"/>
              </a:rPr>
              <a:t>increases, or functions like sin⁡(x</a:t>
            </a:r>
            <a:r>
              <a:rPr lang="en-US" sz="2100" dirty="0" smtClean="0">
                <a:solidFill>
                  <a:schemeClr val="tx1"/>
                </a:solidFill>
                <a:latin typeface="Times New Roman" panose="02020603050405020304" pitchFamily="18" charset="0"/>
                <a:cs typeface="Times New Roman" panose="02020603050405020304" pitchFamily="18" charset="0"/>
              </a:rPr>
              <a:t>) </a:t>
            </a:r>
            <a:r>
              <a:rPr lang="en-US" sz="2100" dirty="0">
                <a:solidFill>
                  <a:schemeClr val="tx1"/>
                </a:solidFill>
                <a:latin typeface="Times New Roman" panose="02020603050405020304" pitchFamily="18" charset="0"/>
                <a:cs typeface="Times New Roman" panose="02020603050405020304" pitchFamily="18" charset="0"/>
              </a:rPr>
              <a:t>and </a:t>
            </a:r>
            <a:r>
              <a:rPr lang="en-US" sz="2100" dirty="0" err="1">
                <a:solidFill>
                  <a:schemeClr val="tx1"/>
                </a:solidFill>
                <a:latin typeface="Times New Roman" panose="02020603050405020304" pitchFamily="18" charset="0"/>
                <a:cs typeface="Times New Roman" panose="02020603050405020304" pitchFamily="18" charset="0"/>
              </a:rPr>
              <a:t>cos</a:t>
            </a:r>
            <a:r>
              <a:rPr lang="en-US" sz="2100" dirty="0">
                <a:solidFill>
                  <a:schemeClr val="tx1"/>
                </a:solidFill>
                <a:latin typeface="Times New Roman" panose="02020603050405020304" pitchFamily="18" charset="0"/>
                <a:cs typeface="Times New Roman" panose="02020603050405020304" pitchFamily="18" charset="0"/>
              </a:rPr>
              <a:t>⁡(x</a:t>
            </a:r>
            <a:r>
              <a:rPr lang="en-US" sz="2100" dirty="0" smtClean="0">
                <a:solidFill>
                  <a:schemeClr val="tx1"/>
                </a:solidFill>
                <a:latin typeface="Times New Roman" panose="02020603050405020304" pitchFamily="18" charset="0"/>
                <a:cs typeface="Times New Roman" panose="02020603050405020304" pitchFamily="18" charset="0"/>
              </a:rPr>
              <a:t>) oscillate </a:t>
            </a:r>
            <a:r>
              <a:rPr lang="en-US" sz="2100" dirty="0">
                <a:solidFill>
                  <a:schemeClr val="tx1"/>
                </a:solidFill>
                <a:latin typeface="Times New Roman" panose="02020603050405020304" pitchFamily="18" charset="0"/>
                <a:cs typeface="Times New Roman" panose="02020603050405020304" pitchFamily="18" charset="0"/>
              </a:rPr>
              <a:t>frequently.</a:t>
            </a:r>
          </a:p>
          <a:p>
            <a:r>
              <a:rPr lang="en-US" sz="2100" b="1" dirty="0">
                <a:solidFill>
                  <a:schemeClr val="tx1"/>
                </a:solidFill>
                <a:latin typeface="Times New Roman" panose="02020603050405020304" pitchFamily="18" charset="0"/>
                <a:cs typeface="Times New Roman" panose="02020603050405020304" pitchFamily="18" charset="0"/>
              </a:rPr>
              <a:t>Issue</a:t>
            </a:r>
            <a:r>
              <a:rPr lang="en-US" sz="2100" dirty="0">
                <a:solidFill>
                  <a:schemeClr val="tx1"/>
                </a:solidFill>
                <a:latin typeface="Times New Roman" panose="02020603050405020304" pitchFamily="18" charset="0"/>
                <a:cs typeface="Times New Roman" panose="02020603050405020304" pitchFamily="18" charset="0"/>
              </a:rPr>
              <a:t>: For such functions, the Taylor series might need </a:t>
            </a:r>
            <a:r>
              <a:rPr lang="en-US" sz="2100" b="1" dirty="0">
                <a:solidFill>
                  <a:schemeClr val="tx1"/>
                </a:solidFill>
                <a:latin typeface="Times New Roman" panose="02020603050405020304" pitchFamily="18" charset="0"/>
                <a:cs typeface="Times New Roman" panose="02020603050405020304" pitchFamily="18" charset="0"/>
              </a:rPr>
              <a:t>many terms</a:t>
            </a:r>
            <a:r>
              <a:rPr lang="en-US" sz="2100" dirty="0">
                <a:solidFill>
                  <a:schemeClr val="tx1"/>
                </a:solidFill>
                <a:latin typeface="Times New Roman" panose="02020603050405020304" pitchFamily="18" charset="0"/>
                <a:cs typeface="Times New Roman" panose="02020603050405020304" pitchFamily="18" charset="0"/>
              </a:rPr>
              <a:t> to accurately capture their behavior, especially if you are trying to approximate the function at points far from the center of expansion (point </a:t>
            </a:r>
            <a:r>
              <a:rPr lang="en-US" sz="2100" dirty="0" smtClean="0">
                <a:solidFill>
                  <a:schemeClr val="tx1"/>
                </a:solidFill>
                <a:latin typeface="Times New Roman" panose="02020603050405020304" pitchFamily="18" charset="0"/>
                <a:cs typeface="Times New Roman" panose="02020603050405020304" pitchFamily="18" charset="0"/>
              </a:rPr>
              <a:t>a).</a:t>
            </a:r>
            <a:endParaRPr lang="en-US" sz="2100" dirty="0">
              <a:solidFill>
                <a:schemeClr val="tx1"/>
              </a:solidFill>
              <a:latin typeface="Times New Roman" panose="02020603050405020304" pitchFamily="18" charset="0"/>
              <a:cs typeface="Times New Roman" panose="02020603050405020304" pitchFamily="18" charset="0"/>
            </a:endParaRPr>
          </a:p>
          <a:p>
            <a:r>
              <a:rPr lang="en-US" sz="2100" b="1" dirty="0">
                <a:solidFill>
                  <a:schemeClr val="tx1"/>
                </a:solidFill>
                <a:latin typeface="Times New Roman" panose="02020603050405020304" pitchFamily="18" charset="0"/>
                <a:cs typeface="Times New Roman" panose="02020603050405020304" pitchFamily="18" charset="0"/>
              </a:rPr>
              <a:t>Example</a:t>
            </a:r>
            <a:r>
              <a:rPr lang="en-US" sz="2100" dirty="0">
                <a:solidFill>
                  <a:schemeClr val="tx1"/>
                </a:solidFill>
                <a:latin typeface="Times New Roman" panose="02020603050405020304" pitchFamily="18" charset="0"/>
                <a:cs typeface="Times New Roman" panose="02020603050405020304" pitchFamily="18" charset="0"/>
              </a:rPr>
              <a:t>: If you are trying to approximate </a:t>
            </a:r>
            <a:r>
              <a:rPr lang="en-US" sz="2100" dirty="0" err="1" smtClean="0">
                <a:solidFill>
                  <a:schemeClr val="tx1"/>
                </a:solidFill>
                <a:latin typeface="Times New Roman" panose="02020603050405020304" pitchFamily="18" charset="0"/>
                <a:cs typeface="Times New Roman" panose="02020603050405020304" pitchFamily="18" charset="0"/>
              </a:rPr>
              <a:t>epowerx</a:t>
            </a:r>
            <a:r>
              <a:rPr lang="en-US" sz="2100" dirty="0" smtClean="0">
                <a:solidFill>
                  <a:schemeClr val="tx1"/>
                </a:solidFill>
                <a:latin typeface="Times New Roman" panose="02020603050405020304" pitchFamily="18" charset="0"/>
                <a:cs typeface="Times New Roman" panose="02020603050405020304" pitchFamily="18" charset="0"/>
              </a:rPr>
              <a:t> </a:t>
            </a:r>
            <a:r>
              <a:rPr lang="en-US" sz="2100" dirty="0">
                <a:solidFill>
                  <a:schemeClr val="tx1"/>
                </a:solidFill>
                <a:latin typeface="Times New Roman" panose="02020603050405020304" pitchFamily="18" charset="0"/>
                <a:cs typeface="Times New Roman" panose="02020603050405020304" pitchFamily="18" charset="0"/>
              </a:rPr>
              <a:t>around </a:t>
            </a:r>
            <a:r>
              <a:rPr lang="en-US" sz="2100" dirty="0" smtClean="0">
                <a:solidFill>
                  <a:schemeClr val="tx1"/>
                </a:solidFill>
                <a:latin typeface="Times New Roman" panose="02020603050405020304" pitchFamily="18" charset="0"/>
                <a:cs typeface="Times New Roman" panose="02020603050405020304" pitchFamily="18" charset="0"/>
              </a:rPr>
              <a:t>x=0, </a:t>
            </a:r>
            <a:r>
              <a:rPr lang="en-US" sz="2100" dirty="0">
                <a:solidFill>
                  <a:schemeClr val="tx1"/>
                </a:solidFill>
                <a:latin typeface="Times New Roman" panose="02020603050405020304" pitchFamily="18" charset="0"/>
                <a:cs typeface="Times New Roman" panose="02020603050405020304" pitchFamily="18" charset="0"/>
              </a:rPr>
              <a:t>you might get a good approximation near </a:t>
            </a:r>
            <a:r>
              <a:rPr lang="en-US" sz="2100" dirty="0" smtClean="0">
                <a:solidFill>
                  <a:schemeClr val="tx1"/>
                </a:solidFill>
                <a:latin typeface="Times New Roman" panose="02020603050405020304" pitchFamily="18" charset="0"/>
                <a:cs typeface="Times New Roman" panose="02020603050405020304" pitchFamily="18" charset="0"/>
              </a:rPr>
              <a:t>x=0, </a:t>
            </a:r>
            <a:r>
              <a:rPr lang="en-US" sz="2100" dirty="0">
                <a:solidFill>
                  <a:schemeClr val="tx1"/>
                </a:solidFill>
                <a:latin typeface="Times New Roman" panose="02020603050405020304" pitchFamily="18" charset="0"/>
                <a:cs typeface="Times New Roman" panose="02020603050405020304" pitchFamily="18" charset="0"/>
              </a:rPr>
              <a:t>but as you move farther away, the approximation gets worse unless you include more terms from the series.</a:t>
            </a:r>
          </a:p>
          <a:p>
            <a:endParaRPr lang="en-US" dirty="0"/>
          </a:p>
        </p:txBody>
      </p:sp>
    </p:spTree>
    <p:extLst>
      <p:ext uri="{BB962C8B-B14F-4D97-AF65-F5344CB8AC3E}">
        <p14:creationId xmlns:p14="http://schemas.microsoft.com/office/powerpoint/2010/main" val="402638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9E8CFBF-0CB1-194E-1197-4C5E8B891E5D}"/>
              </a:ext>
            </a:extLst>
          </p:cNvPr>
          <p:cNvSpPr>
            <a:spLocks noGrp="1"/>
          </p:cNvSpPr>
          <p:nvPr>
            <p:ph type="title"/>
          </p:nvPr>
        </p:nvSpPr>
        <p:spPr>
          <a:xfrm>
            <a:off x="1158240" y="409816"/>
            <a:ext cx="9875520" cy="485422"/>
          </a:xfrm>
        </p:spPr>
        <p:txBody>
          <a:bodyPr>
            <a:normAutofit fontScale="90000"/>
          </a:bodyPr>
          <a:lstStyle/>
          <a:p>
            <a:r>
              <a:rPr lang="en-US" dirty="0"/>
              <a:t>Example</a:t>
            </a:r>
          </a:p>
        </p:txBody>
      </p:sp>
      <p:pic>
        <p:nvPicPr>
          <p:cNvPr id="18" name="Picture 17">
            <a:extLst>
              <a:ext uri="{FF2B5EF4-FFF2-40B4-BE49-F238E27FC236}">
                <a16:creationId xmlns:a16="http://schemas.microsoft.com/office/drawing/2014/main" xmlns="" id="{503481CF-D978-1FC2-D287-FA380072E44E}"/>
              </a:ext>
            </a:extLst>
          </p:cNvPr>
          <p:cNvPicPr>
            <a:picLocks noChangeAspect="1"/>
          </p:cNvPicPr>
          <p:nvPr/>
        </p:nvPicPr>
        <p:blipFill>
          <a:blip r:embed="rId2"/>
          <a:stretch>
            <a:fillRect/>
          </a:stretch>
        </p:blipFill>
        <p:spPr>
          <a:xfrm>
            <a:off x="1268995" y="895238"/>
            <a:ext cx="10322182" cy="2033157"/>
          </a:xfrm>
          <a:prstGeom prst="rect">
            <a:avLst/>
          </a:prstGeom>
        </p:spPr>
      </p:pic>
      <p:pic>
        <p:nvPicPr>
          <p:cNvPr id="20" name="Picture 19">
            <a:extLst>
              <a:ext uri="{FF2B5EF4-FFF2-40B4-BE49-F238E27FC236}">
                <a16:creationId xmlns:a16="http://schemas.microsoft.com/office/drawing/2014/main" xmlns="" id="{B0809594-DF71-4293-0A78-3F51FCB0DBA8}"/>
              </a:ext>
            </a:extLst>
          </p:cNvPr>
          <p:cNvPicPr>
            <a:picLocks noChangeAspect="1"/>
          </p:cNvPicPr>
          <p:nvPr/>
        </p:nvPicPr>
        <p:blipFill>
          <a:blip r:embed="rId3"/>
          <a:stretch>
            <a:fillRect/>
          </a:stretch>
        </p:blipFill>
        <p:spPr>
          <a:xfrm>
            <a:off x="1268995" y="2928395"/>
            <a:ext cx="5270701" cy="3305883"/>
          </a:xfrm>
          <a:prstGeom prst="rect">
            <a:avLst/>
          </a:prstGeom>
        </p:spPr>
      </p:pic>
    </p:spTree>
    <p:extLst>
      <p:ext uri="{BB962C8B-B14F-4D97-AF65-F5344CB8AC3E}">
        <p14:creationId xmlns:p14="http://schemas.microsoft.com/office/powerpoint/2010/main" val="286815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5813538B-9988-19FE-7E4C-78D0D502448F}"/>
              </a:ext>
            </a:extLst>
          </p:cNvPr>
          <p:cNvPicPr>
            <a:picLocks noChangeAspect="1"/>
          </p:cNvPicPr>
          <p:nvPr/>
        </p:nvPicPr>
        <p:blipFill>
          <a:blip r:embed="rId2"/>
          <a:stretch>
            <a:fillRect/>
          </a:stretch>
        </p:blipFill>
        <p:spPr>
          <a:xfrm>
            <a:off x="1163556" y="623465"/>
            <a:ext cx="5954874" cy="3304301"/>
          </a:xfrm>
          <a:prstGeom prst="rect">
            <a:avLst/>
          </a:prstGeom>
        </p:spPr>
      </p:pic>
      <p:pic>
        <p:nvPicPr>
          <p:cNvPr id="15" name="Picture 14">
            <a:extLst>
              <a:ext uri="{FF2B5EF4-FFF2-40B4-BE49-F238E27FC236}">
                <a16:creationId xmlns:a16="http://schemas.microsoft.com/office/drawing/2014/main" xmlns="" id="{1DE590D7-56CD-CA99-A02F-AD854D880180}"/>
              </a:ext>
            </a:extLst>
          </p:cNvPr>
          <p:cNvPicPr>
            <a:picLocks noChangeAspect="1"/>
          </p:cNvPicPr>
          <p:nvPr/>
        </p:nvPicPr>
        <p:blipFill>
          <a:blip r:embed="rId3"/>
          <a:stretch>
            <a:fillRect/>
          </a:stretch>
        </p:blipFill>
        <p:spPr>
          <a:xfrm>
            <a:off x="1163556" y="3796797"/>
            <a:ext cx="6348414" cy="2523935"/>
          </a:xfrm>
          <a:prstGeom prst="rect">
            <a:avLst/>
          </a:prstGeom>
        </p:spPr>
      </p:pic>
    </p:spTree>
    <p:extLst>
      <p:ext uri="{BB962C8B-B14F-4D97-AF65-F5344CB8AC3E}">
        <p14:creationId xmlns:p14="http://schemas.microsoft.com/office/powerpoint/2010/main" val="103766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C85FC64-37EB-CBAE-0B44-4CABDCCF46C9}"/>
              </a:ext>
            </a:extLst>
          </p:cNvPr>
          <p:cNvPicPr>
            <a:picLocks noChangeAspect="1"/>
          </p:cNvPicPr>
          <p:nvPr/>
        </p:nvPicPr>
        <p:blipFill>
          <a:blip r:embed="rId2"/>
          <a:stretch>
            <a:fillRect/>
          </a:stretch>
        </p:blipFill>
        <p:spPr>
          <a:xfrm>
            <a:off x="1413076" y="890286"/>
            <a:ext cx="8687584" cy="2836762"/>
          </a:xfrm>
          <a:prstGeom prst="rect">
            <a:avLst/>
          </a:prstGeom>
        </p:spPr>
      </p:pic>
    </p:spTree>
    <p:extLst>
      <p:ext uri="{BB962C8B-B14F-4D97-AF65-F5344CB8AC3E}">
        <p14:creationId xmlns:p14="http://schemas.microsoft.com/office/powerpoint/2010/main" val="394887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B3B70-C79C-1E1F-A770-985DD4ED6F99}"/>
              </a:ext>
            </a:extLst>
          </p:cNvPr>
          <p:cNvSpPr>
            <a:spLocks noGrp="1"/>
          </p:cNvSpPr>
          <p:nvPr>
            <p:ph type="title"/>
          </p:nvPr>
        </p:nvSpPr>
        <p:spPr>
          <a:xfrm>
            <a:off x="1143000" y="609600"/>
            <a:ext cx="9875520" cy="745067"/>
          </a:xfrm>
        </p:spPr>
        <p:txBody>
          <a:bodyPr/>
          <a:lstStyle/>
          <a:p>
            <a:r>
              <a:rPr lang="en-US" dirty="0"/>
              <a:t>Example</a:t>
            </a:r>
          </a:p>
        </p:txBody>
      </p:sp>
      <p:sp>
        <p:nvSpPr>
          <p:cNvPr id="3" name="Content Placeholder 2">
            <a:extLst>
              <a:ext uri="{FF2B5EF4-FFF2-40B4-BE49-F238E27FC236}">
                <a16:creationId xmlns:a16="http://schemas.microsoft.com/office/drawing/2014/main" xmlns="" id="{7FB0ECD8-6DB0-FAF8-8864-4EEC5F63A50F}"/>
              </a:ext>
            </a:extLst>
          </p:cNvPr>
          <p:cNvSpPr>
            <a:spLocks noGrp="1"/>
          </p:cNvSpPr>
          <p:nvPr>
            <p:ph idx="1"/>
          </p:nvPr>
        </p:nvSpPr>
        <p:spPr>
          <a:xfrm>
            <a:off x="812800" y="1162756"/>
            <a:ext cx="10961511" cy="4933244"/>
          </a:xfrm>
        </p:spPr>
        <p:txBody>
          <a:bodyPr>
            <a:normAutofit/>
          </a:bodyPr>
          <a:lstStyle/>
          <a:p>
            <a:endParaRPr lang="en-US" sz="18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000" b="1" dirty="0">
                <a:solidFill>
                  <a:schemeClr val="tx1"/>
                </a:solidFill>
                <a:latin typeface="Times New Roman" panose="02020603050405020304" pitchFamily="18" charset="0"/>
                <a:cs typeface="Times New Roman" panose="02020603050405020304" pitchFamily="18" charset="0"/>
              </a:rPr>
              <a:t>Solve </a:t>
            </a:r>
            <a:r>
              <a:rPr lang="en-US" sz="2000" b="1" dirty="0" err="1">
                <a:solidFill>
                  <a:schemeClr val="tx1"/>
                </a:solidFill>
                <a:latin typeface="Times New Roman" panose="02020603050405020304" pitchFamily="18" charset="0"/>
                <a:cs typeface="Times New Roman" panose="02020603050405020304" pitchFamily="18" charset="0"/>
              </a:rPr>
              <a:t>dy</a:t>
            </a:r>
            <a:r>
              <a:rPr lang="en-US" sz="2000" b="1" dirty="0">
                <a:solidFill>
                  <a:schemeClr val="tx1"/>
                </a:solidFill>
                <a:latin typeface="Times New Roman" panose="02020603050405020304" pitchFamily="18" charset="0"/>
                <a:cs typeface="Times New Roman" panose="02020603050405020304" pitchFamily="18" charset="0"/>
              </a:rPr>
              <a:t>/dx = </a:t>
            </a:r>
            <a:r>
              <a:rPr lang="en-US" sz="2000" b="1" dirty="0" err="1">
                <a:solidFill>
                  <a:schemeClr val="tx1"/>
                </a:solidFill>
                <a:latin typeface="Times New Roman" panose="02020603050405020304" pitchFamily="18" charset="0"/>
                <a:cs typeface="Times New Roman" panose="02020603050405020304" pitchFamily="18" charset="0"/>
              </a:rPr>
              <a:t>x+y</a:t>
            </a:r>
            <a:r>
              <a:rPr lang="en-US" sz="2000" b="1" dirty="0">
                <a:solidFill>
                  <a:schemeClr val="tx1"/>
                </a:solidFill>
                <a:latin typeface="Times New Roman" panose="02020603050405020304" pitchFamily="18" charset="0"/>
                <a:cs typeface="Times New Roman" panose="02020603050405020304" pitchFamily="18" charset="0"/>
              </a:rPr>
              <a:t>, by Taylor Series method start from x = 1 , y = 0 and carry to x = 1.2 with h = 0.1 </a:t>
            </a:r>
          </a:p>
        </p:txBody>
      </p:sp>
      <p:graphicFrame>
        <p:nvGraphicFramePr>
          <p:cNvPr id="4" name="Table 3">
            <a:extLst>
              <a:ext uri="{FF2B5EF4-FFF2-40B4-BE49-F238E27FC236}">
                <a16:creationId xmlns:a16="http://schemas.microsoft.com/office/drawing/2014/main" xmlns="" id="{9B5457F5-DCF7-B5DD-6A8E-1CBC9D41B5BF}"/>
              </a:ext>
            </a:extLst>
          </p:cNvPr>
          <p:cNvGraphicFramePr>
            <a:graphicFrameLocks noGrp="1"/>
          </p:cNvGraphicFramePr>
          <p:nvPr>
            <p:extLst>
              <p:ext uri="{D42A27DB-BD31-4B8C-83A1-F6EECF244321}">
                <p14:modId xmlns:p14="http://schemas.microsoft.com/office/powerpoint/2010/main" val="3403869059"/>
              </p:ext>
            </p:extLst>
          </p:nvPr>
        </p:nvGraphicFramePr>
        <p:xfrm>
          <a:off x="1332088" y="2516858"/>
          <a:ext cx="4639734" cy="952234"/>
        </p:xfrm>
        <a:graphic>
          <a:graphicData uri="http://schemas.openxmlformats.org/drawingml/2006/table">
            <a:tbl>
              <a:tblPr firstRow="1" bandRow="1">
                <a:tableStyleId>{793D81CF-94F2-401A-BA57-92F5A7B2D0C5}</a:tableStyleId>
              </a:tblPr>
              <a:tblGrid>
                <a:gridCol w="2319867">
                  <a:extLst>
                    <a:ext uri="{9D8B030D-6E8A-4147-A177-3AD203B41FA5}">
                      <a16:colId xmlns:a16="http://schemas.microsoft.com/office/drawing/2014/main" xmlns="" val="3417860279"/>
                    </a:ext>
                  </a:extLst>
                </a:gridCol>
                <a:gridCol w="2319867">
                  <a:extLst>
                    <a:ext uri="{9D8B030D-6E8A-4147-A177-3AD203B41FA5}">
                      <a16:colId xmlns:a16="http://schemas.microsoft.com/office/drawing/2014/main" xmlns="" val="385297612"/>
                    </a:ext>
                  </a:extLst>
                </a:gridCol>
              </a:tblGrid>
              <a:tr h="264708">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Approximate Answers</a:t>
                      </a:r>
                    </a:p>
                  </a:txBody>
                  <a:tcPr/>
                </a:tc>
                <a:extLst>
                  <a:ext uri="{0D108BD9-81ED-4DB2-BD59-A6C34878D82A}">
                    <a16:rowId xmlns:a16="http://schemas.microsoft.com/office/drawing/2014/main" xmlns="" val="616046449"/>
                  </a:ext>
                </a:extLst>
              </a:tr>
              <a:tr h="323717">
                <a:tc>
                  <a:txBody>
                    <a:bodyPr/>
                    <a:lstStyle/>
                    <a:p>
                      <a:r>
                        <a:rPr lang="en-US" sz="1400" dirty="0">
                          <a:latin typeface="Times New Roman" panose="02020603050405020304" pitchFamily="18" charset="0"/>
                          <a:cs typeface="Times New Roman" panose="02020603050405020304" pitchFamily="18" charset="0"/>
                        </a:rPr>
                        <a:t> y(1.1)</a:t>
                      </a:r>
                    </a:p>
                  </a:txBody>
                  <a:tcPr/>
                </a:tc>
                <a:tc>
                  <a:txBody>
                    <a:bodyPr/>
                    <a:lstStyle/>
                    <a:p>
                      <a:r>
                        <a:rPr lang="en-US" sz="1400" dirty="0">
                          <a:latin typeface="Times New Roman" panose="02020603050405020304" pitchFamily="18" charset="0"/>
                          <a:cs typeface="Times New Roman" panose="02020603050405020304" pitchFamily="18" charset="0"/>
                        </a:rPr>
                        <a:t>0.1103</a:t>
                      </a:r>
                    </a:p>
                  </a:txBody>
                  <a:tcPr/>
                </a:tc>
                <a:extLst>
                  <a:ext uri="{0D108BD9-81ED-4DB2-BD59-A6C34878D82A}">
                    <a16:rowId xmlns:a16="http://schemas.microsoft.com/office/drawing/2014/main" xmlns="" val="4137464976"/>
                  </a:ext>
                </a:extLst>
              </a:tr>
              <a:tr h="323717">
                <a:tc>
                  <a:txBody>
                    <a:bodyPr/>
                    <a:lstStyle/>
                    <a:p>
                      <a:r>
                        <a:rPr lang="en-US" sz="1400" dirty="0">
                          <a:latin typeface="Times New Roman" panose="02020603050405020304" pitchFamily="18" charset="0"/>
                          <a:cs typeface="Times New Roman" panose="02020603050405020304" pitchFamily="18" charset="0"/>
                        </a:rPr>
                        <a:t>Y(1.2)</a:t>
                      </a:r>
                    </a:p>
                  </a:txBody>
                  <a:tcPr/>
                </a:tc>
                <a:tc>
                  <a:txBody>
                    <a:bodyPr/>
                    <a:lstStyle/>
                    <a:p>
                      <a:r>
                        <a:rPr lang="en-US" sz="1400" dirty="0">
                          <a:latin typeface="Times New Roman" panose="02020603050405020304" pitchFamily="18" charset="0"/>
                          <a:cs typeface="Times New Roman" panose="02020603050405020304" pitchFamily="18" charset="0"/>
                        </a:rPr>
                        <a:t>0.2428</a:t>
                      </a:r>
                    </a:p>
                  </a:txBody>
                  <a:tcPr/>
                </a:tc>
                <a:extLst>
                  <a:ext uri="{0D108BD9-81ED-4DB2-BD59-A6C34878D82A}">
                    <a16:rowId xmlns:a16="http://schemas.microsoft.com/office/drawing/2014/main" xmlns="" val="1259406959"/>
                  </a:ext>
                </a:extLst>
              </a:tr>
            </a:tbl>
          </a:graphicData>
        </a:graphic>
      </p:graphicFrame>
    </p:spTree>
    <p:extLst>
      <p:ext uri="{BB962C8B-B14F-4D97-AF65-F5344CB8AC3E}">
        <p14:creationId xmlns:p14="http://schemas.microsoft.com/office/powerpoint/2010/main" val="145083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A9BBA-B126-216F-7F5C-BCF005D78C81}"/>
              </a:ext>
            </a:extLst>
          </p:cNvPr>
          <p:cNvSpPr>
            <a:spLocks noGrp="1"/>
          </p:cNvSpPr>
          <p:nvPr>
            <p:ph type="title"/>
          </p:nvPr>
        </p:nvSpPr>
        <p:spPr>
          <a:xfrm>
            <a:off x="1140351" y="440266"/>
            <a:ext cx="9875520" cy="643467"/>
          </a:xfrm>
        </p:spPr>
        <p:txBody>
          <a:bodyPr>
            <a:normAutofit fontScale="90000"/>
          </a:bodyPr>
          <a:lstStyle/>
          <a:p>
            <a:r>
              <a:rPr lang="en-US" b="1" i="0" dirty="0">
                <a:solidFill>
                  <a:srgbClr val="000000"/>
                </a:solidFill>
                <a:effectLst/>
                <a:latin typeface="Corbel (Headings)"/>
              </a:rPr>
              <a:t/>
            </a:r>
            <a:br>
              <a:rPr lang="en-US" b="1" i="0" dirty="0">
                <a:solidFill>
                  <a:srgbClr val="000000"/>
                </a:solidFill>
                <a:effectLst/>
                <a:latin typeface="Corbel (Headings)"/>
              </a:rPr>
            </a:br>
            <a:r>
              <a:rPr lang="en-US" sz="4900" dirty="0"/>
              <a:t>Applications of Taylor Series</a:t>
            </a:r>
          </a:p>
        </p:txBody>
      </p:sp>
      <p:sp>
        <p:nvSpPr>
          <p:cNvPr id="3" name="Content Placeholder 2">
            <a:extLst>
              <a:ext uri="{FF2B5EF4-FFF2-40B4-BE49-F238E27FC236}">
                <a16:creationId xmlns:a16="http://schemas.microsoft.com/office/drawing/2014/main" xmlns="" id="{804E1152-3C2D-C669-ADE9-3C1576707041}"/>
              </a:ext>
            </a:extLst>
          </p:cNvPr>
          <p:cNvSpPr>
            <a:spLocks noGrp="1"/>
          </p:cNvSpPr>
          <p:nvPr>
            <p:ph idx="1"/>
          </p:nvPr>
        </p:nvSpPr>
        <p:spPr>
          <a:xfrm>
            <a:off x="1140351" y="1715912"/>
            <a:ext cx="9872871" cy="4188178"/>
          </a:xfrm>
        </p:spPr>
        <p:txBody>
          <a:bodyPr>
            <a:noAutofit/>
          </a:bodyPr>
          <a:lstStyle/>
          <a:p>
            <a:pPr marL="45720" indent="0" algn="just">
              <a:buNone/>
            </a:pPr>
            <a:r>
              <a:rPr lang="en-US" sz="1800" b="0" i="0" dirty="0">
                <a:solidFill>
                  <a:srgbClr val="393E42"/>
                </a:solidFill>
                <a:effectLst/>
                <a:latin typeface="Times New Roman" panose="02020603050405020304" pitchFamily="18" charset="0"/>
                <a:cs typeface="Times New Roman" panose="02020603050405020304" pitchFamily="18" charset="0"/>
              </a:rPr>
              <a:t>In Economics, Taylor's Theorem often takes center stage. The Taylor series is extensively used for its easy-to-use approximations for complex functions. For example, in macroeconomics, the Taylor Rule is promulgated which guides central banks in setting the nominal interest rate. This rule uses a first-order Taylor series approximation around an equilibrium level.</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36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6C1C4-5D26-4803-9FC1-6B08E0D12884}"/>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xmlns="" id="{BDCA959E-5FA7-42C2-9FC8-E32BA3BC470E}"/>
              </a:ext>
            </a:extLst>
          </p:cNvPr>
          <p:cNvSpPr>
            <a:spLocks noGrp="1"/>
          </p:cNvSpPr>
          <p:nvPr>
            <p:ph idx="1"/>
          </p:nvPr>
        </p:nvSpPr>
        <p:spPr>
          <a:xfrm>
            <a:off x="1143000" y="1783644"/>
            <a:ext cx="10679289" cy="4312356"/>
          </a:xfrm>
        </p:spPr>
        <p:txBody>
          <a:bodyPr>
            <a:normAutofit/>
          </a:bodyPr>
          <a:lstStyle/>
          <a:p>
            <a:pPr marL="45720" indent="0">
              <a:buNone/>
            </a:pPr>
            <a:endParaRPr lang="en-US" sz="2000" dirty="0">
              <a:solidFill>
                <a:srgbClr val="000000"/>
              </a:solidFill>
              <a:latin typeface="Times New Roman" panose="02020603050405020304" pitchFamily="18" charset="0"/>
            </a:endParaRPr>
          </a:p>
          <a:p>
            <a:pPr marL="45720" indent="0">
              <a:buNone/>
            </a:pPr>
            <a:endParaRPr lang="en-US" sz="2000"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xmlns="" id="{D7C3D472-E777-31A7-0B4C-7FB4FEF6CF4C}"/>
              </a:ext>
            </a:extLst>
          </p:cNvPr>
          <p:cNvSpPr txBox="1"/>
          <p:nvPr/>
        </p:nvSpPr>
        <p:spPr>
          <a:xfrm>
            <a:off x="1143000" y="1864132"/>
            <a:ext cx="10679289" cy="286232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Question # 01:</a:t>
            </a:r>
          </a:p>
          <a:p>
            <a:pPr algn="just"/>
            <a:r>
              <a:rPr lang="en-US" i="0" dirty="0">
                <a:solidFill>
                  <a:srgbClr val="000000"/>
                </a:solidFill>
                <a:effectLst/>
                <a:latin typeface="Times New Roman" panose="02020603050405020304" pitchFamily="18" charset="0"/>
                <a:cs typeface="Times New Roman" panose="02020603050405020304" pitchFamily="18" charset="0"/>
              </a:rPr>
              <a:t>Find y(0.2) for </a:t>
            </a:r>
            <a:r>
              <a:rPr lang="en-US" i="1" dirty="0">
                <a:solidFill>
                  <a:srgbClr val="000000"/>
                </a:solidFill>
                <a:effectLst/>
                <a:latin typeface="Times New Roman" panose="02020603050405020304" pitchFamily="18" charset="0"/>
              </a:rPr>
              <a:t>y</a:t>
            </a:r>
            <a:r>
              <a:rPr lang="en-US" i="0" dirty="0">
                <a:solidFill>
                  <a:srgbClr val="000000"/>
                </a:solidFill>
                <a:effectLst/>
                <a:latin typeface="Times New Roman" panose="02020603050405020304" pitchFamily="18" charset="0"/>
              </a:rPr>
              <a:t>′=</a:t>
            </a:r>
            <a:r>
              <a:rPr lang="en-US" i="1" dirty="0">
                <a:solidFill>
                  <a:srgbClr val="000000"/>
                </a:solidFill>
                <a:effectLst/>
                <a:latin typeface="Times New Roman" panose="02020603050405020304" pitchFamily="18" charset="0"/>
              </a:rPr>
              <a:t>y</a:t>
            </a:r>
            <a:r>
              <a:rPr lang="en-US" i="0" dirty="0">
                <a:solidFill>
                  <a:srgbClr val="000000"/>
                </a:solidFill>
                <a:effectLst/>
                <a:latin typeface="Arial" panose="020B0604020202020204" pitchFamily="34" charset="0"/>
              </a:rPr>
              <a:t>, </a:t>
            </a:r>
            <a:r>
              <a:rPr lang="en-US" i="1" dirty="0">
                <a:solidFill>
                  <a:srgbClr val="000000"/>
                </a:solidFill>
                <a:effectLst/>
                <a:latin typeface="Times New Roman" panose="02020603050405020304" pitchFamily="18" charset="0"/>
              </a:rPr>
              <a:t>x</a:t>
            </a:r>
            <a:r>
              <a:rPr lang="en-US" i="0" dirty="0">
                <a:solidFill>
                  <a:srgbClr val="000000"/>
                </a:solidFill>
                <a:effectLst/>
                <a:latin typeface="Times New Roman" panose="02020603050405020304" pitchFamily="18" charset="0"/>
              </a:rPr>
              <a:t>0=0,</a:t>
            </a:r>
            <a:r>
              <a:rPr lang="en-US" i="1" dirty="0">
                <a:solidFill>
                  <a:srgbClr val="000000"/>
                </a:solidFill>
                <a:effectLst/>
                <a:latin typeface="Times New Roman" panose="02020603050405020304" pitchFamily="18" charset="0"/>
              </a:rPr>
              <a:t>y</a:t>
            </a:r>
            <a:r>
              <a:rPr lang="en-US" i="0" dirty="0">
                <a:solidFill>
                  <a:srgbClr val="000000"/>
                </a:solidFill>
                <a:effectLst/>
                <a:latin typeface="Times New Roman" panose="02020603050405020304" pitchFamily="18" charset="0"/>
              </a:rPr>
              <a:t>0=1</a:t>
            </a:r>
            <a:r>
              <a:rPr lang="en-US" i="0" dirty="0">
                <a:solidFill>
                  <a:srgbClr val="000000"/>
                </a:solidFill>
                <a:effectLst/>
                <a:latin typeface="Arial" panose="020B0604020202020204" pitchFamily="34" charset="0"/>
              </a:rPr>
              <a:t>, </a:t>
            </a:r>
            <a:r>
              <a:rPr lang="en-US" i="0" dirty="0">
                <a:solidFill>
                  <a:srgbClr val="000000"/>
                </a:solidFill>
                <a:effectLst/>
                <a:latin typeface="Times New Roman" panose="02020603050405020304" pitchFamily="18" charset="0"/>
                <a:cs typeface="Times New Roman" panose="02020603050405020304" pitchFamily="18" charset="0"/>
              </a:rPr>
              <a:t>with step length 0.1 using Taylor Series method </a:t>
            </a:r>
            <a:endParaRPr lang="en-US" dirty="0">
              <a:solidFill>
                <a:srgbClr val="444444"/>
              </a:solidFill>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Question # 02:</a:t>
            </a:r>
          </a:p>
          <a:p>
            <a:r>
              <a:rPr lang="en-US" altLang="en-US" dirty="0">
                <a:latin typeface="Times New Roman" panose="02020603050405020304" pitchFamily="18" charset="0"/>
                <a:cs typeface="Times New Roman" panose="02020603050405020304" pitchFamily="18" charset="0"/>
              </a:rPr>
              <a:t>Use Taylor Series method to solve the </a:t>
            </a:r>
            <a:r>
              <a:rPr lang="en-US" altLang="en-US" dirty="0" err="1">
                <a:latin typeface="Times New Roman" panose="02020603050405020304" pitchFamily="18" charset="0"/>
                <a:cs typeface="Times New Roman" panose="02020603050405020304" pitchFamily="18" charset="0"/>
              </a:rPr>
              <a:t>dy</a:t>
            </a:r>
            <a:r>
              <a:rPr lang="en-US" altLang="en-US" dirty="0">
                <a:latin typeface="Times New Roman" panose="02020603050405020304" pitchFamily="18" charset="0"/>
                <a:cs typeface="Times New Roman" panose="02020603050405020304" pitchFamily="18" charset="0"/>
              </a:rPr>
              <a:t>/dx = 2y+3e^x with initial conditions xo = 0 and </a:t>
            </a:r>
            <a:r>
              <a:rPr lang="en-US" altLang="en-US" dirty="0" err="1">
                <a:latin typeface="Times New Roman" panose="02020603050405020304" pitchFamily="18" charset="0"/>
                <a:cs typeface="Times New Roman" panose="02020603050405020304" pitchFamily="18" charset="0"/>
              </a:rPr>
              <a:t>yo</a:t>
            </a:r>
            <a:r>
              <a:rPr lang="en-US" altLang="en-US" dirty="0">
                <a:latin typeface="Times New Roman" panose="02020603050405020304" pitchFamily="18" charset="0"/>
                <a:cs typeface="Times New Roman" panose="02020603050405020304" pitchFamily="18" charset="0"/>
              </a:rPr>
              <a:t> =1. Find approximate values of y for x = 0.1 and x =0.2</a:t>
            </a:r>
          </a:p>
          <a:p>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642604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2091</TotalTime>
  <Words>489</Words>
  <Application>Microsoft Office PowerPoint</Application>
  <PresentationFormat>Custom</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Basis</vt:lpstr>
      <vt:lpstr> Numerical Solution of ODEs using  Taylor series </vt:lpstr>
      <vt:lpstr> Taylor Series </vt:lpstr>
      <vt:lpstr>PowerPoint Presentation</vt:lpstr>
      <vt:lpstr>Example</vt:lpstr>
      <vt:lpstr>PowerPoint Presentation</vt:lpstr>
      <vt:lpstr>PowerPoint Presentation</vt:lpstr>
      <vt:lpstr>Example</vt:lpstr>
      <vt:lpstr> Applications of Taylor Series</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Analysis</dc:title>
  <dc:creator>rahemeen</dc:creator>
  <cp:lastModifiedBy>Mobeen Nazar</cp:lastModifiedBy>
  <cp:revision>282</cp:revision>
  <dcterms:created xsi:type="dcterms:W3CDTF">2023-09-19T09:11:56Z</dcterms:created>
  <dcterms:modified xsi:type="dcterms:W3CDTF">2024-12-09T05:53:28Z</dcterms:modified>
</cp:coreProperties>
</file>