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4" r:id="rId3"/>
    <p:sldId id="265" r:id="rId4"/>
    <p:sldId id="269" r:id="rId5"/>
    <p:sldId id="258" r:id="rId6"/>
    <p:sldId id="270" r:id="rId7"/>
    <p:sldId id="271" r:id="rId8"/>
    <p:sldId id="257" r:id="rId9"/>
    <p:sldId id="259" r:id="rId10"/>
    <p:sldId id="266" r:id="rId11"/>
    <p:sldId id="267" r:id="rId12"/>
    <p:sldId id="268" r:id="rId13"/>
    <p:sldId id="260" r:id="rId14"/>
    <p:sldId id="272" r:id="rId15"/>
    <p:sldId id="263" r:id="rId16"/>
    <p:sldId id="273" r:id="rId17"/>
    <p:sldId id="274" r:id="rId18"/>
    <p:sldId id="27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94660"/>
  </p:normalViewPr>
  <p:slideViewPr>
    <p:cSldViewPr>
      <p:cViewPr>
        <p:scale>
          <a:sx n="66" d="100"/>
          <a:sy n="66" d="100"/>
        </p:scale>
        <p:origin x="1420" y="1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Description:</a:t>
            </a:r>
          </a:p>
          <a:p>
            <a:endParaRPr lang="en-US" dirty="0"/>
          </a:p>
          <a:p>
            <a:r>
              <a:rPr lang="en-US" dirty="0"/>
              <a:t>The challenge lies in the difficulty for consumers to accurately identify and differentiate between various types of date fruits based on visual characteristics alone. This is due to the extensive range of date fruit varieties, each exhibiting distinct features in terms of color, size, shape, texture, and taste.</a:t>
            </a:r>
          </a:p>
        </p:txBody>
      </p:sp>
      <p:sp>
        <p:nvSpPr>
          <p:cNvPr id="4" name="Slide Number Placeholder 3"/>
          <p:cNvSpPr>
            <a:spLocks noGrp="1"/>
          </p:cNvSpPr>
          <p:nvPr>
            <p:ph type="sldNum" sz="quarter" idx="5"/>
          </p:nvPr>
        </p:nvSpPr>
        <p:spPr/>
        <p:txBody>
          <a:bodyPr/>
          <a:lstStyle/>
          <a:p>
            <a:fld id="{30A0DC7A-5C53-46DC-BB50-765E30D75C3B}" type="slidenum">
              <a:rPr lang="en-US" smtClean="0"/>
              <a:t>8</a:t>
            </a:fld>
            <a:endParaRPr lang="en-US"/>
          </a:p>
        </p:txBody>
      </p:sp>
    </p:spTree>
    <p:extLst>
      <p:ext uri="{BB962C8B-B14F-4D97-AF65-F5344CB8AC3E}">
        <p14:creationId xmlns:p14="http://schemas.microsoft.com/office/powerpoint/2010/main" val="384849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10/2/2024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core.com/" TargetMode="External"/><Relationship Id="rId2" Type="http://schemas.openxmlformats.org/officeDocument/2006/relationships/hyperlink" Target="https://www.buildtools.com/" TargetMode="External"/><Relationship Id="rId1" Type="http://schemas.openxmlformats.org/officeDocument/2006/relationships/slideLayout" Target="../slideLayouts/slideLayout2.xml"/><Relationship Id="rId4" Type="http://schemas.openxmlformats.org/officeDocument/2006/relationships/hyperlink" Target="https://www.coconstruc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lstStyle/>
          <a:p>
            <a:r>
              <a:rPr lang="en-US" dirty="0">
                <a:latin typeface="Arial" panose="020B0604020202020204" pitchFamily="34" charset="0"/>
                <a:cs typeface="Arial" panose="020B0604020202020204" pitchFamily="34" charset="0"/>
              </a:rPr>
              <a:t>FYP Proposal Defense</a:t>
            </a:r>
            <a:br>
              <a:rPr lang="en-US" dirty="0"/>
            </a:br>
            <a:r>
              <a:rPr lang="en-US" sz="3600" dirty="0"/>
              <a:t>&lt;&lt; </a:t>
            </a:r>
            <a:r>
              <a:rPr lang="en-US" sz="4000" dirty="0"/>
              <a:t>Builder Management System </a:t>
            </a:r>
            <a:r>
              <a:rPr lang="en-US" sz="3600" dirty="0"/>
              <a:t>&gt;&gt;</a:t>
            </a:r>
            <a:endParaRPr lang="en-US" sz="4000" dirty="0"/>
          </a:p>
        </p:txBody>
      </p:sp>
      <p:graphicFrame>
        <p:nvGraphicFramePr>
          <p:cNvPr id="9" name="Table 8"/>
          <p:cNvGraphicFramePr>
            <a:graphicFrameLocks noGrp="1"/>
          </p:cNvGraphicFramePr>
          <p:nvPr>
            <p:extLst>
              <p:ext uri="{D42A27DB-BD31-4B8C-83A1-F6EECF244321}">
                <p14:modId xmlns:p14="http://schemas.microsoft.com/office/powerpoint/2010/main" val="2162668590"/>
              </p:ext>
            </p:extLst>
          </p:nvPr>
        </p:nvGraphicFramePr>
        <p:xfrm>
          <a:off x="838200" y="3810000"/>
          <a:ext cx="7620000" cy="1449705"/>
        </p:xfrm>
        <a:graphic>
          <a:graphicData uri="http://schemas.openxmlformats.org/drawingml/2006/table">
            <a:tbl>
              <a:tblPr>
                <a:tableStyleId>{5940675A-B579-460E-94D1-54222C63F5DA}</a:tableStyleId>
              </a:tblPr>
              <a:tblGrid>
                <a:gridCol w="842211">
                  <a:extLst>
                    <a:ext uri="{9D8B030D-6E8A-4147-A177-3AD203B41FA5}">
                      <a16:colId xmlns:a16="http://schemas.microsoft.com/office/drawing/2014/main" val="20000"/>
                    </a:ext>
                  </a:extLst>
                </a:gridCol>
                <a:gridCol w="3958389">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190500">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Muhammad Shoaib Akhter Qadri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algn="ctr" defTabSz="914400" rtl="0" eaLnBrk="1" fontAlgn="ctr" latinLnBrk="0" hangingPunct="1"/>
                      <a:r>
                        <a:rPr lang="en-US" sz="1800" u="none" strike="noStrike" kern="1200" dirty="0">
                          <a:solidFill>
                            <a:schemeClr val="tx1"/>
                          </a:solidFill>
                          <a:effectLst/>
                          <a:latin typeface="Arial" panose="020B0604020202020204" pitchFamily="34" charset="0"/>
                          <a:ea typeface="+mn-ea"/>
                          <a:cs typeface="Arial" panose="020B0604020202020204" pitchFamily="34" charset="0"/>
                        </a:rPr>
                        <a:t>02-131212-009</a:t>
                      </a:r>
                    </a:p>
                  </a:txBody>
                  <a:tcPr marL="9525" marR="9525" marT="9525" marB="0" anchor="ctr"/>
                </a:tc>
                <a:extLst>
                  <a:ext uri="{0D108BD9-81ED-4DB2-BD59-A6C34878D82A}">
                    <a16:rowId xmlns:a16="http://schemas.microsoft.com/office/drawing/2014/main" val="10002"/>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788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 )</a:t>
            </a:r>
          </a:p>
        </p:txBody>
      </p:sp>
      <p:sp>
        <p:nvSpPr>
          <p:cNvPr id="3" name="Content Placeholder 2"/>
          <p:cNvSpPr>
            <a:spLocks noGrp="1"/>
          </p:cNvSpPr>
          <p:nvPr>
            <p:ph idx="1"/>
          </p:nvPr>
        </p:nvSpPr>
        <p:spPr/>
        <p:txBody>
          <a:bodyPr>
            <a:normAutofit/>
          </a:bodyPr>
          <a:lstStyle/>
          <a:p>
            <a:r>
              <a:rPr lang="en-US" dirty="0"/>
              <a:t>Methodology/Algorithm</a:t>
            </a:r>
          </a:p>
          <a:p>
            <a:endParaRPr lang="en-US" sz="4000" dirty="0"/>
          </a:p>
          <a:p>
            <a:endParaRPr lang="en-US" sz="4000" dirty="0"/>
          </a:p>
        </p:txBody>
      </p:sp>
      <p:sp>
        <p:nvSpPr>
          <p:cNvPr id="7" name="Rectangle 3">
            <a:extLst>
              <a:ext uri="{FF2B5EF4-FFF2-40B4-BE49-F238E27FC236}">
                <a16:creationId xmlns:a16="http://schemas.microsoft.com/office/drawing/2014/main" id="{0CB6453D-4D3F-2049-4ABB-492A43B1D995}"/>
              </a:ext>
            </a:extLst>
          </p:cNvPr>
          <p:cNvSpPr>
            <a:spLocks noChangeArrowheads="1"/>
          </p:cNvSpPr>
          <p:nvPr/>
        </p:nvSpPr>
        <p:spPr bwMode="auto">
          <a:xfrm>
            <a:off x="228600" y="1676400"/>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Sprints and Iterations</a:t>
            </a:r>
            <a:r>
              <a:rPr lang="en-US" altLang="en-US" sz="2800" dirty="0">
                <a:latin typeface="Times New Roman" panose="02020603050405020304" pitchFamily="18" charset="0"/>
                <a:cs typeface="Times New Roman" panose="02020603050405020304" pitchFamily="18" charset="0"/>
              </a:rPr>
              <a:t>: Each sprint (2-4 weeks) will focus on specific deliverables, ensuring continuous progress.</a:t>
            </a:r>
          </a:p>
          <a:p>
            <a:pPr lvl="0" eaLnBrk="0" fontAlgn="base" hangingPunct="0">
              <a:spcBef>
                <a:spcPct val="0"/>
              </a:spcBef>
              <a:spcAft>
                <a:spcPct val="0"/>
              </a:spcAft>
              <a:buFontTx/>
              <a:buChar char="•"/>
            </a:pPr>
            <a:r>
              <a:rPr lang="en-US" altLang="en-US" sz="2800" b="1" dirty="0">
                <a:latin typeface="Times New Roman" panose="02020603050405020304" pitchFamily="18" charset="0"/>
                <a:cs typeface="Times New Roman" panose="02020603050405020304" pitchFamily="18" charset="0"/>
              </a:rPr>
              <a:t> Daily Stand-ups</a:t>
            </a:r>
            <a:r>
              <a:rPr lang="en-US" altLang="en-US" sz="2800" dirty="0">
                <a:latin typeface="Times New Roman" panose="02020603050405020304" pitchFamily="18" charset="0"/>
                <a:cs typeface="Times New Roman" panose="02020603050405020304" pitchFamily="18" charset="0"/>
              </a:rPr>
              <a:t>: Short daily meetings to review progress, address roadblocks, and align on daily tasks.</a:t>
            </a:r>
          </a:p>
          <a:p>
            <a:pPr lvl="0" eaLnBrk="0" fontAlgn="base" hangingPunct="0">
              <a:spcBef>
                <a:spcPct val="0"/>
              </a:spcBef>
              <a:spcAft>
                <a:spcPct val="0"/>
              </a:spcAft>
              <a:buFontTx/>
              <a:buChar char="•"/>
            </a:pPr>
            <a:r>
              <a:rPr lang="en-US" altLang="en-US" sz="2800" b="1" dirty="0">
                <a:latin typeface="Times New Roman" panose="02020603050405020304" pitchFamily="18" charset="0"/>
                <a:cs typeface="Times New Roman" panose="02020603050405020304" pitchFamily="18" charset="0"/>
              </a:rPr>
              <a:t> User Stories and Backlog</a:t>
            </a:r>
            <a:r>
              <a:rPr lang="en-US" altLang="en-US" sz="2800" dirty="0">
                <a:latin typeface="Times New Roman" panose="02020603050405020304" pitchFamily="18" charset="0"/>
                <a:cs typeface="Times New Roman" panose="02020603050405020304" pitchFamily="18" charset="0"/>
              </a:rPr>
              <a:t>: Prioritized user stories will guide development, focusing on key features like real-time communication and AI-powered documentation.</a:t>
            </a:r>
          </a:p>
          <a:p>
            <a:pPr lvl="0" eaLnBrk="0" fontAlgn="base" hangingPunct="0">
              <a:spcBef>
                <a:spcPct val="0"/>
              </a:spcBef>
              <a:spcAft>
                <a:spcPct val="0"/>
              </a:spcAft>
              <a:buFontTx/>
              <a:buChar char="•"/>
            </a:pPr>
            <a:r>
              <a:rPr lang="en-US" altLang="en-US" sz="2800" b="1" dirty="0">
                <a:latin typeface="Times New Roman" panose="02020603050405020304" pitchFamily="18" charset="0"/>
                <a:cs typeface="Times New Roman" panose="02020603050405020304" pitchFamily="18" charset="0"/>
              </a:rPr>
              <a:t> Continuous Integration and Delivery (CI/CD)</a:t>
            </a:r>
            <a:r>
              <a:rPr lang="en-US" altLang="en-US" sz="2800" dirty="0">
                <a:latin typeface="Times New Roman" panose="02020603050405020304" pitchFamily="18" charset="0"/>
                <a:cs typeface="Times New Roman" panose="02020603050405020304" pitchFamily="18" charset="0"/>
              </a:rPr>
              <a:t>: Regular code integration and testing will ensure stability and frequent releases.</a:t>
            </a:r>
          </a:p>
        </p:txBody>
      </p:sp>
    </p:spTree>
    <p:extLst>
      <p:ext uri="{BB962C8B-B14F-4D97-AF65-F5344CB8AC3E}">
        <p14:creationId xmlns:p14="http://schemas.microsoft.com/office/powerpoint/2010/main" val="393802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 )</a:t>
            </a:r>
          </a:p>
        </p:txBody>
      </p:sp>
      <p:sp>
        <p:nvSpPr>
          <p:cNvPr id="3" name="Content Placeholder 2"/>
          <p:cNvSpPr>
            <a:spLocks noGrp="1"/>
          </p:cNvSpPr>
          <p:nvPr>
            <p:ph idx="1"/>
          </p:nvPr>
        </p:nvSpPr>
        <p:spPr/>
        <p:txBody>
          <a:bodyPr>
            <a:normAutofit/>
          </a:bodyPr>
          <a:lstStyle/>
          <a:p>
            <a:r>
              <a:rPr lang="en-US" u="sng" dirty="0">
                <a:latin typeface="Times New Roman" panose="02020603050405020304" pitchFamily="18" charset="0"/>
                <a:cs typeface="Times New Roman" panose="02020603050405020304" pitchFamily="18" charset="0"/>
              </a:rPr>
              <a:t>Technologies to be used</a:t>
            </a:r>
          </a:p>
          <a:p>
            <a:pPr marL="0" indent="0">
              <a:buNone/>
            </a:pPr>
            <a:endParaRPr lang="en-US" u="sng" dirty="0">
              <a:latin typeface="Times New Roman" panose="02020603050405020304" pitchFamily="18" charset="0"/>
              <a:cs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Frontend:</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React.js</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Backend/Database: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Firebase</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Real-Time Communication: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Real time Firebase Database</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AI Tools (optional):</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OpenAI API for automatic documentation</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Task Scheduling &amp; Progress Tracking: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Firebase </a:t>
            </a:r>
            <a:r>
              <a:rPr lang="en-US" sz="2800" b="0" dirty="0" err="1">
                <a:effectLst/>
                <a:latin typeface="Times New Roman" panose="02020603050405020304" pitchFamily="18" charset="0"/>
                <a:ea typeface="Calibri" panose="020F0502020204030204" pitchFamily="34" charset="0"/>
                <a:cs typeface="Times New Roman" panose="02020603050405020304" pitchFamily="18" charset="0"/>
              </a:rPr>
              <a:t>Firestore</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 for scheduled tasks</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Mobile Integration (optional):</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React Native for mobile access</a:t>
            </a:r>
            <a:endParaRPr lang="en-US" sz="2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909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 )</a:t>
            </a:r>
          </a:p>
        </p:txBody>
      </p:sp>
      <p:sp>
        <p:nvSpPr>
          <p:cNvPr id="3" name="Content Placeholder 2"/>
          <p:cNvSpPr>
            <a:spLocks noGrp="1"/>
          </p:cNvSpPr>
          <p:nvPr>
            <p:ph idx="1"/>
          </p:nvPr>
        </p:nvSpPr>
        <p:spPr/>
        <p:txBody>
          <a:bodyPr>
            <a:normAutofit/>
          </a:bodyPr>
          <a:lstStyle/>
          <a:p>
            <a:r>
              <a:rPr lang="en-US" b="1" u="sng" dirty="0"/>
              <a:t>Sustainable Development Goals Mappings</a:t>
            </a:r>
          </a:p>
          <a:p>
            <a:pPr marL="342900" marR="0" lvl="0" indent="-342900">
              <a:spcBef>
                <a:spcPts val="65"/>
              </a:spcBef>
              <a:spcAft>
                <a:spcPts val="0"/>
              </a:spcAft>
              <a:buSzPts val="1000"/>
              <a:buFont typeface="Symbol" panose="05050102010706020507" pitchFamily="18" charset="2"/>
              <a:buChar char=""/>
              <a:tabLst>
                <a:tab pos="457200" algn="l"/>
              </a:tabLs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9: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Industry, Innovation, and Infrastructure: Promoting sustainable construction innovation through digital platforms.</a:t>
            </a:r>
            <a:endParaRPr lang="en-US"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11: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Sustainable Cities and Communities: Supporting well-managed and transparent urban residential projects.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098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noAutofit/>
          </a:bodyPr>
          <a:lstStyle/>
          <a:p>
            <a:pPr marL="342900" marR="0" lvl="0" indent="-342900" rtl="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Chatting &amp; Communication: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 real-time messaging system allowing customers, builders, and </a:t>
            </a:r>
            <a:r>
              <a:rPr lang="en-US" sz="26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 to communicate seamlessly.</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Products Selection &amp; Documentation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Tracking customer selections for materials, appliances, and finishes with documented agreements.</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Profile Management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Comprehensive profile pages for customers, custom builders, and </a:t>
            </a:r>
            <a:r>
              <a:rPr lang="en-US" sz="26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Project Management: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Features for customers and builders to add and track projects, including descriptions, images, and building links.</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Companies Section: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 dedicated section for listing companies involved in a project, visible in the sidebar for easy navigation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a:xfrm>
            <a:off x="70436" y="1371600"/>
            <a:ext cx="8991600" cy="5486400"/>
          </a:xfrm>
        </p:spPr>
        <p:txBody>
          <a:bodyPr>
            <a:noAutofit/>
          </a:bodyPr>
          <a:lstStyle/>
          <a:p>
            <a:pPr marL="514350" marR="0" lvl="0" indent="-514350" rtl="0">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Project and Task Dashboard:</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Centralized project dashboards for tracking progress, deadlines, payments, and key milestones.</a:t>
            </a:r>
            <a:endParaRPr lang="en-US" sz="2500" b="0" dirty="0">
              <a:latin typeface="Times New Roman" panose="02020603050405020304" pitchFamily="18" charset="0"/>
              <a:ea typeface="Calibri" panose="020F0502020204030204" pitchFamily="34" charset="0"/>
            </a:endParaRPr>
          </a:p>
          <a:p>
            <a:pPr marL="514350" marR="0" lvl="0" indent="-514350" rtl="0">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Customer Reviews:</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system for customers to leave feedback about builders and companies.</a:t>
            </a:r>
            <a:endParaRPr lang="en-US" sz="2500" b="0" dirty="0">
              <a:latin typeface="Times New Roman" panose="02020603050405020304" pitchFamily="18" charset="0"/>
              <a:ea typeface="Calibri" panose="020F0502020204030204" pitchFamily="34" charset="0"/>
            </a:endParaRPr>
          </a:p>
          <a:p>
            <a:pPr marL="514350" marR="0" lvl="0" indent="-514350" rtl="0">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Notifications System:</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Real-time alerts for project updates, task completions, and document approvals.</a:t>
            </a:r>
            <a:endParaRPr lang="en-US" sz="2500" b="0" dirty="0">
              <a:latin typeface="Times New Roman" panose="02020603050405020304" pitchFamily="18" charset="0"/>
              <a:ea typeface="Calibri" panose="020F0502020204030204" pitchFamily="34" charset="0"/>
            </a:endParaRPr>
          </a:p>
          <a:p>
            <a:pPr marL="514350" marR="0" lvl="0" indent="-514350" rtl="0">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Task Management: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task assignment system where customers can assign tasks to builders and track progress.</a:t>
            </a:r>
            <a:endParaRPr lang="en-US" sz="2500" b="0" dirty="0">
              <a:latin typeface="Times New Roman" panose="02020603050405020304" pitchFamily="18" charset="0"/>
              <a:ea typeface="Calibri" panose="020F0502020204030204" pitchFamily="34" charset="0"/>
            </a:endParaRPr>
          </a:p>
          <a:p>
            <a:pPr marL="514350" marR="0" lvl="0" indent="-514350" rtl="0">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Mobile Integration (optional):</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mobile-friendly platform allowing access to project updates on-the-go.</a:t>
            </a:r>
            <a:endParaRPr lang="en-US" sz="2500" b="0" dirty="0">
              <a:latin typeface="Times New Roman" panose="02020603050405020304" pitchFamily="18" charset="0"/>
              <a:ea typeface="Calibri" panose="020F0502020204030204" pitchFamily="34" charset="0"/>
            </a:endParaRPr>
          </a:p>
          <a:p>
            <a:pPr marL="514350" marR="0" lvl="0" indent="-514350" rtl="0">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Verified Builders Status:</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status system for verifying builders’ credentials and project compliance with Victorian standards.</a:t>
            </a:r>
            <a:endParaRPr lang="en-US" sz="2500" b="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11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Breakdown Structure</a:t>
            </a:r>
          </a:p>
        </p:txBody>
      </p:sp>
      <p:sp>
        <p:nvSpPr>
          <p:cNvPr id="3" name="Content Placeholder 2"/>
          <p:cNvSpPr>
            <a:spLocks noGrp="1"/>
          </p:cNvSpPr>
          <p:nvPr>
            <p:ph idx="1"/>
          </p:nvPr>
        </p:nvSpPr>
        <p:spPr/>
        <p:txBody>
          <a:bodyPr>
            <a:normAutofit fontScale="92500" lnSpcReduction="10000"/>
          </a:bodyPr>
          <a:lstStyle/>
          <a:p>
            <a:pPr marL="342900" marR="0" lvl="0" indent="-342900" rtl="0">
              <a:tabLst>
                <a:tab pos="457200" algn="l"/>
              </a:tabLst>
            </a:pPr>
            <a:r>
              <a:rPr lang="en-US" sz="2400" b="1" dirty="0">
                <a:effectLst/>
                <a:latin typeface="Times New Roman" panose="02020603050405020304" pitchFamily="18" charset="0"/>
                <a:ea typeface="Times New Roman" panose="02020603050405020304" pitchFamily="18" charset="0"/>
              </a:rPr>
              <a:t>Project Initialization</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1.1 Project Planning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1.1.1 Define project goals and scope</a:t>
            </a:r>
            <a:endParaRPr lang="en-US" sz="16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1.1.2 Stakeholder identification and consultation</a:t>
            </a:r>
            <a:endParaRPr lang="en-US" sz="16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1.2 Requirements Gathering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1.2.1 Market analysis</a:t>
            </a:r>
            <a:endParaRPr lang="en-US" sz="16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1.2.2 Competitor software analysis (</a:t>
            </a:r>
            <a:r>
              <a:rPr lang="en-US" sz="2000" dirty="0" err="1">
                <a:effectLst/>
                <a:latin typeface="Times New Roman" panose="02020603050405020304" pitchFamily="18" charset="0"/>
                <a:ea typeface="Times New Roman" panose="02020603050405020304" pitchFamily="18" charset="0"/>
              </a:rPr>
              <a:t>BuildTools</a:t>
            </a:r>
            <a:r>
              <a:rPr lang="en-US" sz="2000" dirty="0">
                <a:effectLst/>
                <a:latin typeface="Times New Roman" panose="02020603050405020304" pitchFamily="18" charset="0"/>
                <a:ea typeface="Times New Roman" panose="02020603050405020304" pitchFamily="18" charset="0"/>
              </a:rPr>
              <a:t>, Procore, etc.)</a:t>
            </a:r>
            <a:endParaRPr lang="en-US" sz="16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Design and Architecture</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2.1 System Design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2.1.1 Adobe design</a:t>
            </a:r>
            <a:endParaRPr lang="en-US" sz="16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 Architecture Setup</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2.2.1 Firebase real-time database integration</a:t>
            </a:r>
            <a:endParaRPr lang="en-US" sz="16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Development</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3.1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Frontend Development (React.js)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3.1.1 Dashboard and task management UI</a:t>
            </a:r>
            <a:endParaRPr lang="en-US" sz="16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3.1.2 Real-time communication system</a:t>
            </a:r>
            <a:endParaRPr lang="en-US" sz="16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3.2 Backend Development (Firebase)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3.2.1 Database setup</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621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A83D-508D-B834-216B-118B0A6C1413}"/>
              </a:ext>
            </a:extLst>
          </p:cNvPr>
          <p:cNvSpPr>
            <a:spLocks noGrp="1"/>
          </p:cNvSpPr>
          <p:nvPr>
            <p:ph type="title"/>
          </p:nvPr>
        </p:nvSpPr>
        <p:spPr/>
        <p:txBody>
          <a:bodyPr/>
          <a:lstStyle/>
          <a:p>
            <a:r>
              <a:rPr lang="en-US" dirty="0"/>
              <a:t>Work Breakdown Structure</a:t>
            </a:r>
          </a:p>
        </p:txBody>
      </p:sp>
      <p:sp>
        <p:nvSpPr>
          <p:cNvPr id="3" name="Content Placeholder 2">
            <a:extLst>
              <a:ext uri="{FF2B5EF4-FFF2-40B4-BE49-F238E27FC236}">
                <a16:creationId xmlns:a16="http://schemas.microsoft.com/office/drawing/2014/main" id="{1AD37058-925F-39E1-535C-1A5FE2B6F221}"/>
              </a:ext>
            </a:extLst>
          </p:cNvPr>
          <p:cNvSpPr>
            <a:spLocks noGrp="1"/>
          </p:cNvSpPr>
          <p:nvPr>
            <p:ph idx="1"/>
          </p:nvPr>
        </p:nvSpPr>
        <p:spPr/>
        <p:txBody>
          <a:bodyPr>
            <a:normAutofit/>
          </a:bodyPr>
          <a:lstStyle/>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Testing and Quality Assurance</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4.1 Unit Testing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4.1.1 Component and functionality testing</a:t>
            </a:r>
            <a:endParaRPr lang="en-US" sz="1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4.2 User Acceptance Testing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4.2.1 Beta testing with builders and clients</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4.2.2 Feedback gathering and analysis</a:t>
            </a:r>
            <a:endParaRPr lang="en-US" sz="14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Deployment and Launch</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5.1 Deployment Setup</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5.1.1 Cloud server setup</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5.1.2 Domain and security configuration</a:t>
            </a:r>
            <a:endParaRPr lang="en-US" sz="1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5.2 Launch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5.2.1 Marketing and user onboarding</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5.2.2 Final launch and deployment</a:t>
            </a:r>
            <a:endParaRPr lang="en-US" sz="14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Post-Launch</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6.1 Maintenance and Updates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6.1.1 Bug fixing</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6.1.2 User support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623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2340-C295-68E3-66C3-44E8C1AB88D8}"/>
              </a:ext>
            </a:extLst>
          </p:cNvPr>
          <p:cNvSpPr>
            <a:spLocks noGrp="1"/>
          </p:cNvSpPr>
          <p:nvPr>
            <p:ph type="title"/>
          </p:nvPr>
        </p:nvSpPr>
        <p:spPr/>
        <p:txBody>
          <a:bodyPr/>
          <a:lstStyle/>
          <a:p>
            <a:r>
              <a:rPr lang="en-US" dirty="0"/>
              <a:t>Gantt Chart</a:t>
            </a:r>
          </a:p>
        </p:txBody>
      </p:sp>
      <p:graphicFrame>
        <p:nvGraphicFramePr>
          <p:cNvPr id="4" name="Content Placeholder 3">
            <a:extLst>
              <a:ext uri="{FF2B5EF4-FFF2-40B4-BE49-F238E27FC236}">
                <a16:creationId xmlns:a16="http://schemas.microsoft.com/office/drawing/2014/main" id="{899B3914-7C81-9EB5-89F6-D75347036E20}"/>
              </a:ext>
            </a:extLst>
          </p:cNvPr>
          <p:cNvGraphicFramePr>
            <a:graphicFrameLocks noGrp="1"/>
          </p:cNvGraphicFramePr>
          <p:nvPr>
            <p:ph idx="1"/>
            <p:extLst>
              <p:ext uri="{D42A27DB-BD31-4B8C-83A1-F6EECF244321}">
                <p14:modId xmlns:p14="http://schemas.microsoft.com/office/powerpoint/2010/main" val="2646812677"/>
              </p:ext>
            </p:extLst>
          </p:nvPr>
        </p:nvGraphicFramePr>
        <p:xfrm>
          <a:off x="457200" y="1295400"/>
          <a:ext cx="8077200" cy="5029200"/>
        </p:xfrm>
        <a:graphic>
          <a:graphicData uri="http://schemas.openxmlformats.org/drawingml/2006/table">
            <a:tbl>
              <a:tblPr firstRow="1" firstCol="1" bandRow="1">
                <a:tableStyleId>{5C22544A-7EE6-4342-B048-85BDC9FD1C3A}</a:tableStyleId>
              </a:tblPr>
              <a:tblGrid>
                <a:gridCol w="3810000">
                  <a:extLst>
                    <a:ext uri="{9D8B030D-6E8A-4147-A177-3AD203B41FA5}">
                      <a16:colId xmlns:a16="http://schemas.microsoft.com/office/drawing/2014/main" val="2057584729"/>
                    </a:ext>
                  </a:extLst>
                </a:gridCol>
                <a:gridCol w="1447800">
                  <a:extLst>
                    <a:ext uri="{9D8B030D-6E8A-4147-A177-3AD203B41FA5}">
                      <a16:colId xmlns:a16="http://schemas.microsoft.com/office/drawing/2014/main" val="4010405261"/>
                    </a:ext>
                  </a:extLst>
                </a:gridCol>
                <a:gridCol w="1524000">
                  <a:extLst>
                    <a:ext uri="{9D8B030D-6E8A-4147-A177-3AD203B41FA5}">
                      <a16:colId xmlns:a16="http://schemas.microsoft.com/office/drawing/2014/main" val="2165476667"/>
                    </a:ext>
                  </a:extLst>
                </a:gridCol>
                <a:gridCol w="1295400">
                  <a:extLst>
                    <a:ext uri="{9D8B030D-6E8A-4147-A177-3AD203B41FA5}">
                      <a16:colId xmlns:a16="http://schemas.microsoft.com/office/drawing/2014/main" val="1537559113"/>
                    </a:ext>
                  </a:extLst>
                </a:gridCol>
              </a:tblGrid>
              <a:tr h="743105">
                <a:tc>
                  <a:txBody>
                    <a:bodyPr/>
                    <a:lstStyle/>
                    <a:p>
                      <a:pPr marL="0" marR="0">
                        <a:spcBef>
                          <a:spcPts val="0"/>
                        </a:spcBef>
                        <a:spcAft>
                          <a:spcPts val="0"/>
                        </a:spcAft>
                      </a:pPr>
                      <a:r>
                        <a:rPr lang="en-US" sz="2400">
                          <a:effectLst/>
                        </a:rPr>
                        <a:t>Task</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400">
                          <a:effectLst/>
                        </a:rPr>
                        <a:t>Duration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400">
                          <a:effectLst/>
                        </a:rPr>
                        <a:t>Start Date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400">
                          <a:effectLst/>
                        </a:rPr>
                        <a:t>End Date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50132989"/>
                  </a:ext>
                </a:extLst>
              </a:tr>
              <a:tr h="495403">
                <a:tc>
                  <a:txBody>
                    <a:bodyPr/>
                    <a:lstStyle/>
                    <a:p>
                      <a:pPr marL="0" marR="0">
                        <a:spcBef>
                          <a:spcPts val="0"/>
                        </a:spcBef>
                        <a:spcAft>
                          <a:spcPts val="0"/>
                        </a:spcAft>
                      </a:pPr>
                      <a:r>
                        <a:rPr lang="en-US" sz="2000">
                          <a:effectLst/>
                        </a:rPr>
                        <a:t>1. Project Initialization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3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1.75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59065793"/>
                  </a:ext>
                </a:extLst>
              </a:tr>
              <a:tr h="495403">
                <a:tc>
                  <a:txBody>
                    <a:bodyPr/>
                    <a:lstStyle/>
                    <a:p>
                      <a:pPr marL="0" marR="0">
                        <a:spcBef>
                          <a:spcPts val="0"/>
                        </a:spcBef>
                        <a:spcAft>
                          <a:spcPts val="0"/>
                        </a:spcAft>
                      </a:pPr>
                      <a:r>
                        <a:rPr lang="en-US" sz="2000">
                          <a:effectLst/>
                        </a:rPr>
                        <a:t>1.1 Project Planning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1 Week</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42320216"/>
                  </a:ext>
                </a:extLst>
              </a:tr>
              <a:tr h="768161">
                <a:tc>
                  <a:txBody>
                    <a:bodyPr/>
                    <a:lstStyle/>
                    <a:p>
                      <a:pPr marL="0" marR="0">
                        <a:spcBef>
                          <a:spcPts val="0"/>
                        </a:spcBef>
                        <a:spcAft>
                          <a:spcPts val="0"/>
                        </a:spcAft>
                      </a:pPr>
                      <a:r>
                        <a:rPr lang="en-US" sz="2000">
                          <a:effectLst/>
                        </a:rPr>
                        <a:t>1.2 Requirements Gathering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4</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8305907"/>
                  </a:ext>
                </a:extLst>
              </a:tr>
              <a:tr h="768161">
                <a:tc>
                  <a:txBody>
                    <a:bodyPr/>
                    <a:lstStyle/>
                    <a:p>
                      <a:pPr marL="0" marR="0">
                        <a:spcBef>
                          <a:spcPts val="0"/>
                        </a:spcBef>
                        <a:spcAft>
                          <a:spcPts val="0"/>
                        </a:spcAft>
                      </a:pPr>
                      <a:r>
                        <a:rPr lang="en-US" sz="2000">
                          <a:effectLst/>
                        </a:rPr>
                        <a:t>2. Design and Architecture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5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1.75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99555272"/>
                  </a:ext>
                </a:extLst>
              </a:tr>
              <a:tr h="495403">
                <a:tc>
                  <a:txBody>
                    <a:bodyPr/>
                    <a:lstStyle/>
                    <a:p>
                      <a:pPr marL="0" marR="0">
                        <a:spcBef>
                          <a:spcPts val="0"/>
                        </a:spcBef>
                        <a:spcAft>
                          <a:spcPts val="0"/>
                        </a:spcAft>
                      </a:pPr>
                      <a:r>
                        <a:rPr lang="en-US" sz="2000">
                          <a:effectLst/>
                        </a:rPr>
                        <a:t>2.1 System Design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9244117"/>
                  </a:ext>
                </a:extLst>
              </a:tr>
              <a:tr h="495403">
                <a:tc>
                  <a:txBody>
                    <a:bodyPr/>
                    <a:lstStyle/>
                    <a:p>
                      <a:pPr marL="0" marR="0">
                        <a:spcBef>
                          <a:spcPts val="0"/>
                        </a:spcBef>
                        <a:spcAft>
                          <a:spcPts val="0"/>
                        </a:spcAft>
                      </a:pPr>
                      <a:r>
                        <a:rPr lang="en-US" sz="2000">
                          <a:effectLst/>
                        </a:rPr>
                        <a:t>2.2 Architecture Setup</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8</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6402244"/>
                  </a:ext>
                </a:extLst>
              </a:tr>
              <a:tr h="768161">
                <a:tc>
                  <a:txBody>
                    <a:bodyPr/>
                    <a:lstStyle/>
                    <a:p>
                      <a:pPr marL="0" marR="0">
                        <a:spcBef>
                          <a:spcPts val="0"/>
                        </a:spcBef>
                        <a:spcAft>
                          <a:spcPts val="0"/>
                        </a:spcAft>
                      </a:pPr>
                      <a:r>
                        <a:rPr lang="en-US" sz="2000" dirty="0">
                          <a:effectLst/>
                        </a:rPr>
                        <a:t>2.3 AI-Enhanced Documentation Design</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1 Week</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rPr>
                        <a:t>Week 11</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rPr>
                        <a:t>Week 12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37470980"/>
                  </a:ext>
                </a:extLst>
              </a:tr>
            </a:tbl>
          </a:graphicData>
        </a:graphic>
      </p:graphicFrame>
    </p:spTree>
    <p:extLst>
      <p:ext uri="{BB962C8B-B14F-4D97-AF65-F5344CB8AC3E}">
        <p14:creationId xmlns:p14="http://schemas.microsoft.com/office/powerpoint/2010/main" val="395003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725C-21AB-DC2F-374A-3B92524835A1}"/>
              </a:ext>
            </a:extLst>
          </p:cNvPr>
          <p:cNvSpPr>
            <a:spLocks noGrp="1"/>
          </p:cNvSpPr>
          <p:nvPr>
            <p:ph type="title"/>
          </p:nvPr>
        </p:nvSpPr>
        <p:spPr/>
        <p:txBody>
          <a:bodyPr/>
          <a:lstStyle/>
          <a:p>
            <a:r>
              <a:rPr lang="en-US" dirty="0"/>
              <a:t>Gantt Chart</a:t>
            </a:r>
          </a:p>
        </p:txBody>
      </p:sp>
      <p:graphicFrame>
        <p:nvGraphicFramePr>
          <p:cNvPr id="4" name="Content Placeholder 3">
            <a:extLst>
              <a:ext uri="{FF2B5EF4-FFF2-40B4-BE49-F238E27FC236}">
                <a16:creationId xmlns:a16="http://schemas.microsoft.com/office/drawing/2014/main" id="{4B790444-56B2-EE75-F094-0EB945129FB0}"/>
              </a:ext>
            </a:extLst>
          </p:cNvPr>
          <p:cNvGraphicFramePr>
            <a:graphicFrameLocks noGrp="1"/>
          </p:cNvGraphicFramePr>
          <p:nvPr>
            <p:ph idx="1"/>
            <p:extLst>
              <p:ext uri="{D42A27DB-BD31-4B8C-83A1-F6EECF244321}">
                <p14:modId xmlns:p14="http://schemas.microsoft.com/office/powerpoint/2010/main" val="1374347455"/>
              </p:ext>
            </p:extLst>
          </p:nvPr>
        </p:nvGraphicFramePr>
        <p:xfrm>
          <a:off x="228600" y="1447800"/>
          <a:ext cx="8305800" cy="4993341"/>
        </p:xfrm>
        <a:graphic>
          <a:graphicData uri="http://schemas.openxmlformats.org/drawingml/2006/table">
            <a:tbl>
              <a:tblPr firstRow="1" firstCol="1" bandRow="1">
                <a:tableStyleId>{5C22544A-7EE6-4342-B048-85BDC9FD1C3A}</a:tableStyleId>
              </a:tblPr>
              <a:tblGrid>
                <a:gridCol w="4343400">
                  <a:extLst>
                    <a:ext uri="{9D8B030D-6E8A-4147-A177-3AD203B41FA5}">
                      <a16:colId xmlns:a16="http://schemas.microsoft.com/office/drawing/2014/main" val="1234622090"/>
                    </a:ext>
                  </a:extLst>
                </a:gridCol>
                <a:gridCol w="1219200">
                  <a:extLst>
                    <a:ext uri="{9D8B030D-6E8A-4147-A177-3AD203B41FA5}">
                      <a16:colId xmlns:a16="http://schemas.microsoft.com/office/drawing/2014/main" val="3308880609"/>
                    </a:ext>
                  </a:extLst>
                </a:gridCol>
                <a:gridCol w="1295400">
                  <a:extLst>
                    <a:ext uri="{9D8B030D-6E8A-4147-A177-3AD203B41FA5}">
                      <a16:colId xmlns:a16="http://schemas.microsoft.com/office/drawing/2014/main" val="2824705506"/>
                    </a:ext>
                  </a:extLst>
                </a:gridCol>
                <a:gridCol w="1447800">
                  <a:extLst>
                    <a:ext uri="{9D8B030D-6E8A-4147-A177-3AD203B41FA5}">
                      <a16:colId xmlns:a16="http://schemas.microsoft.com/office/drawing/2014/main" val="380900696"/>
                    </a:ext>
                  </a:extLst>
                </a:gridCol>
              </a:tblGrid>
              <a:tr h="292249">
                <a:tc>
                  <a:txBody>
                    <a:bodyPr/>
                    <a:lstStyle/>
                    <a:p>
                      <a:pPr marL="0" marR="0">
                        <a:spcBef>
                          <a:spcPts val="0"/>
                        </a:spcBef>
                        <a:spcAft>
                          <a:spcPts val="0"/>
                        </a:spcAft>
                      </a:pPr>
                      <a:r>
                        <a:rPr lang="en-US" sz="2000">
                          <a:effectLst/>
                        </a:rPr>
                        <a:t>3. Development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12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31597837"/>
                  </a:ext>
                </a:extLst>
              </a:tr>
              <a:tr h="876748">
                <a:tc>
                  <a:txBody>
                    <a:bodyPr/>
                    <a:lstStyle/>
                    <a:p>
                      <a:pPr marL="0" marR="0">
                        <a:spcBef>
                          <a:spcPts val="0"/>
                        </a:spcBef>
                        <a:spcAft>
                          <a:spcPts val="0"/>
                        </a:spcAft>
                      </a:pPr>
                      <a:r>
                        <a:rPr lang="en-US" sz="2000">
                          <a:effectLst/>
                        </a:rPr>
                        <a:t>3.1 Frontend Development (React.js)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6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44197216"/>
                  </a:ext>
                </a:extLst>
              </a:tr>
              <a:tr h="876748">
                <a:tc>
                  <a:txBody>
                    <a:bodyPr/>
                    <a:lstStyle/>
                    <a:p>
                      <a:pPr marL="0" marR="0">
                        <a:spcBef>
                          <a:spcPts val="0"/>
                        </a:spcBef>
                        <a:spcAft>
                          <a:spcPts val="0"/>
                        </a:spcAft>
                      </a:pPr>
                      <a:r>
                        <a:rPr lang="en-US" sz="2000">
                          <a:effectLst/>
                        </a:rPr>
                        <a:t>3.2 Backend Development (Firebase)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8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0337436"/>
                  </a:ext>
                </a:extLst>
              </a:tr>
              <a:tr h="876748">
                <a:tc>
                  <a:txBody>
                    <a:bodyPr/>
                    <a:lstStyle/>
                    <a:p>
                      <a:pPr marL="0" marR="0">
                        <a:spcBef>
                          <a:spcPts val="0"/>
                        </a:spcBef>
                        <a:spcAft>
                          <a:spcPts val="0"/>
                        </a:spcAft>
                      </a:pPr>
                      <a:r>
                        <a:rPr lang="en-US" sz="2000">
                          <a:effectLst/>
                        </a:rPr>
                        <a:t>3.3 Mobile App Development (React Native)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4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73331924"/>
                  </a:ext>
                </a:extLst>
              </a:tr>
              <a:tr h="584499">
                <a:tc>
                  <a:txBody>
                    <a:bodyPr/>
                    <a:lstStyle/>
                    <a:p>
                      <a:pPr marL="0" marR="0">
                        <a:spcBef>
                          <a:spcPts val="0"/>
                        </a:spcBef>
                        <a:spcAft>
                          <a:spcPts val="0"/>
                        </a:spcAft>
                      </a:pPr>
                      <a:r>
                        <a:rPr lang="en-US" sz="2000">
                          <a:effectLst/>
                        </a:rPr>
                        <a:t>4. Testing and Quality Assurance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4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6</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5.75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609329"/>
                  </a:ext>
                </a:extLst>
              </a:tr>
              <a:tr h="292249">
                <a:tc>
                  <a:txBody>
                    <a:bodyPr/>
                    <a:lstStyle/>
                    <a:p>
                      <a:pPr marL="0" marR="0">
                        <a:spcBef>
                          <a:spcPts val="0"/>
                        </a:spcBef>
                        <a:spcAft>
                          <a:spcPts val="0"/>
                        </a:spcAft>
                      </a:pPr>
                      <a:r>
                        <a:rPr lang="en-US" sz="2000">
                          <a:effectLst/>
                        </a:rPr>
                        <a:t>4.1 Unit Testing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09271073"/>
                  </a:ext>
                </a:extLst>
              </a:tr>
              <a:tr h="584499">
                <a:tc>
                  <a:txBody>
                    <a:bodyPr/>
                    <a:lstStyle/>
                    <a:p>
                      <a:pPr marL="0" marR="0">
                        <a:spcBef>
                          <a:spcPts val="0"/>
                        </a:spcBef>
                        <a:spcAft>
                          <a:spcPts val="0"/>
                        </a:spcAft>
                      </a:pPr>
                      <a:r>
                        <a:rPr lang="en-US" sz="2000">
                          <a:effectLst/>
                        </a:rPr>
                        <a:t>4.2 User Acceptance Testing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28909020"/>
                  </a:ext>
                </a:extLst>
              </a:tr>
              <a:tr h="584499">
                <a:tc>
                  <a:txBody>
                    <a:bodyPr/>
                    <a:lstStyle/>
                    <a:p>
                      <a:pPr marL="0" marR="0">
                        <a:spcBef>
                          <a:spcPts val="0"/>
                        </a:spcBef>
                        <a:spcAft>
                          <a:spcPts val="0"/>
                        </a:spcAft>
                      </a:pPr>
                      <a:r>
                        <a:rPr lang="en-US" sz="2000" dirty="0">
                          <a:effectLst/>
                        </a:rPr>
                        <a:t>5. Deployment and Launch</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6.75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rPr>
                        <a:t>Month 7</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87749573"/>
                  </a:ext>
                </a:extLst>
              </a:tr>
            </a:tbl>
          </a:graphicData>
        </a:graphic>
      </p:graphicFrame>
    </p:spTree>
    <p:extLst>
      <p:ext uri="{BB962C8B-B14F-4D97-AF65-F5344CB8AC3E}">
        <p14:creationId xmlns:p14="http://schemas.microsoft.com/office/powerpoint/2010/main" val="165043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6" name="Rectangle 3">
            <a:extLst>
              <a:ext uri="{FF2B5EF4-FFF2-40B4-BE49-F238E27FC236}">
                <a16:creationId xmlns:a16="http://schemas.microsoft.com/office/drawing/2014/main" id="{E24A1872-B4CE-735F-EF2F-0BBEE2403422}"/>
              </a:ext>
            </a:extLst>
          </p:cNvPr>
          <p:cNvSpPr>
            <a:spLocks noChangeArrowheads="1"/>
          </p:cNvSpPr>
          <p:nvPr/>
        </p:nvSpPr>
        <p:spPr bwMode="auto">
          <a:xfrm rot="10800000" flipV="1">
            <a:off x="304800" y="1667473"/>
            <a:ext cx="8686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BuildTools</a:t>
            </a:r>
            <a:r>
              <a:rPr kumimoji="0" lang="en-US" altLang="en-US" sz="2400" b="0" i="0" u="none" strike="noStrike" cap="none" normalizeH="0" baseline="0" dirty="0">
                <a:ln>
                  <a:noFill/>
                </a:ln>
                <a:solidFill>
                  <a:schemeClr val="tx1"/>
                </a:solidFill>
                <a:effectLst/>
                <a:latin typeface="Arial" panose="020B0604020202020204" pitchFamily="34" charset="0"/>
              </a:rPr>
              <a:t>: Project management software for construction professionals to streamline workflow.</a:t>
            </a:r>
          </a:p>
          <a:p>
            <a:pPr marL="0" marR="0" lvl="0" indent="0" algn="l" defTabSz="914400" rtl="0" eaLnBrk="0" fontAlgn="base" latinLnBrk="0" hangingPunct="0">
              <a:lnSpc>
                <a:spcPct val="100000"/>
              </a:lnSpc>
              <a:spcBef>
                <a:spcPct val="0"/>
              </a:spcBef>
              <a:spcAft>
                <a:spcPct val="0"/>
              </a:spcAft>
              <a:buClrTx/>
              <a:buSzTx/>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https://www.buildtools.com/</a:t>
            </a:r>
            <a:endPar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Procore</a:t>
            </a:r>
            <a:r>
              <a:rPr kumimoji="0" lang="en-US" altLang="en-US" sz="2400" b="0" i="0" u="none" strike="noStrike" cap="none" normalizeH="0" baseline="0" dirty="0">
                <a:ln>
                  <a:noFill/>
                </a:ln>
                <a:solidFill>
                  <a:schemeClr val="tx1"/>
                </a:solidFill>
                <a:effectLst/>
                <a:latin typeface="Arial" panose="020B0604020202020204" pitchFamily="34" charset="0"/>
              </a:rPr>
              <a:t>: Comprehensive construction management platform for enhancing project efficiency and collaboration.</a:t>
            </a:r>
          </a:p>
          <a:p>
            <a:pPr marL="0" marR="0" lvl="0" indent="0" algn="l" defTabSz="914400" rtl="0" eaLnBrk="0" fontAlgn="base" latinLnBrk="0" hangingPunct="0">
              <a:lnSpc>
                <a:spcPct val="100000"/>
              </a:lnSpc>
              <a:spcBef>
                <a:spcPct val="0"/>
              </a:spcBef>
              <a:spcAft>
                <a:spcPct val="0"/>
              </a:spcAft>
              <a:buClrTx/>
              <a:buSzTx/>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https://www.procore.com/</a:t>
            </a:r>
            <a:endPar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CoConstruct</a:t>
            </a:r>
            <a:r>
              <a:rPr kumimoji="0" lang="en-US" altLang="en-US" sz="2400" b="0" i="0" u="none" strike="noStrike" cap="none" normalizeH="0" baseline="0" dirty="0">
                <a:ln>
                  <a:noFill/>
                </a:ln>
                <a:solidFill>
                  <a:schemeClr val="tx1"/>
                </a:solidFill>
                <a:effectLst/>
                <a:latin typeface="Arial" panose="020B0604020202020204" pitchFamily="34" charset="0"/>
              </a:rPr>
              <a:t>: Software for builders and remodelers to manage projects, clients, and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https://www.coconstruct.com/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56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Background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Proposed Solution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Project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Work Breakdown Structure / Gantt 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nSpc>
                <a:spcPct val="200000"/>
              </a:lnSpc>
            </a:pPr>
            <a:r>
              <a:rPr lang="en-GB" sz="2400" b="0" dirty="0">
                <a:latin typeface="Times New Roman" panose="02020603050405020304" pitchFamily="18" charset="0"/>
                <a:cs typeface="Times New Roman" panose="02020603050405020304" pitchFamily="18" charset="0"/>
              </a:rPr>
              <a:t>Seamless communication, transparency, and efficient project management are crucial in the residential construction industry.</a:t>
            </a:r>
          </a:p>
          <a:p>
            <a:pPr>
              <a:lnSpc>
                <a:spcPct val="200000"/>
              </a:lnSpc>
            </a:pPr>
            <a:r>
              <a:rPr lang="en-GB" sz="2400" b="0" dirty="0">
                <a:latin typeface="Times New Roman" panose="02020603050405020304" pitchFamily="18" charset="0"/>
                <a:cs typeface="Times New Roman" panose="02020603050405020304" pitchFamily="18" charset="0"/>
              </a:rPr>
              <a:t>The proposal introduces </a:t>
            </a:r>
            <a:r>
              <a:rPr lang="en-GB" sz="2400" dirty="0">
                <a:latin typeface="Times New Roman" panose="02020603050405020304" pitchFamily="18" charset="0"/>
                <a:cs typeface="Times New Roman" panose="02020603050405020304" pitchFamily="18" charset="0"/>
              </a:rPr>
              <a:t>Builder Management Software </a:t>
            </a:r>
            <a:r>
              <a:rPr lang="en-GB" sz="2400" b="0" dirty="0">
                <a:latin typeface="Times New Roman" panose="02020603050405020304" pitchFamily="18" charset="0"/>
                <a:cs typeface="Times New Roman" panose="02020603050405020304" pitchFamily="18" charset="0"/>
              </a:rPr>
              <a:t>to address key pain points faced by both customers and builders.</a:t>
            </a:r>
          </a:p>
          <a:p>
            <a:pPr>
              <a:lnSpc>
                <a:spcPct val="200000"/>
              </a:lnSpc>
            </a:pPr>
            <a:r>
              <a:rPr lang="en-GB" sz="2400" b="0" dirty="0">
                <a:latin typeface="Times New Roman" panose="02020603050405020304" pitchFamily="18" charset="0"/>
                <a:cs typeface="Times New Roman" panose="02020603050405020304" pitchFamily="18" charset="0"/>
              </a:rPr>
              <a:t>The software will provide a </a:t>
            </a:r>
            <a:r>
              <a:rPr lang="en-GB" sz="2400" dirty="0">
                <a:latin typeface="Times New Roman" panose="02020603050405020304" pitchFamily="18" charset="0"/>
                <a:cs typeface="Times New Roman" panose="02020603050405020304" pitchFamily="18" charset="0"/>
              </a:rPr>
              <a:t>centralized platform </a:t>
            </a:r>
            <a:r>
              <a:rPr lang="en-GB" sz="2400" b="0" dirty="0">
                <a:latin typeface="Times New Roman" panose="02020603050405020304" pitchFamily="18" charset="0"/>
                <a:cs typeface="Times New Roman" panose="02020603050405020304" pitchFamily="18" charset="0"/>
              </a:rPr>
              <a:t>for real-time tracking and management of residential construction projects.</a:t>
            </a:r>
          </a:p>
        </p:txBody>
      </p:sp>
    </p:spTree>
    <p:extLst>
      <p:ext uri="{BB962C8B-B14F-4D97-AF65-F5344CB8AC3E}">
        <p14:creationId xmlns:p14="http://schemas.microsoft.com/office/powerpoint/2010/main" val="18059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4E18-3B7B-BF4C-EEA1-164321391D4F}"/>
              </a:ext>
            </a:extLst>
          </p:cNvPr>
          <p:cNvSpPr>
            <a:spLocks noGrp="1"/>
          </p:cNvSpPr>
          <p:nvPr>
            <p:ph type="title"/>
          </p:nvPr>
        </p:nvSpPr>
        <p:spPr/>
        <p:txBody>
          <a:bodyPr/>
          <a:lstStyle/>
          <a:p>
            <a:r>
              <a:rPr lang="en-US" dirty="0"/>
              <a:t>Introduction</a:t>
            </a:r>
          </a:p>
        </p:txBody>
      </p:sp>
      <p:sp>
        <p:nvSpPr>
          <p:cNvPr id="5" name="Rectangle 2">
            <a:extLst>
              <a:ext uri="{FF2B5EF4-FFF2-40B4-BE49-F238E27FC236}">
                <a16:creationId xmlns:a16="http://schemas.microsoft.com/office/drawing/2014/main" id="{ED8ED4EA-E66D-DC09-9185-55BC23C7D16E}"/>
              </a:ext>
            </a:extLst>
          </p:cNvPr>
          <p:cNvSpPr>
            <a:spLocks noGrp="1" noChangeArrowheads="1"/>
          </p:cNvSpPr>
          <p:nvPr>
            <p:ph idx="1"/>
          </p:nvPr>
        </p:nvSpPr>
        <p:spPr bwMode="auto">
          <a:xfrm>
            <a:off x="228600" y="1358443"/>
            <a:ext cx="8610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all stages of the construction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accountability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all parties involved.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aims to ensure project success by addressing challenges in communication and management. </a:t>
            </a:r>
          </a:p>
        </p:txBody>
      </p:sp>
    </p:spTree>
    <p:extLst>
      <p:ext uri="{BB962C8B-B14F-4D97-AF65-F5344CB8AC3E}">
        <p14:creationId xmlns:p14="http://schemas.microsoft.com/office/powerpoint/2010/main" val="189422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5" name="Rectangle 2">
            <a:extLst>
              <a:ext uri="{FF2B5EF4-FFF2-40B4-BE49-F238E27FC236}">
                <a16:creationId xmlns:a16="http://schemas.microsoft.com/office/drawing/2014/main" id="{F5A1CED5-4A5C-86B8-C4D2-02AA5A4C592C}"/>
              </a:ext>
            </a:extLst>
          </p:cNvPr>
          <p:cNvSpPr>
            <a:spLocks noGrp="1" noChangeArrowheads="1"/>
          </p:cNvSpPr>
          <p:nvPr>
            <p:ph idx="1"/>
          </p:nvPr>
        </p:nvSpPr>
        <p:spPr bwMode="auto">
          <a:xfrm>
            <a:off x="76200" y="1577134"/>
            <a:ext cx="883919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software like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BuildTools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Houzz Pro,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Buildertrend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some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construction management needs but have gaps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offer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management, budget tracking,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updates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lack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customer experience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software will introduce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documentation</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project tracking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a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communication channel</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collaboration. </a:t>
            </a:r>
          </a:p>
        </p:txBody>
      </p:sp>
    </p:spTree>
    <p:extLst>
      <p:ext uri="{BB962C8B-B14F-4D97-AF65-F5344CB8AC3E}">
        <p14:creationId xmlns:p14="http://schemas.microsoft.com/office/powerpoint/2010/main" val="7439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1A7B-AF23-1E25-651A-018090A196CF}"/>
              </a:ext>
            </a:extLst>
          </p:cNvPr>
          <p:cNvSpPr>
            <a:spLocks noGrp="1"/>
          </p:cNvSpPr>
          <p:nvPr>
            <p:ph type="title"/>
          </p:nvPr>
        </p:nvSpPr>
        <p:spPr/>
        <p:txBody>
          <a:bodyPr>
            <a:normAutofit fontScale="90000"/>
          </a:bodyPr>
          <a:lstStyle/>
          <a:p>
            <a:r>
              <a:rPr lang="en-US" dirty="0"/>
              <a:t>Differentiate Between </a:t>
            </a:r>
            <a:br>
              <a:rPr lang="en-US" dirty="0"/>
            </a:br>
            <a:r>
              <a:rPr lang="en-US" dirty="0"/>
              <a:t>Existing &amp; Unique Features</a:t>
            </a:r>
          </a:p>
        </p:txBody>
      </p:sp>
      <p:graphicFrame>
        <p:nvGraphicFramePr>
          <p:cNvPr id="4" name="Content Placeholder 3">
            <a:extLst>
              <a:ext uri="{FF2B5EF4-FFF2-40B4-BE49-F238E27FC236}">
                <a16:creationId xmlns:a16="http://schemas.microsoft.com/office/drawing/2014/main" id="{20D1E79C-51A1-F9D1-E1D2-12B5992DBFD0}"/>
              </a:ext>
            </a:extLst>
          </p:cNvPr>
          <p:cNvGraphicFramePr>
            <a:graphicFrameLocks noGrp="1"/>
          </p:cNvGraphicFramePr>
          <p:nvPr>
            <p:ph idx="1"/>
            <p:extLst>
              <p:ext uri="{D42A27DB-BD31-4B8C-83A1-F6EECF244321}">
                <p14:modId xmlns:p14="http://schemas.microsoft.com/office/powerpoint/2010/main" val="319355181"/>
              </p:ext>
            </p:extLst>
          </p:nvPr>
        </p:nvGraphicFramePr>
        <p:xfrm>
          <a:off x="457200" y="1371600"/>
          <a:ext cx="8229600" cy="5181599"/>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1262954393"/>
                    </a:ext>
                  </a:extLst>
                </a:gridCol>
                <a:gridCol w="4114800">
                  <a:extLst>
                    <a:ext uri="{9D8B030D-6E8A-4147-A177-3AD203B41FA5}">
                      <a16:colId xmlns:a16="http://schemas.microsoft.com/office/drawing/2014/main" val="3205313222"/>
                    </a:ext>
                  </a:extLst>
                </a:gridCol>
              </a:tblGrid>
              <a:tr h="518159">
                <a:tc>
                  <a:txBody>
                    <a:bodyPr/>
                    <a:lstStyle/>
                    <a:p>
                      <a:pPr marL="0" marR="0" algn="l">
                        <a:spcBef>
                          <a:spcPts val="65"/>
                        </a:spcBef>
                        <a:spcAft>
                          <a:spcPts val="0"/>
                        </a:spcAft>
                      </a:pPr>
                      <a:r>
                        <a:rPr lang="en-US" sz="2000">
                          <a:effectLst/>
                        </a:rPr>
                        <a:t>Existing Builder Software Features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a:effectLst/>
                        </a:rPr>
                        <a:t>Our Unique Functionalities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921341726"/>
                  </a:ext>
                </a:extLst>
              </a:tr>
              <a:tr h="1554480">
                <a:tc>
                  <a:txBody>
                    <a:bodyPr/>
                    <a:lstStyle/>
                    <a:p>
                      <a:pPr marL="0" marR="0" algn="l">
                        <a:spcBef>
                          <a:spcPts val="65"/>
                        </a:spcBef>
                        <a:spcAft>
                          <a:spcPts val="0"/>
                        </a:spcAft>
                      </a:pPr>
                      <a:r>
                        <a:rPr lang="en-US" sz="2000">
                          <a:effectLst/>
                        </a:rPr>
                        <a:t>Project Management: Manage tasks, timelines, and resources.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a:effectLst/>
                        </a:rPr>
                        <a:t>AI-Powered Documentation: Automatically generate real-time documentation of decisions and progress.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84341170"/>
                  </a:ext>
                </a:extLst>
              </a:tr>
              <a:tr h="1554480">
                <a:tc>
                  <a:txBody>
                    <a:bodyPr/>
                    <a:lstStyle/>
                    <a:p>
                      <a:pPr marL="0" marR="0" algn="l">
                        <a:spcBef>
                          <a:spcPts val="65"/>
                        </a:spcBef>
                        <a:spcAft>
                          <a:spcPts val="0"/>
                        </a:spcAft>
                      </a:pPr>
                      <a:r>
                        <a:rPr lang="en-US" sz="2000" dirty="0">
                          <a:effectLst/>
                        </a:rPr>
                        <a:t>Budget Tracking: Monitor project expenses and stay within budget.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a:effectLst/>
                        </a:rPr>
                        <a:t>Customizable Project Tracking: Tailor project tracking dashboards to suit specific client needs.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766004198"/>
                  </a:ext>
                </a:extLst>
              </a:tr>
              <a:tr h="1554480">
                <a:tc>
                  <a:txBody>
                    <a:bodyPr/>
                    <a:lstStyle/>
                    <a:p>
                      <a:pPr marL="0" marR="0" algn="l">
                        <a:spcBef>
                          <a:spcPts val="65"/>
                        </a:spcBef>
                        <a:spcAft>
                          <a:spcPts val="0"/>
                        </a:spcAft>
                      </a:pPr>
                      <a:r>
                        <a:rPr lang="en-US" sz="2000" dirty="0">
                          <a:effectLst/>
                        </a:rPr>
                        <a:t>Client Portal: Limited client visibility into project details.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dirty="0">
                          <a:effectLst/>
                        </a:rPr>
                        <a:t>Personalized Communication: Direct, customizable communication channels between clients, builders, and </a:t>
                      </a:r>
                      <a:r>
                        <a:rPr lang="en-US" sz="2000" dirty="0" err="1">
                          <a:effectLst/>
                        </a:rPr>
                        <a:t>tradies</a:t>
                      </a:r>
                      <a:r>
                        <a:rPr lang="en-US" sz="2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886487636"/>
                  </a:ext>
                </a:extLst>
              </a:tr>
            </a:tbl>
          </a:graphicData>
        </a:graphic>
      </p:graphicFrame>
    </p:spTree>
    <p:extLst>
      <p:ext uri="{BB962C8B-B14F-4D97-AF65-F5344CB8AC3E}">
        <p14:creationId xmlns:p14="http://schemas.microsoft.com/office/powerpoint/2010/main" val="134299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DD90-2804-E1C5-118F-D102B72FCB4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3051CCF7-E300-EDC8-C764-4FA0491311A0}"/>
              </a:ext>
            </a:extLst>
          </p:cNvPr>
          <p:cNvGraphicFramePr>
            <a:graphicFrameLocks noGrp="1"/>
          </p:cNvGraphicFramePr>
          <p:nvPr>
            <p:ph idx="1"/>
            <p:extLst>
              <p:ext uri="{D42A27DB-BD31-4B8C-83A1-F6EECF244321}">
                <p14:modId xmlns:p14="http://schemas.microsoft.com/office/powerpoint/2010/main" val="3887989615"/>
              </p:ext>
            </p:extLst>
          </p:nvPr>
        </p:nvGraphicFramePr>
        <p:xfrm>
          <a:off x="304800" y="1447800"/>
          <a:ext cx="8534400" cy="4693920"/>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660577189"/>
                    </a:ext>
                  </a:extLst>
                </a:gridCol>
                <a:gridCol w="4267200">
                  <a:extLst>
                    <a:ext uri="{9D8B030D-6E8A-4147-A177-3AD203B41FA5}">
                      <a16:colId xmlns:a16="http://schemas.microsoft.com/office/drawing/2014/main" val="1601055249"/>
                    </a:ext>
                  </a:extLst>
                </a:gridCol>
              </a:tblGrid>
              <a:tr h="975360">
                <a:tc>
                  <a:txBody>
                    <a:bodyPr/>
                    <a:lstStyle/>
                    <a:p>
                      <a:pPr marL="0" marR="0" algn="l">
                        <a:spcBef>
                          <a:spcPts val="65"/>
                        </a:spcBef>
                        <a:spcAft>
                          <a:spcPts val="0"/>
                        </a:spcAft>
                      </a:pPr>
                      <a:r>
                        <a:rPr lang="en-US" sz="2200">
                          <a:effectLst/>
                        </a:rPr>
                        <a:t>Task Scheduling: Allocate tasks and manage schedules.</a:t>
                      </a:r>
                      <a:endParaRPr lang="en-US" sz="2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dirty="0">
                          <a:effectLst/>
                        </a:rPr>
                        <a:t>Enhanced Collaboration Tools: Real-time communication and decision documentation </a:t>
                      </a:r>
                      <a:r>
                        <a:rPr lang="en-US" sz="2000" dirty="0"/>
                        <a:t>for</a:t>
                      </a:r>
                      <a:r>
                        <a:rPr lang="en-US" sz="2200" dirty="0">
                          <a:effectLst/>
                        </a:rPr>
                        <a:t> all stakeholders.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772348"/>
                  </a:ext>
                </a:extLst>
              </a:tr>
              <a:tr h="975360">
                <a:tc>
                  <a:txBody>
                    <a:bodyPr/>
                    <a:lstStyle/>
                    <a:p>
                      <a:pPr marL="0" marR="0" algn="l">
                        <a:spcBef>
                          <a:spcPts val="65"/>
                        </a:spcBef>
                        <a:spcAft>
                          <a:spcPts val="0"/>
                        </a:spcAft>
                      </a:pPr>
                      <a:r>
                        <a:rPr lang="en-US" sz="2200" dirty="0">
                          <a:effectLst/>
                        </a:rPr>
                        <a:t>Subcontractor Management: Manage </a:t>
                      </a:r>
                      <a:r>
                        <a:rPr lang="en-US" sz="2200" dirty="0" err="1">
                          <a:effectLst/>
                        </a:rPr>
                        <a:t>tradies</a:t>
                      </a:r>
                      <a:r>
                        <a:rPr lang="en-US" sz="2200" dirty="0">
                          <a:effectLst/>
                        </a:rPr>
                        <a:t> and subcontractors.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dirty="0">
                          <a:effectLst/>
                        </a:rPr>
                        <a:t>Direct </a:t>
                      </a:r>
                      <a:r>
                        <a:rPr lang="en-US" sz="2200" dirty="0" err="1">
                          <a:effectLst/>
                        </a:rPr>
                        <a:t>Tradie</a:t>
                      </a:r>
                      <a:r>
                        <a:rPr lang="en-US" sz="2200" dirty="0">
                          <a:effectLst/>
                        </a:rPr>
                        <a:t>-Builder-Customer Channel: A direct, real-time communication system for seamless collaboration.</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17812042"/>
                  </a:ext>
                </a:extLst>
              </a:tr>
              <a:tr h="975360">
                <a:tc>
                  <a:txBody>
                    <a:bodyPr/>
                    <a:lstStyle/>
                    <a:p>
                      <a:pPr marL="0" marR="0" algn="l">
                        <a:spcBef>
                          <a:spcPts val="65"/>
                        </a:spcBef>
                        <a:spcAft>
                          <a:spcPts val="0"/>
                        </a:spcAft>
                      </a:pPr>
                      <a:r>
                        <a:rPr lang="en-US" sz="2200" dirty="0">
                          <a:effectLst/>
                        </a:rPr>
                        <a:t>Progress Photos/Updates: Upload and share progress pictures.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a:effectLst/>
                        </a:rPr>
                        <a:t>Interactive Progress Reports: Real-time, interactive reports with updates, photos, and documents.</a:t>
                      </a:r>
                      <a:endParaRPr lang="en-US" sz="2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42014423"/>
                  </a:ext>
                </a:extLst>
              </a:tr>
              <a:tr h="975360">
                <a:tc>
                  <a:txBody>
                    <a:bodyPr/>
                    <a:lstStyle/>
                    <a:p>
                      <a:pPr marL="0" marR="0" algn="l">
                        <a:spcBef>
                          <a:spcPts val="65"/>
                        </a:spcBef>
                        <a:spcAft>
                          <a:spcPts val="0"/>
                        </a:spcAft>
                      </a:pPr>
                      <a:r>
                        <a:rPr lang="en-US" sz="2200">
                          <a:effectLst/>
                        </a:rPr>
                        <a:t>Budget Tracking: Monitor project expenses and stay within budget.</a:t>
                      </a:r>
                      <a:endParaRPr lang="en-US" sz="2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dirty="0">
                          <a:effectLst/>
                        </a:rPr>
                        <a:t>Customizable Project Tracking: Tailor project tracking dashboards to suit specific client needs.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94563478"/>
                  </a:ext>
                </a:extLst>
              </a:tr>
            </a:tbl>
          </a:graphicData>
        </a:graphic>
      </p:graphicFrame>
    </p:spTree>
    <p:extLst>
      <p:ext uri="{BB962C8B-B14F-4D97-AF65-F5344CB8AC3E}">
        <p14:creationId xmlns:p14="http://schemas.microsoft.com/office/powerpoint/2010/main" val="211094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5" name="Rectangle 2">
            <a:extLst>
              <a:ext uri="{FF2B5EF4-FFF2-40B4-BE49-F238E27FC236}">
                <a16:creationId xmlns:a16="http://schemas.microsoft.com/office/drawing/2014/main" id="{2DB6D99D-AB10-2BF9-8EAF-3455D31126BC}"/>
              </a:ext>
            </a:extLst>
          </p:cNvPr>
          <p:cNvSpPr>
            <a:spLocks noGrp="1" noChangeArrowheads="1"/>
          </p:cNvSpPr>
          <p:nvPr>
            <p:ph idx="1"/>
          </p:nvPr>
        </p:nvSpPr>
        <p:spPr bwMode="auto">
          <a:xfrm>
            <a:off x="76200" y="1407855"/>
            <a:ext cx="86868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face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builders, leading to misunderstandings and disputes.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project details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materials and finishes are often verbally discussed but not properly tracked.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struggle to track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progress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payments, and builder adherence to agreed-upon specifications.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web app will offer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platform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communication, progress updates, and documented agreements to reduce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misunderstandings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ensure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264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76200" y="1219200"/>
            <a:ext cx="8305800" cy="5486400"/>
          </a:xfrm>
        </p:spPr>
        <p:txBody>
          <a:bodyPr>
            <a:normAutofit/>
          </a:bodyPr>
          <a:lstStyle/>
          <a:p>
            <a:r>
              <a:rPr lang="en-US" sz="2600" u="sng" dirty="0">
                <a:latin typeface="Times New Roman" panose="02020603050405020304" pitchFamily="18" charset="0"/>
                <a:cs typeface="Times New Roman" panose="02020603050405020304" pitchFamily="18" charset="0"/>
              </a:rPr>
              <a:t>Features of the project</a:t>
            </a:r>
          </a:p>
          <a:p>
            <a:pPr lvl="1"/>
            <a:endParaRPr lang="en-US" sz="2600" dirty="0">
              <a:latin typeface="Times New Roman" panose="02020603050405020304" pitchFamily="18" charset="0"/>
              <a:cs typeface="Times New Roman" panose="02020603050405020304" pitchFamily="18" charset="0"/>
            </a:endParaRPr>
          </a:p>
          <a:p>
            <a:pPr lvl="1"/>
            <a:endParaRPr lang="en-US" sz="2600" dirty="0">
              <a:latin typeface="Times New Roman" panose="02020603050405020304" pitchFamily="18" charset="0"/>
              <a:cs typeface="Times New Roman" panose="02020603050405020304" pitchFamily="18" charset="0"/>
            </a:endParaRPr>
          </a:p>
          <a:p>
            <a:pPr marL="457200" lvl="1" indent="0">
              <a:buNone/>
            </a:pPr>
            <a:endParaRPr lang="en-US" sz="2600" dirty="0">
              <a:latin typeface="Times New Roman" panose="02020603050405020304" pitchFamily="18" charset="0"/>
              <a:cs typeface="Times New Roman" panose="02020603050405020304" pitchFamily="18" charset="0"/>
            </a:endParaRPr>
          </a:p>
          <a:p>
            <a:pPr lvl="1"/>
            <a:endParaRPr lang="en-US" sz="3600" dirty="0"/>
          </a:p>
          <a:p>
            <a:pPr lvl="1"/>
            <a:endParaRPr lang="en-US" sz="3600" dirty="0"/>
          </a:p>
          <a:p>
            <a:endParaRPr lang="en-US" sz="4000" dirty="0"/>
          </a:p>
        </p:txBody>
      </p:sp>
      <p:sp>
        <p:nvSpPr>
          <p:cNvPr id="5" name="Rectangle 2">
            <a:extLst>
              <a:ext uri="{FF2B5EF4-FFF2-40B4-BE49-F238E27FC236}">
                <a16:creationId xmlns:a16="http://schemas.microsoft.com/office/drawing/2014/main" id="{5D0E96B6-5032-88D9-649E-823947098032}"/>
              </a:ext>
            </a:extLst>
          </p:cNvPr>
          <p:cNvSpPr>
            <a:spLocks noChangeArrowheads="1"/>
          </p:cNvSpPr>
          <p:nvPr/>
        </p:nvSpPr>
        <p:spPr bwMode="auto">
          <a:xfrm>
            <a:off x="228600" y="1335613"/>
            <a:ext cx="844657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Chat &amp; Communication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seamless communication between customers, builders, and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project coordination.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Selection &amp; Documentation Tracking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documented agreements for customer selections like materials, appliances, and finishes, reducing misunderstandings.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AI-Powered Documentation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generates project-related documents and searches through keywords for efficient information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&amp; Task Management Dashboards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Centralized dashboards for tracking progress, deadlines, payments, and task milestones, keeping everything 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Verified Builders Status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verification system to ensure builders comply with Victorian standards, boosting credibility and trust.</a:t>
            </a:r>
          </a:p>
        </p:txBody>
      </p:sp>
    </p:spTree>
    <p:extLst>
      <p:ext uri="{BB962C8B-B14F-4D97-AF65-F5344CB8AC3E}">
        <p14:creationId xmlns:p14="http://schemas.microsoft.com/office/powerpoint/2010/main" val="358736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1440</Words>
  <Application>Microsoft Office PowerPoint</Application>
  <PresentationFormat>On-screen Show (4:3)</PresentationFormat>
  <Paragraphs>224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Symbol</vt:lpstr>
      <vt:lpstr>Times New Roman</vt:lpstr>
      <vt:lpstr>Wingdings</vt:lpstr>
      <vt:lpstr>Office Theme</vt:lpstr>
      <vt:lpstr>FYP Proposal Defense &lt;&lt; Builder Management System &gt;&gt;</vt:lpstr>
      <vt:lpstr>Table of Contents</vt:lpstr>
      <vt:lpstr>Introduction</vt:lpstr>
      <vt:lpstr>Introduction</vt:lpstr>
      <vt:lpstr>Background</vt:lpstr>
      <vt:lpstr>Differentiate Between  Existing &amp; Unique Features</vt:lpstr>
      <vt:lpstr>PowerPoint Presentation</vt:lpstr>
      <vt:lpstr>Problem Statement</vt:lpstr>
      <vt:lpstr>Proposed Solution</vt:lpstr>
      <vt:lpstr>Proposed Solution (Cont. )</vt:lpstr>
      <vt:lpstr>Proposed Solution (Cont. )</vt:lpstr>
      <vt:lpstr>Proposed Solution (Cont. )</vt:lpstr>
      <vt:lpstr>Project Scope</vt:lpstr>
      <vt:lpstr>Project Scope</vt:lpstr>
      <vt:lpstr>Work Breakdown Structure</vt:lpstr>
      <vt:lpstr>Work Breakdown Structure</vt:lpstr>
      <vt:lpstr>Gantt Chart</vt:lpstr>
      <vt:lpstr>Gantt Chart</vt:lpstr>
      <vt:lpstr>References</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02-131212-009</cp:lastModifiedBy>
  <cp:revision>26</cp:revision>
  <dcterms:created xsi:type="dcterms:W3CDTF">2006-08-16T00:00:00Z</dcterms:created>
  <dcterms:modified xsi:type="dcterms:W3CDTF">2024-10-02T16:40:51Z</dcterms:modified>
  <cp:version>1</cp:version>
</cp:coreProperties>
</file>