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76" r:id="rId4"/>
    <p:sldId id="273" r:id="rId5"/>
    <p:sldId id="277" r:id="rId6"/>
    <p:sldId id="278" r:id="rId7"/>
    <p:sldId id="27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93DF1AC-A5BD-41E2-9452-1F3B9326CE91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3CA1033-CBAE-4502-B58A-A4BB50A8E00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133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DF1AC-A5BD-41E2-9452-1F3B9326CE91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1033-CBAE-4502-B58A-A4BB50A8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27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DF1AC-A5BD-41E2-9452-1F3B9326CE91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1033-CBAE-4502-B58A-A4BB50A8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68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DF1AC-A5BD-41E2-9452-1F3B9326CE91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1033-CBAE-4502-B58A-A4BB50A8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69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DF1AC-A5BD-41E2-9452-1F3B9326CE91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1033-CBAE-4502-B58A-A4BB50A8E00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36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DF1AC-A5BD-41E2-9452-1F3B9326CE91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1033-CBAE-4502-B58A-A4BB50A8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25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DF1AC-A5BD-41E2-9452-1F3B9326CE91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1033-CBAE-4502-B58A-A4BB50A8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10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DF1AC-A5BD-41E2-9452-1F3B9326CE91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1033-CBAE-4502-B58A-A4BB50A8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01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DF1AC-A5BD-41E2-9452-1F3B9326CE91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1033-CBAE-4502-B58A-A4BB50A8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585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DF1AC-A5BD-41E2-9452-1F3B9326CE91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1033-CBAE-4502-B58A-A4BB50A8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51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DF1AC-A5BD-41E2-9452-1F3B9326CE91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1033-CBAE-4502-B58A-A4BB50A8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077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793DF1AC-A5BD-41E2-9452-1F3B9326CE91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13CA1033-CBAE-4502-B58A-A4BB50A8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62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044548-A720-D47E-DE94-A247FAEA9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369712"/>
            <a:ext cx="10546362" cy="3059288"/>
          </a:xfrm>
        </p:spPr>
        <p:txBody>
          <a:bodyPr>
            <a:normAutofit/>
          </a:bodyPr>
          <a:lstStyle/>
          <a:p>
            <a:r>
              <a:rPr lang="en-US" sz="4900" dirty="0">
                <a:effectLst/>
              </a:rPr>
              <a:t>Interpolation - Newton’s Forward and Backward Interpolation Formula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FD3ED9B-902B-4D6C-5782-D25021E382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3460" y="5100123"/>
            <a:ext cx="5826369" cy="1388165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lang="en-US" sz="2400" spc="-10" dirty="0">
                <a:latin typeface="Times New Roman"/>
                <a:cs typeface="Times New Roman"/>
              </a:rPr>
              <a:t>Course Instructor</a:t>
            </a:r>
            <a:endParaRPr lang="en-US"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lang="en-US" sz="2400" b="1" spc="-20" dirty="0">
                <a:latin typeface="Times New Roman"/>
                <a:cs typeface="Times New Roman"/>
              </a:rPr>
              <a:t>Engr. Rahemeen</a:t>
            </a:r>
            <a:endParaRPr lang="en-US"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lang="en-US" sz="1800" u="sng" spc="10" dirty="0">
                <a:solidFill>
                  <a:srgbClr val="008EE6"/>
                </a:solidFill>
                <a:uFill>
                  <a:solidFill>
                    <a:srgbClr val="008EE6"/>
                  </a:solidFill>
                </a:uFill>
                <a:latin typeface="Times New Roman"/>
                <a:cs typeface="Times New Roman"/>
              </a:rPr>
              <a:t>Rahemeen.bukc@bahria.edu.pk</a:t>
            </a:r>
            <a:endParaRPr lang="en-US" sz="1800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569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9268BC-AE87-1353-507D-F35C270D7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9EC4AE1-FB31-DAFF-6AA6-D9ADC6756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489" y="1643664"/>
            <a:ext cx="9872871" cy="4604736"/>
          </a:xfrm>
        </p:spPr>
        <p:txBody>
          <a:bodyPr>
            <a:normAutofit/>
          </a:bodyPr>
          <a:lstStyle/>
          <a:p>
            <a:pPr fontAlgn="base"/>
            <a:r>
              <a:rPr lang="en-US" sz="2000" b="1" i="0" dirty="0" smtClean="0">
                <a:solidFill>
                  <a:srgbClr val="273239"/>
                </a:solidFill>
                <a:effectLst/>
                <a:latin typeface="Nunito" pitchFamily="2" charset="0"/>
              </a:rPr>
              <a:t>Interpolation</a:t>
            </a:r>
          </a:p>
          <a:p>
            <a:pPr fontAlgn="base"/>
            <a:r>
              <a:rPr lang="en-US" sz="2000" dirty="0">
                <a:solidFill>
                  <a:schemeClr val="tx1"/>
                </a:solidFill>
                <a:latin typeface="Nunito" pitchFamily="2" charset="0"/>
              </a:rPr>
              <a:t>Interpolation </a:t>
            </a:r>
            <a:r>
              <a:rPr lang="en-US" sz="2000" dirty="0">
                <a:solidFill>
                  <a:schemeClr val="tx1"/>
                </a:solidFill>
                <a:latin typeface="Nunito" pitchFamily="2" charset="0"/>
              </a:rPr>
              <a:t>formula is a method to find new values of any function using the set of available values through interpolation. </a:t>
            </a:r>
            <a:endParaRPr lang="en-US" sz="2000" dirty="0" smtClean="0">
              <a:solidFill>
                <a:schemeClr val="tx1"/>
              </a:solidFill>
              <a:latin typeface="Nunito" pitchFamily="2" charset="0"/>
            </a:endParaRPr>
          </a:p>
          <a:p>
            <a:pPr fontAlgn="base"/>
            <a:r>
              <a:rPr lang="en-US" sz="2000" dirty="0" smtClean="0">
                <a:solidFill>
                  <a:schemeClr val="tx1"/>
                </a:solidFill>
                <a:latin typeface="Nunito" pitchFamily="2" charset="0"/>
              </a:rPr>
              <a:t>It </a:t>
            </a:r>
            <a:r>
              <a:rPr lang="en-US" sz="2000" dirty="0">
                <a:solidFill>
                  <a:schemeClr val="tx1"/>
                </a:solidFill>
                <a:latin typeface="Nunito" pitchFamily="2" charset="0"/>
              </a:rPr>
              <a:t>is an important statistical tool used to calculate the value between two points on the curve of a function from the given points which also lie on the same curve.</a:t>
            </a:r>
          </a:p>
          <a:p>
            <a:pPr fontAlgn="base"/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Nunito" pitchFamily="2" charset="0"/>
              </a:rPr>
              <a:t>Differences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Nunito" pitchFamily="2" charset="0"/>
              </a:rPr>
              <a:t>: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fontAlgn="base"/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The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differences y1 – y0, y2 – y1, y3 – y2, ……,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yn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 –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yn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–1 when denoted by dy0, dy1, dy2, ……,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dyn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–1 are respectively, called the first forward differences. Thus, the first forward differences are :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                          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7E1A7CE3-0F3E-3D68-F780-0A0A557EA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6267"/>
            <a:ext cx="605935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Nunito" pitchFamily="2" charset="0"/>
              </a:rPr>
              <a:t>Forward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AutoShape 2" descr="\Delta Y_{r}=Y_{r+1}-Y_{r}        ">
            <a:extLst>
              <a:ext uri="{FF2B5EF4-FFF2-40B4-BE49-F238E27FC236}">
                <a16:creationId xmlns:a16="http://schemas.microsoft.com/office/drawing/2014/main" xmlns="" id="{5526B4C1-7DD3-2493-08F0-941964679E8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46039"/>
            <a:ext cx="1819275" cy="1270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table with different angles&#10;&#10;Description automatically generated">
            <a:extLst>
              <a:ext uri="{FF2B5EF4-FFF2-40B4-BE49-F238E27FC236}">
                <a16:creationId xmlns:a16="http://schemas.microsoft.com/office/drawing/2014/main" xmlns="" id="{C81641E5-6493-E1F1-61C9-4DE6733346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102" y="625357"/>
            <a:ext cx="9114610" cy="5277732"/>
          </a:xfrm>
        </p:spPr>
      </p:pic>
    </p:spTree>
    <p:extLst>
      <p:ext uri="{BB962C8B-B14F-4D97-AF65-F5344CB8AC3E}">
        <p14:creationId xmlns:p14="http://schemas.microsoft.com/office/powerpoint/2010/main" val="2878088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6841525F-0C15-1356-C7AC-944A47561A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25" t="1990"/>
          <a:stretch/>
        </p:blipFill>
        <p:spPr>
          <a:xfrm>
            <a:off x="1173480" y="1365812"/>
            <a:ext cx="5509550" cy="2708851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xmlns="" id="{99D526F7-6D9E-4BB0-5089-5C4EFA983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77661"/>
            <a:ext cx="9875520" cy="1356360"/>
          </a:xfrm>
        </p:spPr>
        <p:txBody>
          <a:bodyPr/>
          <a:lstStyle/>
          <a:p>
            <a:r>
              <a:rPr lang="en-US" dirty="0"/>
              <a:t>Example 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F21FC8A-E9EE-A468-4014-F75368E58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4105056"/>
            <a:ext cx="6658448" cy="211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43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D560B483-9E85-7102-CB08-610BE322CF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8904" y="720952"/>
            <a:ext cx="5473228" cy="5416096"/>
          </a:xfrm>
        </p:spPr>
      </p:pic>
    </p:spTree>
    <p:extLst>
      <p:ext uri="{BB962C8B-B14F-4D97-AF65-F5344CB8AC3E}">
        <p14:creationId xmlns:p14="http://schemas.microsoft.com/office/powerpoint/2010/main" val="2324372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6A8DD4FD-A186-85E9-8273-24C9A7B367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6557" y="1030146"/>
            <a:ext cx="9928587" cy="3565143"/>
          </a:xfrm>
        </p:spPr>
      </p:pic>
    </p:spTree>
    <p:extLst>
      <p:ext uri="{BB962C8B-B14F-4D97-AF65-F5344CB8AC3E}">
        <p14:creationId xmlns:p14="http://schemas.microsoft.com/office/powerpoint/2010/main" val="107458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86C1C4-5D26-4803-9FC1-6B08E0D12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02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DCA959E-5FA7-42C2-9FC8-E32BA3BC4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Form a difference table and interpolate the value of f(x) when x=4 given :</a:t>
            </a:r>
          </a:p>
          <a:p>
            <a:pPr marL="4572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67BEA202-5A12-E79E-75FE-BB4FBB6773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060580"/>
              </p:ext>
            </p:extLst>
          </p:nvPr>
        </p:nvGraphicFramePr>
        <p:xfrm>
          <a:off x="1320800" y="2715542"/>
          <a:ext cx="812800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xmlns="" val="78910688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381790347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405896798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67796261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310520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74489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07696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6426049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</TotalTime>
  <Words>148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Corbel</vt:lpstr>
      <vt:lpstr>Nunito</vt:lpstr>
      <vt:lpstr>Times New Roman</vt:lpstr>
      <vt:lpstr>Basis</vt:lpstr>
      <vt:lpstr>Interpolation - Newton’s Forward and Backward Interpolation Formula</vt:lpstr>
      <vt:lpstr>Interpolation </vt:lpstr>
      <vt:lpstr>PowerPoint Presentation</vt:lpstr>
      <vt:lpstr>Example 1</vt:lpstr>
      <vt:lpstr>PowerPoint Presentation</vt:lpstr>
      <vt:lpstr>PowerPoint Presentation</vt:lpstr>
      <vt:lpstr>Example 02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Analysis</dc:title>
  <dc:creator>rahemeen</dc:creator>
  <cp:lastModifiedBy>BUKC</cp:lastModifiedBy>
  <cp:revision>41</cp:revision>
  <dcterms:created xsi:type="dcterms:W3CDTF">2023-09-19T09:11:56Z</dcterms:created>
  <dcterms:modified xsi:type="dcterms:W3CDTF">2024-09-30T04:24:04Z</dcterms:modified>
</cp:coreProperties>
</file>