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7F66-605C-45F0-8F4B-C9EE8B7097B7}" type="datetimeFigureOut">
              <a:rPr lang="en-GB" smtClean="0"/>
              <a:t>17/01/2022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D4434-329A-44C6-BF1E-A614763777BF}" type="slidenum">
              <a:rPr lang="en-GB" smtClean="0"/>
              <a:t>‹#›</a:t>
            </a:fld>
            <a:endParaRPr lang="en-GB"/>
          </a:p>
        </p:txBody>
      </p:sp>
    </p:spTree>
    <p:extLst>
      <p:ext uri="{BB962C8B-B14F-4D97-AF65-F5344CB8AC3E}">
        <p14:creationId xmlns:p14="http://schemas.microsoft.com/office/powerpoint/2010/main" val="24284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35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18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32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9d24c31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9d24c31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07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91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46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474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77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66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12CB6-A1ED-4B66-8AB1-2F9B2AFFC120}" type="datetime1">
              <a:rPr lang="en-GB" smtClean="0"/>
              <a:t>17/01/2022</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109849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7908DC-C911-4F30-97F5-AEE0ECEB7725}" type="datetime1">
              <a:rPr lang="en-GB" smtClean="0"/>
              <a:t>17/01/2022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78737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82F4802-F8F3-4B2A-B614-819C8A708972}" type="datetime1">
              <a:rPr lang="en-GB" smtClean="0"/>
              <a:t>17/01/2022</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209347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FC1885-F2B0-4A79-8D86-CC813DB916E4}" type="datetime1">
              <a:rPr lang="en-GB" smtClean="0"/>
              <a:t>17/01/2022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163337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A965E9E-E2C7-4A30-9DE0-528AD5AD2351}" type="datetime1">
              <a:rPr lang="en-GB" smtClean="0"/>
              <a:t>17/01/2022</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324004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0E3324-4622-4362-A524-0C4EB7399C79}" type="datetime1">
              <a:rPr lang="en-GB" smtClean="0"/>
              <a:t>17/01/2022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29234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F17754-1CAA-4A15-8BC9-C80233BF6AA9}" type="datetime1">
              <a:rPr lang="en-GB" smtClean="0"/>
              <a:t>17/01/2022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123837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45F7EA-7749-45B9-9FEC-B1E3C8EA4277}" type="datetime1">
              <a:rPr lang="en-GB" smtClean="0"/>
              <a:t>17/01/2022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251790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7C0E1-1DED-4CB1-871A-B1608B6E9875}" type="datetime1">
              <a:rPr lang="en-GB" smtClean="0"/>
              <a:t>17/01/2022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252525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51CE68E-DED0-42D5-A556-15E7784E544F}" type="datetime1">
              <a:rPr lang="en-GB" smtClean="0"/>
              <a:t>17/01/2022</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11672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F0C643-A369-454D-B847-D85ABD8258B8}" type="datetime1">
              <a:rPr lang="en-GB" smtClean="0"/>
              <a:t>17/01/2022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420234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C777613-E666-481F-9B25-133B8018C266}" type="datetime1">
              <a:rPr lang="en-GB" smtClean="0"/>
              <a:t>17/01/2022</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8569225-EC4C-4D1D-833F-3B480E541A72}"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8083773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pastyle.apa.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accent2"/>
                </a:solidFill>
              </a:rPr>
              <a:t>Technical Writing &amp; Presentation Skills</a:t>
            </a:r>
            <a:endParaRPr lang="en-GB" dirty="0">
              <a:solidFill>
                <a:schemeClr val="accent2"/>
              </a:solidFill>
            </a:endParaRPr>
          </a:p>
        </p:txBody>
      </p:sp>
      <p:sp>
        <p:nvSpPr>
          <p:cNvPr id="3" name="Subtitle 2"/>
          <p:cNvSpPr>
            <a:spLocks noGrp="1"/>
          </p:cNvSpPr>
          <p:nvPr>
            <p:ph type="subTitle" idx="1"/>
          </p:nvPr>
        </p:nvSpPr>
        <p:spPr/>
        <p:txBody>
          <a:bodyPr>
            <a:normAutofit/>
          </a:bodyPr>
          <a:lstStyle/>
          <a:p>
            <a:pPr algn="r"/>
            <a:r>
              <a:rPr lang="en-US" b="1" dirty="0"/>
              <a:t>Reference &amp; Citation</a:t>
            </a:r>
            <a:endParaRPr lang="en-GB" b="1" dirty="0"/>
          </a:p>
        </p:txBody>
      </p:sp>
    </p:spTree>
    <p:extLst>
      <p:ext uri="{BB962C8B-B14F-4D97-AF65-F5344CB8AC3E}">
        <p14:creationId xmlns:p14="http://schemas.microsoft.com/office/powerpoint/2010/main" val="59645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8231" y="2059644"/>
            <a:ext cx="11300331" cy="5084619"/>
          </a:xfrm>
        </p:spPr>
        <p:txBody>
          <a:bodyPr>
            <a:normAutofit/>
          </a:bodyPr>
          <a:lstStyle/>
          <a:p>
            <a:pPr marL="342900" algn="just">
              <a:lnSpc>
                <a:spcPct val="90000"/>
              </a:lnSpc>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Journal Articles: </a:t>
            </a:r>
          </a:p>
          <a:p>
            <a:pPr marL="0" lvl="0" indent="0" algn="just">
              <a:lnSpc>
                <a:spcPct val="90000"/>
              </a:lnSpc>
              <a:buNone/>
            </a:pPr>
            <a:r>
              <a:rPr lang="en-US" sz="2400" dirty="0">
                <a:latin typeface="Calibri" panose="020F0502020204030204" pitchFamily="34" charset="0"/>
                <a:cs typeface="Calibri" panose="020F0502020204030204" pitchFamily="34" charset="0"/>
              </a:rPr>
              <a:t>Include the full journal title, using upper and lowercase letters. The journal title is italicized. Follow the journal title with a comma.</a:t>
            </a:r>
          </a:p>
          <a:p>
            <a:pPr marL="342900" lvl="0" algn="just">
              <a:lnSpc>
                <a:spcPct val="90000"/>
              </a:lnSpc>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Volume and Issue Numbers:</a:t>
            </a:r>
            <a:endParaRPr lang="en-US" sz="2400" u="sng" dirty="0">
              <a:latin typeface="Calibri" panose="020F0502020204030204" pitchFamily="34" charset="0"/>
              <a:cs typeface="Calibri" panose="020F0502020204030204" pitchFamily="34" charset="0"/>
            </a:endParaRPr>
          </a:p>
          <a:p>
            <a:pPr marL="0" lvl="0" indent="0" algn="just">
              <a:lnSpc>
                <a:spcPct val="90000"/>
              </a:lnSpc>
              <a:buNone/>
            </a:pPr>
            <a:r>
              <a:rPr lang="en-US" sz="2400" dirty="0">
                <a:latin typeface="Calibri" panose="020F0502020204030204" pitchFamily="34" charset="0"/>
                <a:cs typeface="Calibri" panose="020F0502020204030204" pitchFamily="34" charset="0"/>
              </a:rPr>
              <a:t>Volume and issue numbers are required for journal article. List them with numeral only, no abbreviations. Volume numbers should be italicized and issue numbers are placed in parentheses. An article from volume 53, issue 7 of a journal would be</a:t>
            </a:r>
          </a:p>
          <a:p>
            <a:pPr marL="0" lvl="0" indent="0" algn="ctr">
              <a:lnSpc>
                <a:spcPct val="90000"/>
              </a:lnSpc>
              <a:buNone/>
            </a:pPr>
            <a:r>
              <a:rPr lang="en-US" sz="2400" dirty="0">
                <a:solidFill>
                  <a:srgbClr val="FF0000"/>
                </a:solidFill>
                <a:latin typeface="Calibri" panose="020F0502020204030204" pitchFamily="34" charset="0"/>
                <a:cs typeface="Calibri" panose="020F0502020204030204" pitchFamily="34" charset="0"/>
              </a:rPr>
              <a:t>53(7</a:t>
            </a:r>
            <a:r>
              <a:rPr lang="en-US" sz="2400" dirty="0" smtClean="0">
                <a:solidFill>
                  <a:srgbClr val="FF0000"/>
                </a:solidFill>
                <a:latin typeface="Calibri" panose="020F0502020204030204" pitchFamily="34" charset="0"/>
                <a:cs typeface="Calibri" panose="020F0502020204030204" pitchFamily="34" charset="0"/>
              </a:rPr>
              <a:t>),</a:t>
            </a:r>
          </a:p>
          <a:p>
            <a:pPr marL="342900" lvl="0">
              <a:lnSpc>
                <a:spcPct val="80000"/>
              </a:lnSpc>
              <a:spcBef>
                <a:spcPts val="0"/>
              </a:spcBef>
              <a:buSzPts val="1665"/>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Page Numbers</a:t>
            </a:r>
            <a:endParaRPr lang="en-US" sz="2800" u="sng" dirty="0">
              <a:latin typeface="Calibri" panose="020F0502020204030204" pitchFamily="34" charset="0"/>
              <a:cs typeface="Calibri" panose="020F0502020204030204" pitchFamily="34" charset="0"/>
            </a:endParaRPr>
          </a:p>
          <a:p>
            <a:pPr marL="0" lvl="0" indent="0">
              <a:lnSpc>
                <a:spcPct val="80000"/>
              </a:lnSpc>
              <a:buSzPts val="1665"/>
              <a:buNone/>
            </a:pPr>
            <a:r>
              <a:rPr lang="en-US" sz="2400" dirty="0">
                <a:latin typeface="Calibri" panose="020F0502020204030204" pitchFamily="34" charset="0"/>
                <a:cs typeface="Calibri" panose="020F0502020204030204" pitchFamily="34" charset="0"/>
              </a:rPr>
              <a:t>Page numbers are written with numerals only, no abbreviations, on the reference list.</a:t>
            </a:r>
            <a:endParaRPr lang="en-US" sz="2800" dirty="0">
              <a:latin typeface="Calibri" panose="020F0502020204030204" pitchFamily="34" charset="0"/>
              <a:cs typeface="Calibri" panose="020F0502020204030204" pitchFamily="34" charset="0"/>
            </a:endParaRPr>
          </a:p>
          <a:p>
            <a:pPr marL="0" lvl="0" indent="0" algn="ctr">
              <a:lnSpc>
                <a:spcPct val="80000"/>
              </a:lnSpc>
              <a:buSzPts val="1665"/>
              <a:buNone/>
            </a:pPr>
            <a:r>
              <a:rPr lang="en-US" sz="2400" dirty="0">
                <a:solidFill>
                  <a:srgbClr val="FF0000"/>
                </a:solidFill>
                <a:latin typeface="Calibri" panose="020F0502020204030204" pitchFamily="34" charset="0"/>
                <a:cs typeface="Calibri" panose="020F0502020204030204" pitchFamily="34" charset="0"/>
              </a:rPr>
              <a:t>67-72.</a:t>
            </a:r>
            <a:endParaRPr lang="en-US" sz="2800" dirty="0">
              <a:solidFill>
                <a:srgbClr val="FF0000"/>
              </a:solidFill>
              <a:latin typeface="Calibri" panose="020F0502020204030204" pitchFamily="34" charset="0"/>
              <a:cs typeface="Calibri" panose="020F0502020204030204" pitchFamily="34" charset="0"/>
            </a:endParaRPr>
          </a:p>
          <a:p>
            <a:pPr marL="0" lvl="0" indent="0">
              <a:lnSpc>
                <a:spcPct val="90000"/>
              </a:lnSpc>
              <a:buNone/>
            </a:pPr>
            <a:endParaRPr lang="en-US" sz="2400" dirty="0">
              <a:solidFill>
                <a:srgbClr val="FF0000"/>
              </a:solidFill>
              <a:latin typeface="Calibri" panose="020F0502020204030204" pitchFamily="34" charset="0"/>
              <a:cs typeface="Calibri" panose="020F0502020204030204" pitchFamily="34" charset="0"/>
            </a:endParaRPr>
          </a:p>
          <a:p>
            <a:pPr marL="182880" lvl="0" indent="-68579">
              <a:lnSpc>
                <a:spcPct val="90000"/>
              </a:lnSpc>
              <a:buNone/>
            </a:pPr>
            <a:endParaRPr lang="en-US" sz="2400" dirty="0"/>
          </a:p>
        </p:txBody>
      </p:sp>
      <p:sp>
        <p:nvSpPr>
          <p:cNvPr id="4" name="Footer Placeholder 3"/>
          <p:cNvSpPr>
            <a:spLocks noGrp="1"/>
          </p:cNvSpPr>
          <p:nvPr>
            <p:ph type="ftr" idx="11"/>
          </p:nvPr>
        </p:nvSpPr>
        <p:spPr>
          <a:xfrm>
            <a:off x="1584832" y="6234546"/>
            <a:ext cx="9227127" cy="623454"/>
          </a:xfrm>
        </p:spPr>
        <p:txBody>
          <a:bodyPr/>
          <a:lstStyle/>
          <a:p>
            <a:pPr lvl="0" algn="just">
              <a:lnSpc>
                <a:spcPct val="90000"/>
              </a:lnSpc>
            </a:pPr>
            <a:r>
              <a:rPr lang="en-US" sz="1600" b="1" i="1" dirty="0">
                <a:latin typeface="Calibri" panose="020F0502020204030204" pitchFamily="34" charset="0"/>
                <a:cs typeface="Calibri" panose="020F0502020204030204" pitchFamily="34" charset="0"/>
              </a:rPr>
              <a:t>Note: Volume</a:t>
            </a:r>
            <a:r>
              <a:rPr lang="en-US" sz="1600" b="1" dirty="0">
                <a:latin typeface="Calibri" panose="020F0502020204030204" pitchFamily="34" charset="0"/>
                <a:cs typeface="Calibri" panose="020F0502020204030204" pitchFamily="34" charset="0"/>
              </a:rPr>
              <a:t> typically refers to the number of years the publication has been circulated, and </a:t>
            </a:r>
            <a:r>
              <a:rPr lang="en-US" sz="1600" b="1" i="1" dirty="0">
                <a:latin typeface="Calibri" panose="020F0502020204030204" pitchFamily="34" charset="0"/>
                <a:cs typeface="Calibri" panose="020F0502020204030204" pitchFamily="34" charset="0"/>
              </a:rPr>
              <a:t>issue</a:t>
            </a:r>
            <a:r>
              <a:rPr lang="en-US" sz="1600" b="1" dirty="0">
                <a:latin typeface="Calibri" panose="020F0502020204030204" pitchFamily="34" charset="0"/>
                <a:cs typeface="Calibri" panose="020F0502020204030204" pitchFamily="34" charset="0"/>
              </a:rPr>
              <a:t> refers to how many times that periodical has been published during that year.</a:t>
            </a:r>
          </a:p>
          <a:p>
            <a:pPr lvl="0" algn="just">
              <a:lnSpc>
                <a:spcPct val="90000"/>
              </a:lnSpc>
            </a:pPr>
            <a:r>
              <a:rPr lang="en-US" b="1" dirty="0"/>
              <a:t> </a:t>
            </a:r>
          </a:p>
        </p:txBody>
      </p:sp>
      <p:sp>
        <p:nvSpPr>
          <p:cNvPr id="5"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Tree>
    <p:extLst>
      <p:ext uri="{BB962C8B-B14F-4D97-AF65-F5344CB8AC3E}">
        <p14:creationId xmlns:p14="http://schemas.microsoft.com/office/powerpoint/2010/main" val="1470754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85" t="23011" r="1764" b="15625"/>
          <a:stretch/>
        </p:blipFill>
        <p:spPr>
          <a:xfrm>
            <a:off x="62350" y="1094508"/>
            <a:ext cx="11972632" cy="5112327"/>
          </a:xfrm>
          <a:prstGeom prst="rect">
            <a:avLst/>
          </a:prstGeom>
        </p:spPr>
      </p:pic>
    </p:spTree>
    <p:extLst>
      <p:ext uri="{BB962C8B-B14F-4D97-AF65-F5344CB8AC3E}">
        <p14:creationId xmlns:p14="http://schemas.microsoft.com/office/powerpoint/2010/main" val="4097425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46"/>
          <p:cNvPicPr preferRelativeResize="0"/>
          <p:nvPr/>
        </p:nvPicPr>
        <p:blipFill rotWithShape="1">
          <a:blip r:embed="rId3">
            <a:alphaModFix/>
          </a:blip>
          <a:srcRect l="4401" t="18487" r="23246" b="6891"/>
          <a:stretch/>
        </p:blipFill>
        <p:spPr>
          <a:xfrm>
            <a:off x="2225526" y="0"/>
            <a:ext cx="8607574" cy="6756400"/>
          </a:xfrm>
          <a:prstGeom prst="rect">
            <a:avLst/>
          </a:prstGeom>
          <a:noFill/>
          <a:ln>
            <a:noFill/>
          </a:ln>
        </p:spPr>
      </p:pic>
    </p:spTree>
    <p:extLst>
      <p:ext uri="{BB962C8B-B14F-4D97-AF65-F5344CB8AC3E}">
        <p14:creationId xmlns:p14="http://schemas.microsoft.com/office/powerpoint/2010/main" val="3325910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47"/>
          <p:cNvPicPr preferRelativeResize="0"/>
          <p:nvPr/>
        </p:nvPicPr>
        <p:blipFill rotWithShape="1">
          <a:blip r:embed="rId3">
            <a:alphaModFix/>
          </a:blip>
          <a:srcRect l="3897" t="16134" r="20220" b="6287"/>
          <a:stretch/>
        </p:blipFill>
        <p:spPr>
          <a:xfrm>
            <a:off x="2592925" y="0"/>
            <a:ext cx="8712200" cy="6680200"/>
          </a:xfrm>
          <a:prstGeom prst="rect">
            <a:avLst/>
          </a:prstGeom>
          <a:noFill/>
          <a:ln>
            <a:noFill/>
          </a:ln>
        </p:spPr>
      </p:pic>
    </p:spTree>
    <p:extLst>
      <p:ext uri="{BB962C8B-B14F-4D97-AF65-F5344CB8AC3E}">
        <p14:creationId xmlns:p14="http://schemas.microsoft.com/office/powerpoint/2010/main" val="2081245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48"/>
          <p:cNvPicPr preferRelativeResize="0"/>
          <p:nvPr/>
        </p:nvPicPr>
        <p:blipFill rotWithShape="1">
          <a:blip r:embed="rId3">
            <a:alphaModFix/>
          </a:blip>
          <a:srcRect l="4905" t="31598" r="26018" b="5208"/>
          <a:stretch/>
        </p:blipFill>
        <p:spPr>
          <a:xfrm>
            <a:off x="2592925" y="381000"/>
            <a:ext cx="8909590" cy="6113150"/>
          </a:xfrm>
          <a:prstGeom prst="rect">
            <a:avLst/>
          </a:prstGeom>
          <a:noFill/>
          <a:ln>
            <a:noFill/>
          </a:ln>
        </p:spPr>
      </p:pic>
    </p:spTree>
    <p:extLst>
      <p:ext uri="{BB962C8B-B14F-4D97-AF65-F5344CB8AC3E}">
        <p14:creationId xmlns:p14="http://schemas.microsoft.com/office/powerpoint/2010/main" val="3546795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body" idx="1"/>
          </p:nvPr>
        </p:nvSpPr>
        <p:spPr>
          <a:xfrm>
            <a:off x="544035" y="1861778"/>
            <a:ext cx="11330286" cy="5666509"/>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900"/>
              </a:spcBef>
              <a:spcAft>
                <a:spcPts val="0"/>
              </a:spcAft>
              <a:buSzPts val="1665"/>
              <a:buNone/>
            </a:pPr>
            <a:r>
              <a:rPr lang="en-US" sz="2400" b="1" dirty="0" smtClean="0">
                <a:latin typeface="Calibri" panose="020F0502020204030204" pitchFamily="34" charset="0"/>
                <a:cs typeface="Calibri" panose="020F0502020204030204" pitchFamily="34" charset="0"/>
              </a:rPr>
              <a:t>For books:</a:t>
            </a:r>
          </a:p>
          <a:p>
            <a:pPr marL="0" lvl="0" indent="0" algn="l" rtl="0">
              <a:lnSpc>
                <a:spcPct val="80000"/>
              </a:lnSpc>
              <a:spcBef>
                <a:spcPts val="900"/>
              </a:spcBef>
              <a:spcAft>
                <a:spcPts val="0"/>
              </a:spcAft>
              <a:buSzPts val="1665"/>
              <a:buNone/>
            </a:pPr>
            <a:r>
              <a:rPr lang="en-US" sz="2400" b="1" u="sng" dirty="0" smtClean="0">
                <a:latin typeface="Calibri" panose="020F0502020204030204" pitchFamily="34" charset="0"/>
                <a:cs typeface="Calibri" panose="020F0502020204030204" pitchFamily="34" charset="0"/>
              </a:rPr>
              <a:t>Author        Year      Title      (Edition)     Publisher     DOI/URL</a:t>
            </a:r>
          </a:p>
          <a:p>
            <a:pPr marL="0" lvl="0" indent="0" algn="l" rtl="0">
              <a:lnSpc>
                <a:spcPct val="80000"/>
              </a:lnSpc>
              <a:spcBef>
                <a:spcPts val="900"/>
              </a:spcBef>
              <a:spcAft>
                <a:spcPts val="0"/>
              </a:spcAft>
              <a:buSzPts val="1665"/>
              <a:buNone/>
            </a:pPr>
            <a:endParaRPr lang="en-US" sz="2000" b="1" u="sng" dirty="0">
              <a:latin typeface="Calibri" panose="020F0502020204030204" pitchFamily="34" charset="0"/>
              <a:cs typeface="Calibri" panose="020F0502020204030204" pitchFamily="34" charset="0"/>
            </a:endParaRPr>
          </a:p>
          <a:p>
            <a:pPr marL="342900" lvl="0" algn="l" rtl="0">
              <a:lnSpc>
                <a:spcPct val="80000"/>
              </a:lnSpc>
              <a:spcBef>
                <a:spcPts val="900"/>
              </a:spcBef>
              <a:spcAft>
                <a:spcPts val="0"/>
              </a:spcAft>
              <a:buSzPts val="1665"/>
              <a:buFont typeface="Wingdings" panose="05000000000000000000" pitchFamily="2" charset="2"/>
              <a:buChar char="Ø"/>
            </a:pPr>
            <a:r>
              <a:rPr lang="en-US" sz="2000" b="1" u="sng" dirty="0" smtClean="0">
                <a:latin typeface="Calibri" panose="020F0502020204030204" pitchFamily="34" charset="0"/>
                <a:cs typeface="Calibri" panose="020F0502020204030204" pitchFamily="34" charset="0"/>
              </a:rPr>
              <a:t>Publishers</a:t>
            </a:r>
            <a:endParaRPr sz="2400" u="sng" dirty="0">
              <a:latin typeface="Calibri" panose="020F0502020204030204" pitchFamily="34" charset="0"/>
              <a:cs typeface="Calibri" panose="020F0502020204030204" pitchFamily="34" charset="0"/>
            </a:endParaRPr>
          </a:p>
          <a:p>
            <a:pPr marL="0" lvl="0" indent="0" algn="l" rtl="0">
              <a:lnSpc>
                <a:spcPct val="80000"/>
              </a:lnSpc>
              <a:spcBef>
                <a:spcPts val="900"/>
              </a:spcBef>
              <a:spcAft>
                <a:spcPts val="0"/>
              </a:spcAft>
              <a:buSzPts val="1665"/>
              <a:buNone/>
            </a:pPr>
            <a:r>
              <a:rPr lang="en-US" sz="2000" dirty="0">
                <a:latin typeface="Calibri" panose="020F0502020204030204" pitchFamily="34" charset="0"/>
                <a:cs typeface="Calibri" panose="020F0502020204030204" pitchFamily="34" charset="0"/>
              </a:rPr>
              <a:t>Write the name of the publisher given on the title page. You may shorten the publisher, for example, using "Knopf" for Alfred A. Knopf, Inc.</a:t>
            </a:r>
            <a:endParaRPr sz="2400" dirty="0">
              <a:latin typeface="Calibri" panose="020F0502020204030204" pitchFamily="34" charset="0"/>
              <a:cs typeface="Calibri" panose="020F0502020204030204" pitchFamily="34" charset="0"/>
            </a:endParaRPr>
          </a:p>
          <a:p>
            <a:pPr marL="0" lvl="0" indent="0" algn="ctr" rtl="0">
              <a:lnSpc>
                <a:spcPct val="80000"/>
              </a:lnSpc>
              <a:spcBef>
                <a:spcPts val="900"/>
              </a:spcBef>
              <a:spcAft>
                <a:spcPts val="0"/>
              </a:spcAft>
              <a:buSzPts val="1665"/>
              <a:buNone/>
            </a:pPr>
            <a:r>
              <a:rPr lang="en-US" sz="2000" b="1" dirty="0" smtClean="0">
                <a:solidFill>
                  <a:srgbClr val="FF0000"/>
                </a:solidFill>
                <a:latin typeface="Calibri" panose="020F0502020204030204" pitchFamily="34" charset="0"/>
                <a:cs typeface="Calibri" panose="020F0502020204030204" pitchFamily="34" charset="0"/>
              </a:rPr>
              <a:t>Oxford University Press.</a:t>
            </a:r>
          </a:p>
          <a:p>
            <a:pPr marL="0" lvl="0" indent="0" algn="ctr" rtl="0">
              <a:lnSpc>
                <a:spcPct val="80000"/>
              </a:lnSpc>
              <a:spcBef>
                <a:spcPts val="900"/>
              </a:spcBef>
              <a:spcAft>
                <a:spcPts val="0"/>
              </a:spcAft>
              <a:buSzPts val="1665"/>
              <a:buNone/>
            </a:pPr>
            <a:r>
              <a:rPr lang="en-US" sz="2000" b="1" dirty="0" smtClean="0">
                <a:solidFill>
                  <a:srgbClr val="FF0000"/>
                </a:solidFill>
                <a:latin typeface="Calibri" panose="020F0502020204030204" pitchFamily="34" charset="0"/>
                <a:cs typeface="Calibri" panose="020F0502020204030204" pitchFamily="34" charset="0"/>
              </a:rPr>
              <a:t>Cambridge.</a:t>
            </a:r>
          </a:p>
          <a:p>
            <a:pPr marL="0" indent="0" algn="ctr">
              <a:lnSpc>
                <a:spcPct val="80000"/>
              </a:lnSpc>
              <a:buSzPts val="1665"/>
              <a:buNone/>
            </a:pPr>
            <a:r>
              <a:rPr lang="en-US" sz="2000" b="1" dirty="0">
                <a:solidFill>
                  <a:srgbClr val="FF0000"/>
                </a:solidFill>
                <a:latin typeface="Calibri" panose="020F0502020204030204" pitchFamily="34" charset="0"/>
                <a:cs typeface="Calibri" panose="020F0502020204030204" pitchFamily="34" charset="0"/>
              </a:rPr>
              <a:t>Knopf</a:t>
            </a:r>
            <a:r>
              <a:rPr lang="en-US" sz="2000" b="1" dirty="0" smtClean="0">
                <a:solidFill>
                  <a:srgbClr val="FF0000"/>
                </a:solidFill>
                <a:latin typeface="Calibri" panose="020F0502020204030204" pitchFamily="34" charset="0"/>
                <a:cs typeface="Calibri" panose="020F0502020204030204" pitchFamily="34" charset="0"/>
              </a:rPr>
              <a:t>.</a:t>
            </a:r>
          </a:p>
          <a:p>
            <a:pPr lvl="0" indent="-457200" rtl="0">
              <a:lnSpc>
                <a:spcPct val="80000"/>
              </a:lnSpc>
              <a:spcBef>
                <a:spcPts val="900"/>
              </a:spcBef>
              <a:spcAft>
                <a:spcPts val="0"/>
              </a:spcAft>
              <a:buSzPts val="1665"/>
              <a:buFont typeface="Wingdings" panose="05000000000000000000" pitchFamily="2" charset="2"/>
              <a:buChar char="Ø"/>
            </a:pPr>
            <a:r>
              <a:rPr lang="en-US" sz="2000" b="1" u="sng" dirty="0" smtClean="0">
                <a:solidFill>
                  <a:schemeClr val="tx1"/>
                </a:solidFill>
                <a:latin typeface="Calibri" panose="020F0502020204030204" pitchFamily="34" charset="0"/>
                <a:cs typeface="Calibri" panose="020F0502020204030204" pitchFamily="34" charset="0"/>
              </a:rPr>
              <a:t>Editor/Editors</a:t>
            </a:r>
          </a:p>
          <a:p>
            <a:pPr marL="0" lvl="0" indent="0">
              <a:lnSpc>
                <a:spcPct val="80000"/>
              </a:lnSpc>
              <a:buSzPts val="1665"/>
              <a:buNone/>
            </a:pPr>
            <a:r>
              <a:rPr lang="en-US" sz="2000" dirty="0" smtClean="0">
                <a:solidFill>
                  <a:schemeClr val="tx1"/>
                </a:solidFill>
                <a:latin typeface="Calibri" panose="020F0502020204030204" pitchFamily="34" charset="0"/>
                <a:cs typeface="Calibri" panose="020F0502020204030204" pitchFamily="34" charset="0"/>
              </a:rPr>
              <a:t>Write </a:t>
            </a:r>
            <a:r>
              <a:rPr lang="en-US" sz="2000" dirty="0">
                <a:solidFill>
                  <a:schemeClr val="tx1"/>
                </a:solidFill>
                <a:latin typeface="Calibri" panose="020F0502020204030204" pitchFamily="34" charset="0"/>
                <a:cs typeface="Calibri" panose="020F0502020204030204" pitchFamily="34" charset="0"/>
              </a:rPr>
              <a:t>the word “In” and the </a:t>
            </a:r>
            <a:r>
              <a:rPr lang="en-US" sz="2000" dirty="0" smtClean="0">
                <a:solidFill>
                  <a:schemeClr val="tx1"/>
                </a:solidFill>
                <a:latin typeface="Calibri" panose="020F0502020204030204" pitchFamily="34" charset="0"/>
                <a:cs typeface="Calibri" panose="020F0502020204030204" pitchFamily="34" charset="0"/>
              </a:rPr>
              <a:t>initials and </a:t>
            </a:r>
            <a:r>
              <a:rPr lang="en-US" sz="2000" dirty="0">
                <a:solidFill>
                  <a:schemeClr val="tx1"/>
                </a:solidFill>
                <a:latin typeface="Calibri" panose="020F0502020204030204" pitchFamily="34" charset="0"/>
                <a:cs typeface="Calibri" panose="020F0502020204030204" pitchFamily="34" charset="0"/>
              </a:rPr>
              <a:t>last </a:t>
            </a:r>
            <a:r>
              <a:rPr lang="en-US" sz="2000" dirty="0" smtClean="0">
                <a:solidFill>
                  <a:schemeClr val="tx1"/>
                </a:solidFill>
                <a:latin typeface="Calibri" panose="020F0502020204030204" pitchFamily="34" charset="0"/>
                <a:cs typeface="Calibri" panose="020F0502020204030204" pitchFamily="34" charset="0"/>
              </a:rPr>
              <a:t>name of each </a:t>
            </a:r>
            <a:r>
              <a:rPr lang="en-US" sz="2000" dirty="0">
                <a:solidFill>
                  <a:schemeClr val="tx1"/>
                </a:solidFill>
                <a:latin typeface="Calibri" panose="020F0502020204030204" pitchFamily="34" charset="0"/>
                <a:cs typeface="Calibri" panose="020F0502020204030204" pitchFamily="34" charset="0"/>
              </a:rPr>
              <a:t>editor. Use “(Ed.)” for </a:t>
            </a:r>
            <a:r>
              <a:rPr lang="en-US" sz="2000" dirty="0" smtClean="0">
                <a:solidFill>
                  <a:schemeClr val="tx1"/>
                </a:solidFill>
                <a:latin typeface="Calibri" panose="020F0502020204030204" pitchFamily="34" charset="0"/>
                <a:cs typeface="Calibri" panose="020F0502020204030204" pitchFamily="34" charset="0"/>
              </a:rPr>
              <a:t>one editor </a:t>
            </a:r>
            <a:r>
              <a:rPr lang="en-US" sz="2000" dirty="0">
                <a:solidFill>
                  <a:schemeClr val="tx1"/>
                </a:solidFill>
                <a:latin typeface="Calibri" panose="020F0502020204030204" pitchFamily="34" charset="0"/>
                <a:cs typeface="Calibri" panose="020F0502020204030204" pitchFamily="34" charset="0"/>
              </a:rPr>
              <a:t>or “(Eds.)” for </a:t>
            </a:r>
            <a:r>
              <a:rPr lang="en-US" sz="2000" dirty="0" smtClean="0">
                <a:solidFill>
                  <a:schemeClr val="tx1"/>
                </a:solidFill>
                <a:latin typeface="Calibri" panose="020F0502020204030204" pitchFamily="34" charset="0"/>
                <a:cs typeface="Calibri" panose="020F0502020204030204" pitchFamily="34" charset="0"/>
              </a:rPr>
              <a:t>multiple editors</a:t>
            </a:r>
            <a:r>
              <a:rPr lang="en-US" sz="2000" dirty="0">
                <a:solidFill>
                  <a:schemeClr val="tx1"/>
                </a:solidFill>
                <a:latin typeface="Calibri" panose="020F0502020204030204" pitchFamily="34" charset="0"/>
                <a:cs typeface="Calibri" panose="020F0502020204030204" pitchFamily="34" charset="0"/>
              </a:rPr>
              <a:t>. End with a comma</a:t>
            </a:r>
            <a:r>
              <a:rPr lang="en-US" sz="2000" dirty="0" smtClean="0">
                <a:solidFill>
                  <a:schemeClr val="tx1"/>
                </a:solidFill>
                <a:latin typeface="Calibri" panose="020F0502020204030204" pitchFamily="34" charset="0"/>
                <a:cs typeface="Calibri" panose="020F0502020204030204" pitchFamily="34" charset="0"/>
              </a:rPr>
              <a:t>.</a:t>
            </a:r>
          </a:p>
          <a:p>
            <a:pPr marL="0" lvl="0" indent="0" algn="ctr">
              <a:lnSpc>
                <a:spcPct val="80000"/>
              </a:lnSpc>
              <a:buSzPts val="1665"/>
              <a:buNone/>
            </a:pPr>
            <a:r>
              <a:rPr lang="en-US" sz="2000" b="1" dirty="0">
                <a:solidFill>
                  <a:srgbClr val="FF0000"/>
                </a:solidFill>
              </a:rPr>
              <a:t>In A. A. Editor &amp; B. B. Editor (Eds.), </a:t>
            </a:r>
            <a:endParaRPr lang="en-US" sz="2000" b="1" dirty="0" smtClean="0">
              <a:solidFill>
                <a:srgbClr val="FF0000"/>
              </a:solidFill>
              <a:latin typeface="Calibri" panose="020F0502020204030204" pitchFamily="34" charset="0"/>
              <a:cs typeface="Calibri" panose="020F0502020204030204" pitchFamily="34" charset="0"/>
            </a:endParaRPr>
          </a:p>
          <a:p>
            <a:pPr marL="0" lvl="0" indent="0" algn="ctr">
              <a:lnSpc>
                <a:spcPct val="80000"/>
              </a:lnSpc>
              <a:buSzPts val="1665"/>
              <a:buNone/>
            </a:pPr>
            <a:r>
              <a:rPr lang="en-US" sz="2000" u="sng" dirty="0"/>
              <a:t>Chapter in an Edited Book</a:t>
            </a:r>
            <a:endParaRPr lang="en-US" sz="2000" u="sng" dirty="0" smtClean="0">
              <a:solidFill>
                <a:srgbClr val="FF0000"/>
              </a:solidFill>
              <a:latin typeface="Calibri" panose="020F0502020204030204" pitchFamily="34" charset="0"/>
              <a:cs typeface="Calibri" panose="020F0502020204030204" pitchFamily="34" charset="0"/>
            </a:endParaRPr>
          </a:p>
          <a:p>
            <a:pPr marL="0" lvl="0" indent="0" rtl="0">
              <a:lnSpc>
                <a:spcPct val="80000"/>
              </a:lnSpc>
              <a:spcBef>
                <a:spcPts val="900"/>
              </a:spcBef>
              <a:spcAft>
                <a:spcPts val="0"/>
              </a:spcAft>
              <a:buSzPts val="1665"/>
              <a:buNone/>
            </a:pPr>
            <a:endParaRPr lang="en-US" sz="2400" b="1" u="sng" dirty="0">
              <a:solidFill>
                <a:schemeClr val="tx1"/>
              </a:solidFill>
              <a:latin typeface="Calibri" panose="020F0502020204030204" pitchFamily="34" charset="0"/>
              <a:cs typeface="Calibri" panose="020F0502020204030204" pitchFamily="34" charset="0"/>
            </a:endParaRPr>
          </a:p>
          <a:p>
            <a:pPr marL="0" lvl="0" indent="0" rtl="0">
              <a:lnSpc>
                <a:spcPct val="80000"/>
              </a:lnSpc>
              <a:spcBef>
                <a:spcPts val="900"/>
              </a:spcBef>
              <a:spcAft>
                <a:spcPts val="0"/>
              </a:spcAft>
              <a:buSzPts val="1665"/>
              <a:buNone/>
            </a:pPr>
            <a:endParaRPr sz="2800" b="1" u="sng" dirty="0">
              <a:solidFill>
                <a:schemeClr val="tx1"/>
              </a:solidFill>
              <a:latin typeface="Calibri" panose="020F0502020204030204" pitchFamily="34" charset="0"/>
              <a:cs typeface="Calibri" panose="020F0502020204030204" pitchFamily="34" charset="0"/>
            </a:endParaRPr>
          </a:p>
        </p:txBody>
      </p:sp>
      <p:sp>
        <p:nvSpPr>
          <p:cNvPr id="4" name="Right Arrow 3"/>
          <p:cNvSpPr/>
          <p:nvPr/>
        </p:nvSpPr>
        <p:spPr>
          <a:xfrm flipV="1">
            <a:off x="1588002" y="2458499"/>
            <a:ext cx="24938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flipV="1">
            <a:off x="2682512" y="2458499"/>
            <a:ext cx="24938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flipV="1">
            <a:off x="3659259" y="2437716"/>
            <a:ext cx="235525" cy="173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flipV="1">
            <a:off x="5100128" y="2458499"/>
            <a:ext cx="24938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flipV="1">
            <a:off x="6634521" y="2458499"/>
            <a:ext cx="24938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Tree>
    <p:extLst>
      <p:ext uri="{BB962C8B-B14F-4D97-AF65-F5344CB8AC3E}">
        <p14:creationId xmlns:p14="http://schemas.microsoft.com/office/powerpoint/2010/main" val="2875936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6778" t="9944" r="47125" b="8807"/>
          <a:stretch/>
        </p:blipFill>
        <p:spPr>
          <a:xfrm>
            <a:off x="2785628" y="128789"/>
            <a:ext cx="5429141" cy="6870505"/>
          </a:xfrm>
          <a:prstGeom prst="rect">
            <a:avLst/>
          </a:prstGeom>
        </p:spPr>
      </p:pic>
    </p:spTree>
    <p:extLst>
      <p:ext uri="{BB962C8B-B14F-4D97-AF65-F5344CB8AC3E}">
        <p14:creationId xmlns:p14="http://schemas.microsoft.com/office/powerpoint/2010/main" val="32130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25" t="30777" r="2083" b="11458"/>
          <a:stretch/>
        </p:blipFill>
        <p:spPr>
          <a:xfrm>
            <a:off x="0" y="1163782"/>
            <a:ext cx="12192000" cy="4835236"/>
          </a:xfrm>
          <a:prstGeom prst="rect">
            <a:avLst/>
          </a:prstGeom>
        </p:spPr>
      </p:pic>
    </p:spTree>
    <p:extLst>
      <p:ext uri="{BB962C8B-B14F-4D97-AF65-F5344CB8AC3E}">
        <p14:creationId xmlns:p14="http://schemas.microsoft.com/office/powerpoint/2010/main" val="1417496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218" t="13730" r="33708" b="14110"/>
          <a:stretch/>
        </p:blipFill>
        <p:spPr>
          <a:xfrm>
            <a:off x="1482437" y="249382"/>
            <a:ext cx="5375999" cy="6400800"/>
          </a:xfrm>
          <a:prstGeom prst="rect">
            <a:avLst/>
          </a:prstGeom>
        </p:spPr>
      </p:pic>
      <p:sp>
        <p:nvSpPr>
          <p:cNvPr id="3" name="Rectangle 2"/>
          <p:cNvSpPr/>
          <p:nvPr/>
        </p:nvSpPr>
        <p:spPr>
          <a:xfrm>
            <a:off x="8257308" y="1274619"/>
            <a:ext cx="2202873" cy="1537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Reference Style BOOK </a:t>
            </a:r>
            <a:endParaRPr lang="en-US" sz="2800" b="1" dirty="0">
              <a:solidFill>
                <a:schemeClr val="tx1"/>
              </a:solidFill>
            </a:endParaRPr>
          </a:p>
        </p:txBody>
      </p:sp>
    </p:spTree>
    <p:extLst>
      <p:ext uri="{BB962C8B-B14F-4D97-AF65-F5344CB8AC3E}">
        <p14:creationId xmlns:p14="http://schemas.microsoft.com/office/powerpoint/2010/main" val="2996019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680" t="19413" r="4746" b="9564"/>
          <a:stretch/>
        </p:blipFill>
        <p:spPr>
          <a:xfrm>
            <a:off x="95182" y="789709"/>
            <a:ext cx="12096818" cy="5527964"/>
          </a:xfrm>
          <a:prstGeom prst="rect">
            <a:avLst/>
          </a:prstGeom>
        </p:spPr>
      </p:pic>
    </p:spTree>
    <p:extLst>
      <p:ext uri="{BB962C8B-B14F-4D97-AF65-F5344CB8AC3E}">
        <p14:creationId xmlns:p14="http://schemas.microsoft.com/office/powerpoint/2010/main" val="382281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551646" y="956160"/>
            <a:ext cx="10058400" cy="78757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b="1" dirty="0"/>
              <a:t>How to cite sources?</a:t>
            </a:r>
            <a:endParaRPr b="1" dirty="0"/>
          </a:p>
        </p:txBody>
      </p:sp>
      <p:sp>
        <p:nvSpPr>
          <p:cNvPr id="237" name="Google Shape;237;p35"/>
          <p:cNvSpPr txBox="1">
            <a:spLocks noGrp="1"/>
          </p:cNvSpPr>
          <p:nvPr>
            <p:ph type="body" idx="1"/>
          </p:nvPr>
        </p:nvSpPr>
        <p:spPr>
          <a:xfrm>
            <a:off x="445394" y="1887551"/>
            <a:ext cx="11287260" cy="483387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2800"/>
              <a:buNone/>
            </a:pPr>
            <a:r>
              <a:rPr lang="en-US" sz="2800" b="1" u="sng" dirty="0">
                <a:latin typeface="Calibri"/>
                <a:ea typeface="Calibri"/>
                <a:cs typeface="Calibri"/>
                <a:sym typeface="Calibri"/>
              </a:rPr>
              <a:t>References</a:t>
            </a:r>
            <a:endParaRPr sz="2400" b="1" u="sng" dirty="0">
              <a:latin typeface="Calibri"/>
              <a:ea typeface="Calibri"/>
              <a:cs typeface="Calibri"/>
              <a:sym typeface="Calibri"/>
            </a:endParaRPr>
          </a:p>
          <a:p>
            <a:pPr marL="0" lvl="0" indent="0" algn="just" rtl="0">
              <a:lnSpc>
                <a:spcPct val="100000"/>
              </a:lnSpc>
              <a:spcBef>
                <a:spcPts val="900"/>
              </a:spcBef>
              <a:spcAft>
                <a:spcPts val="0"/>
              </a:spcAft>
              <a:buSzPts val="2400"/>
              <a:buNone/>
            </a:pPr>
            <a:r>
              <a:rPr lang="en-US" sz="2400" dirty="0">
                <a:latin typeface="Calibri"/>
                <a:ea typeface="Calibri"/>
                <a:cs typeface="Calibri"/>
                <a:sym typeface="Calibri"/>
              </a:rPr>
              <a:t>A reference list is a list of the resources that you used when writing your assignment or doing your research. These resources may include:</a:t>
            </a:r>
            <a:endParaRPr dirty="0"/>
          </a:p>
          <a:p>
            <a:pPr marL="0" lvl="0" indent="0" algn="just" rtl="0">
              <a:lnSpc>
                <a:spcPct val="100000"/>
              </a:lnSpc>
              <a:spcBef>
                <a:spcPts val="900"/>
              </a:spcBef>
              <a:spcAft>
                <a:spcPts val="0"/>
              </a:spcAft>
              <a:buSzPts val="2400"/>
              <a:buNone/>
            </a:pPr>
            <a:r>
              <a:rPr lang="en-US" sz="2400" i="1" dirty="0">
                <a:latin typeface="Calibri"/>
                <a:ea typeface="Calibri"/>
                <a:cs typeface="Calibri"/>
                <a:sym typeface="Calibri"/>
              </a:rPr>
              <a:t>B</a:t>
            </a:r>
            <a:r>
              <a:rPr lang="en-US" sz="2400" i="1" dirty="0" smtClean="0">
                <a:latin typeface="Calibri"/>
                <a:ea typeface="Calibri"/>
                <a:cs typeface="Calibri"/>
                <a:sym typeface="Calibri"/>
              </a:rPr>
              <a:t>ooks</a:t>
            </a:r>
            <a:r>
              <a:rPr lang="en-US" sz="2400" i="1" dirty="0">
                <a:latin typeface="Calibri"/>
                <a:ea typeface="Calibri"/>
                <a:cs typeface="Calibri"/>
                <a:sym typeface="Calibri"/>
              </a:rPr>
              <a:t>, including electronic books, journals (online an paper </a:t>
            </a:r>
            <a:r>
              <a:rPr lang="en-US" sz="2400" i="1" dirty="0" smtClean="0">
                <a:latin typeface="Calibri"/>
                <a:ea typeface="Calibri"/>
                <a:cs typeface="Calibri"/>
                <a:sym typeface="Calibri"/>
              </a:rPr>
              <a:t>based)</a:t>
            </a:r>
            <a:r>
              <a:rPr lang="en-US" i="1" dirty="0" smtClean="0">
                <a:ea typeface="Calibri"/>
                <a:cs typeface="Calibri"/>
              </a:rPr>
              <a:t>, </a:t>
            </a:r>
            <a:r>
              <a:rPr lang="en-US" sz="2400" i="1" dirty="0" smtClean="0">
                <a:latin typeface="Calibri"/>
                <a:ea typeface="Calibri"/>
                <a:cs typeface="Calibri"/>
                <a:sym typeface="Calibri"/>
              </a:rPr>
              <a:t>online </a:t>
            </a:r>
            <a:r>
              <a:rPr lang="en-US" sz="2400" i="1" dirty="0">
                <a:latin typeface="Calibri"/>
                <a:ea typeface="Calibri"/>
                <a:cs typeface="Calibri"/>
                <a:sym typeface="Calibri"/>
              </a:rPr>
              <a:t>sources including websites, blogs and </a:t>
            </a:r>
            <a:r>
              <a:rPr lang="en-US" sz="2400" i="1" dirty="0" smtClean="0">
                <a:latin typeface="Calibri"/>
                <a:ea typeface="Calibri"/>
                <a:cs typeface="Calibri"/>
                <a:sym typeface="Calibri"/>
              </a:rPr>
              <a:t>forums</a:t>
            </a:r>
            <a:r>
              <a:rPr lang="en-US" i="1" dirty="0" smtClean="0">
                <a:ea typeface="Calibri"/>
                <a:cs typeface="Calibri"/>
              </a:rPr>
              <a:t>, </a:t>
            </a:r>
            <a:r>
              <a:rPr lang="en-US" sz="2400" i="1" dirty="0" smtClean="0">
                <a:latin typeface="Calibri"/>
                <a:ea typeface="Calibri"/>
                <a:cs typeface="Calibri"/>
                <a:sym typeface="Calibri"/>
              </a:rPr>
              <a:t>speeches</a:t>
            </a:r>
            <a:r>
              <a:rPr lang="en-US" i="1" dirty="0" smtClean="0">
                <a:ea typeface="Calibri"/>
                <a:cs typeface="Calibri"/>
              </a:rPr>
              <a:t>, </a:t>
            </a:r>
            <a:r>
              <a:rPr lang="en-US" sz="2400" i="1" dirty="0" smtClean="0">
                <a:latin typeface="Calibri"/>
                <a:ea typeface="Calibri"/>
                <a:cs typeface="Calibri"/>
                <a:sym typeface="Calibri"/>
              </a:rPr>
              <a:t>personal communications</a:t>
            </a:r>
            <a:r>
              <a:rPr lang="en-US" i="1" dirty="0" smtClean="0">
                <a:ea typeface="Calibri"/>
                <a:cs typeface="Calibri"/>
              </a:rPr>
              <a:t>, </a:t>
            </a:r>
            <a:r>
              <a:rPr lang="en-US" sz="2400" i="1" dirty="0" smtClean="0">
                <a:latin typeface="Calibri"/>
                <a:ea typeface="Calibri"/>
                <a:cs typeface="Calibri"/>
                <a:sym typeface="Calibri"/>
              </a:rPr>
              <a:t>conference </a:t>
            </a:r>
            <a:r>
              <a:rPr lang="en-US" sz="2400" i="1" dirty="0">
                <a:latin typeface="Calibri"/>
                <a:ea typeface="Calibri"/>
                <a:cs typeface="Calibri"/>
                <a:sym typeface="Calibri"/>
              </a:rPr>
              <a:t>papers, </a:t>
            </a:r>
            <a:r>
              <a:rPr lang="en-US" sz="2400" i="1" dirty="0" smtClean="0">
                <a:latin typeface="Calibri"/>
                <a:ea typeface="Calibri"/>
                <a:cs typeface="Calibri"/>
                <a:sym typeface="Calibri"/>
              </a:rPr>
              <a:t>proceedings, theses and other </a:t>
            </a:r>
            <a:r>
              <a:rPr lang="en-US" sz="2400" i="1" dirty="0">
                <a:latin typeface="Calibri"/>
                <a:ea typeface="Calibri"/>
                <a:cs typeface="Calibri"/>
                <a:sym typeface="Calibri"/>
              </a:rPr>
              <a:t>sources of information such as film, television, video, etc</a:t>
            </a:r>
            <a:r>
              <a:rPr lang="en-US" sz="2400" dirty="0">
                <a:latin typeface="Calibri"/>
                <a:ea typeface="Calibri"/>
                <a:cs typeface="Calibri"/>
                <a:sym typeface="Calibri"/>
              </a:rPr>
              <a:t>. </a:t>
            </a:r>
            <a:endParaRPr dirty="0"/>
          </a:p>
          <a:p>
            <a:pPr marL="0" lvl="0" indent="0" algn="just" rtl="0">
              <a:lnSpc>
                <a:spcPct val="100000"/>
              </a:lnSpc>
              <a:spcBef>
                <a:spcPts val="900"/>
              </a:spcBef>
              <a:spcAft>
                <a:spcPts val="0"/>
              </a:spcAft>
              <a:buSzPts val="2400"/>
              <a:buNone/>
            </a:pPr>
            <a:r>
              <a:rPr lang="en-US" sz="2400" dirty="0">
                <a:latin typeface="Calibri"/>
                <a:ea typeface="Calibri"/>
                <a:cs typeface="Calibri"/>
                <a:sym typeface="Calibri"/>
              </a:rPr>
              <a:t>Reference lists come at the </a:t>
            </a:r>
            <a:r>
              <a:rPr lang="en-US" sz="2400" u="sng" dirty="0">
                <a:latin typeface="Calibri"/>
                <a:ea typeface="Calibri"/>
                <a:cs typeface="Calibri"/>
                <a:sym typeface="Calibri"/>
              </a:rPr>
              <a:t>end of an assignment</a:t>
            </a:r>
            <a:r>
              <a:rPr lang="en-US" sz="2400" dirty="0">
                <a:latin typeface="Calibri"/>
                <a:ea typeface="Calibri"/>
                <a:cs typeface="Calibri"/>
                <a:sym typeface="Calibri"/>
              </a:rPr>
              <a:t>, and are arranged in </a:t>
            </a:r>
            <a:r>
              <a:rPr lang="en-US" sz="2400" u="sng" dirty="0">
                <a:latin typeface="Calibri"/>
                <a:ea typeface="Calibri"/>
                <a:cs typeface="Calibri"/>
                <a:sym typeface="Calibri"/>
              </a:rPr>
              <a:t>alphabetical order</a:t>
            </a:r>
            <a:r>
              <a:rPr lang="en-US" sz="2400" dirty="0">
                <a:latin typeface="Calibri"/>
                <a:ea typeface="Calibri"/>
                <a:cs typeface="Calibri"/>
                <a:sym typeface="Calibri"/>
              </a:rPr>
              <a:t>, usually by author or editor. If there isn’t an author or an editor, the title is used.</a:t>
            </a:r>
            <a:endParaRPr dirty="0"/>
          </a:p>
          <a:p>
            <a:pPr marL="182880" lvl="0" indent="-68579" algn="l" rtl="0">
              <a:lnSpc>
                <a:spcPct val="100000"/>
              </a:lnSpc>
              <a:spcBef>
                <a:spcPts val="900"/>
              </a:spcBef>
              <a:spcAft>
                <a:spcPts val="0"/>
              </a:spcAft>
              <a:buSzPts val="1800"/>
              <a:buNone/>
            </a:pPr>
            <a:endParaRPr dirty="0"/>
          </a:p>
        </p:txBody>
      </p:sp>
    </p:spTree>
    <p:extLst>
      <p:ext uri="{BB962C8B-B14F-4D97-AF65-F5344CB8AC3E}">
        <p14:creationId xmlns:p14="http://schemas.microsoft.com/office/powerpoint/2010/main" val="2299382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Write the information in a APA format</a:t>
            </a:r>
            <a:endParaRPr lang="en-GB" sz="3200" dirty="0"/>
          </a:p>
        </p:txBody>
      </p:sp>
      <p:sp>
        <p:nvSpPr>
          <p:cNvPr id="3" name="Text Placeholder 2"/>
          <p:cNvSpPr>
            <a:spLocks noGrp="1"/>
          </p:cNvSpPr>
          <p:nvPr>
            <p:ph type="body" idx="1"/>
          </p:nvPr>
        </p:nvSpPr>
        <p:spPr/>
        <p:txBody>
          <a:bodyPr/>
          <a:lstStyle/>
          <a:p>
            <a:pPr marL="0" lvl="0" indent="0">
              <a:buNone/>
            </a:pPr>
            <a:r>
              <a:rPr lang="en-GB" b="1" dirty="0"/>
              <a:t>Rewrite the given information in APA style: </a:t>
            </a:r>
            <a:endParaRPr lang="en-GB" dirty="0"/>
          </a:p>
          <a:p>
            <a:r>
              <a:rPr lang="en-GB" u="sng" dirty="0"/>
              <a:t>Book title</a:t>
            </a:r>
            <a:r>
              <a:rPr lang="en-GB" dirty="0"/>
              <a:t>:  Focus on the learner: pragmatic perspective for the language learner</a:t>
            </a:r>
          </a:p>
          <a:p>
            <a:r>
              <a:rPr lang="en-GB" u="sng" dirty="0"/>
              <a:t>Book Author</a:t>
            </a:r>
            <a:r>
              <a:rPr lang="en-GB" dirty="0"/>
              <a:t>: Noam Chomsky</a:t>
            </a:r>
          </a:p>
          <a:p>
            <a:r>
              <a:rPr lang="en-GB" u="sng" dirty="0"/>
              <a:t>Editors</a:t>
            </a:r>
            <a:r>
              <a:rPr lang="en-GB" dirty="0"/>
              <a:t>: John W. </a:t>
            </a:r>
            <a:r>
              <a:rPr lang="en-GB" dirty="0" err="1"/>
              <a:t>Oller</a:t>
            </a:r>
            <a:r>
              <a:rPr lang="en-GB" dirty="0"/>
              <a:t> &amp; Jack C. Richards</a:t>
            </a:r>
          </a:p>
          <a:p>
            <a:r>
              <a:rPr lang="en-GB" u="sng" dirty="0"/>
              <a:t>Publisher</a:t>
            </a:r>
            <a:r>
              <a:rPr lang="en-GB" dirty="0"/>
              <a:t>: Newbury House publisher</a:t>
            </a:r>
          </a:p>
          <a:p>
            <a:r>
              <a:rPr lang="en-GB" u="sng" dirty="0"/>
              <a:t>Date:</a:t>
            </a:r>
            <a:r>
              <a:rPr lang="en-GB" dirty="0"/>
              <a:t> 1973</a:t>
            </a:r>
          </a:p>
        </p:txBody>
      </p:sp>
    </p:spTree>
    <p:extLst>
      <p:ext uri="{BB962C8B-B14F-4D97-AF65-F5344CB8AC3E}">
        <p14:creationId xmlns:p14="http://schemas.microsoft.com/office/powerpoint/2010/main" val="98646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1898" t="14110" r="31152" b="15625"/>
          <a:stretch/>
        </p:blipFill>
        <p:spPr>
          <a:xfrm>
            <a:off x="997526" y="304800"/>
            <a:ext cx="5844191" cy="6248399"/>
          </a:xfrm>
          <a:prstGeom prst="rect">
            <a:avLst/>
          </a:prstGeom>
        </p:spPr>
      </p:pic>
      <p:pic>
        <p:nvPicPr>
          <p:cNvPr id="3" name="Picture 2"/>
          <p:cNvPicPr>
            <a:picLocks noChangeAspect="1"/>
          </p:cNvPicPr>
          <p:nvPr/>
        </p:nvPicPr>
        <p:blipFill>
          <a:blip r:embed="rId3"/>
          <a:stretch>
            <a:fillRect/>
          </a:stretch>
        </p:blipFill>
        <p:spPr>
          <a:xfrm>
            <a:off x="7662006" y="1443299"/>
            <a:ext cx="2548349" cy="1560711"/>
          </a:xfrm>
          <a:prstGeom prst="rect">
            <a:avLst/>
          </a:prstGeom>
        </p:spPr>
      </p:pic>
    </p:spTree>
    <p:extLst>
      <p:ext uri="{BB962C8B-B14F-4D97-AF65-F5344CB8AC3E}">
        <p14:creationId xmlns:p14="http://schemas.microsoft.com/office/powerpoint/2010/main" val="2759582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Practice</a:t>
            </a:r>
            <a:endParaRPr lang="en-US" dirty="0"/>
          </a:p>
        </p:txBody>
      </p:sp>
      <p:sp>
        <p:nvSpPr>
          <p:cNvPr id="6" name="Content Placeholder 5"/>
          <p:cNvSpPr>
            <a:spLocks noGrp="1"/>
          </p:cNvSpPr>
          <p:nvPr>
            <p:ph idx="1"/>
          </p:nvPr>
        </p:nvSpPr>
        <p:spPr/>
        <p:txBody>
          <a:bodyPr/>
          <a:lstStyle/>
          <a:p>
            <a:pPr marL="0" lvl="0" indent="0">
              <a:buNone/>
            </a:pPr>
            <a:r>
              <a:rPr lang="en-US" b="1" dirty="0"/>
              <a:t>Rewrite the given information in APA style:</a:t>
            </a:r>
            <a:endParaRPr lang="en-US" dirty="0"/>
          </a:p>
          <a:p>
            <a:pPr lvl="0"/>
            <a:r>
              <a:rPr lang="en-US" dirty="0"/>
              <a:t>An article in the journal: Applied linguistics. It was written in 1985 by E </a:t>
            </a:r>
            <a:r>
              <a:rPr lang="en-US" dirty="0" err="1"/>
              <a:t>Bialystock</a:t>
            </a:r>
            <a:r>
              <a:rPr lang="en-US" dirty="0"/>
              <a:t> and M </a:t>
            </a:r>
            <a:r>
              <a:rPr lang="en-US" dirty="0" err="1"/>
              <a:t>Sharwood</a:t>
            </a:r>
            <a:r>
              <a:rPr lang="en-US" dirty="0"/>
              <a:t>-Smith. The title of the article is: </a:t>
            </a:r>
            <a:r>
              <a:rPr lang="en-US" dirty="0" err="1"/>
              <a:t>Interlanguage</a:t>
            </a:r>
            <a:r>
              <a:rPr lang="en-US" dirty="0"/>
              <a:t> is not a state of mind. It was published in volume 6 and it is from page 101 to page 117.</a:t>
            </a:r>
          </a:p>
          <a:p>
            <a:pPr lvl="0"/>
            <a:r>
              <a:rPr lang="en-US" dirty="0"/>
              <a:t>A book by Lyle Bachman and Adrian Palmer written in 1996. The title is: Language testing in practice. It is published by Oxford University Press in Oxford.</a:t>
            </a:r>
          </a:p>
          <a:p>
            <a:pPr lvl="0"/>
            <a:r>
              <a:rPr lang="en-US" dirty="0"/>
              <a:t>An article by Robert Cooper called: What do we learn when we learn a language? It was published in 1970 in the journal TESOL Quarterly. It is on pages 303-314 in volume 4.</a:t>
            </a:r>
          </a:p>
          <a:p>
            <a:endParaRPr lang="en-US" dirty="0"/>
          </a:p>
        </p:txBody>
      </p:sp>
      <p:sp>
        <p:nvSpPr>
          <p:cNvPr id="2" name="Slide Number Placeholder 1"/>
          <p:cNvSpPr>
            <a:spLocks noGrp="1"/>
          </p:cNvSpPr>
          <p:nvPr>
            <p:ph type="sldNum" sz="quarter" idx="12"/>
          </p:nvPr>
        </p:nvSpPr>
        <p:spPr/>
        <p:txBody>
          <a:bodyPr/>
          <a:lstStyle/>
          <a:p>
            <a:fld id="{E8569225-EC4C-4D1D-833F-3B480E541A72}" type="slidenum">
              <a:rPr lang="en-GB" smtClean="0"/>
              <a:t>22</a:t>
            </a:fld>
            <a:endParaRPr lang="en-GB"/>
          </a:p>
        </p:txBody>
      </p:sp>
    </p:spTree>
    <p:extLst>
      <p:ext uri="{BB962C8B-B14F-4D97-AF65-F5344CB8AC3E}">
        <p14:creationId xmlns:p14="http://schemas.microsoft.com/office/powerpoint/2010/main" val="1232380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a:xfrm>
            <a:off x="581192" y="2180496"/>
            <a:ext cx="11029615" cy="3350191"/>
          </a:xfrm>
        </p:spPr>
        <p:txBody>
          <a:bodyPr/>
          <a:lstStyle/>
          <a:p>
            <a:pPr marL="0" lvl="0" indent="0">
              <a:buNone/>
            </a:pPr>
            <a:r>
              <a:rPr lang="en-US" b="1" dirty="0"/>
              <a:t>Fill in the box:</a:t>
            </a:r>
            <a:endParaRPr lang="en-US" dirty="0"/>
          </a:p>
          <a:p>
            <a:pPr lvl="0"/>
            <a:r>
              <a:rPr lang="en-US" dirty="0"/>
              <a:t>To kill a mockingbird. Lee, H. (1982). New York: Warner </a:t>
            </a:r>
            <a:r>
              <a:rPr lang="en-US" dirty="0" smtClean="0"/>
              <a:t>Books</a:t>
            </a:r>
          </a:p>
          <a:p>
            <a:pPr lvl="0"/>
            <a:endParaRPr lang="en-US" dirty="0"/>
          </a:p>
          <a:p>
            <a:pPr lvl="0"/>
            <a:endParaRPr lang="en-US" dirty="0" smtClean="0"/>
          </a:p>
          <a:p>
            <a:pPr lvl="0"/>
            <a:endParaRPr lang="en-US" dirty="0"/>
          </a:p>
          <a:p>
            <a:pPr lvl="0"/>
            <a:r>
              <a:rPr lang="en-US" dirty="0" err="1"/>
              <a:t>Borman</a:t>
            </a:r>
            <a:r>
              <a:rPr lang="en-US" dirty="0"/>
              <a:t>, W.C. (1993). Role of early development in reading skills. Journal of Applied Psychology, 78, 443-449. Retrieved May 21, 2001, from </a:t>
            </a:r>
            <a:r>
              <a:rPr lang="en-US" dirty="0" err="1"/>
              <a:t>EBSCOHost</a:t>
            </a:r>
            <a:r>
              <a:rPr lang="en-US" dirty="0"/>
              <a:t> database</a:t>
            </a:r>
          </a:p>
          <a:p>
            <a:endParaRPr lang="en-US" dirty="0"/>
          </a:p>
        </p:txBody>
      </p:sp>
      <p:sp>
        <p:nvSpPr>
          <p:cNvPr id="4" name="Slide Number Placeholder 3"/>
          <p:cNvSpPr>
            <a:spLocks noGrp="1"/>
          </p:cNvSpPr>
          <p:nvPr>
            <p:ph type="sldNum" sz="quarter" idx="12"/>
          </p:nvPr>
        </p:nvSpPr>
        <p:spPr/>
        <p:txBody>
          <a:bodyPr/>
          <a:lstStyle/>
          <a:p>
            <a:fld id="{E8569225-EC4C-4D1D-833F-3B480E541A72}" type="slidenum">
              <a:rPr lang="en-GB" smtClean="0"/>
              <a:t>23</a:t>
            </a:fld>
            <a:endParaRPr lang="en-GB"/>
          </a:p>
        </p:txBody>
      </p:sp>
      <p:pic>
        <p:nvPicPr>
          <p:cNvPr id="9" name="Picture 8"/>
          <p:cNvPicPr/>
          <p:nvPr/>
        </p:nvPicPr>
        <p:blipFill rotWithShape="1">
          <a:blip r:embed="rId2"/>
          <a:srcRect l="14904" t="36539" r="17240" b="55666"/>
          <a:stretch/>
        </p:blipFill>
        <p:spPr bwMode="auto">
          <a:xfrm>
            <a:off x="1088533" y="3436592"/>
            <a:ext cx="7025156" cy="798909"/>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3"/>
          <a:srcRect l="14584" t="56624" r="15865" b="33120"/>
          <a:stretch/>
        </p:blipFill>
        <p:spPr bwMode="auto">
          <a:xfrm>
            <a:off x="955152" y="4992417"/>
            <a:ext cx="7300206" cy="11508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80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7203" t="21496" r="17629" b="13163"/>
          <a:stretch/>
        </p:blipFill>
        <p:spPr>
          <a:xfrm>
            <a:off x="952108" y="429490"/>
            <a:ext cx="10339345" cy="5828553"/>
          </a:xfrm>
          <a:prstGeom prst="rect">
            <a:avLst/>
          </a:prstGeom>
        </p:spPr>
      </p:pic>
    </p:spTree>
    <p:extLst>
      <p:ext uri="{BB962C8B-B14F-4D97-AF65-F5344CB8AC3E}">
        <p14:creationId xmlns:p14="http://schemas.microsoft.com/office/powerpoint/2010/main" val="3335875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body" idx="1"/>
          </p:nvPr>
        </p:nvSpPr>
        <p:spPr>
          <a:xfrm>
            <a:off x="551647" y="1915636"/>
            <a:ext cx="11219644" cy="479367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900"/>
              </a:spcBef>
              <a:spcAft>
                <a:spcPts val="0"/>
              </a:spcAft>
              <a:buSzPts val="2400"/>
              <a:buNone/>
            </a:pPr>
            <a:r>
              <a:rPr lang="en-US" sz="2400" dirty="0" smtClean="0">
                <a:latin typeface="Calibri"/>
                <a:ea typeface="Calibri"/>
                <a:cs typeface="Calibri"/>
                <a:sym typeface="Calibri"/>
              </a:rPr>
              <a:t>Citations </a:t>
            </a:r>
            <a:r>
              <a:rPr lang="en-US" sz="2400" dirty="0">
                <a:latin typeface="Calibri"/>
                <a:ea typeface="Calibri"/>
                <a:cs typeface="Calibri"/>
                <a:sym typeface="Calibri"/>
              </a:rPr>
              <a:t>or in-text citations are similar to references, but </a:t>
            </a:r>
            <a:r>
              <a:rPr lang="en-US" sz="2400" u="sng" dirty="0">
                <a:latin typeface="Calibri"/>
                <a:ea typeface="Calibri"/>
                <a:cs typeface="Calibri"/>
                <a:sym typeface="Calibri"/>
              </a:rPr>
              <a:t>occur in the body of the text </a:t>
            </a:r>
            <a:r>
              <a:rPr lang="en-US" sz="2400" dirty="0">
                <a:latin typeface="Calibri"/>
                <a:ea typeface="Calibri"/>
                <a:cs typeface="Calibri"/>
                <a:sym typeface="Calibri"/>
              </a:rPr>
              <a:t>with </a:t>
            </a:r>
            <a:r>
              <a:rPr lang="en-US" sz="2400" u="sng" dirty="0">
                <a:latin typeface="Calibri"/>
                <a:ea typeface="Calibri"/>
                <a:cs typeface="Calibri"/>
                <a:sym typeface="Calibri"/>
              </a:rPr>
              <a:t>direct quotes and paraphrases </a:t>
            </a:r>
            <a:r>
              <a:rPr lang="en-US" sz="2400" dirty="0">
                <a:latin typeface="Calibri"/>
                <a:ea typeface="Calibri"/>
                <a:cs typeface="Calibri"/>
                <a:sym typeface="Calibri"/>
              </a:rPr>
              <a:t>to identify the author/publication for the material you have used. In other words, we can say this is a list of the sources you have cited.</a:t>
            </a:r>
            <a:endParaRPr dirty="0"/>
          </a:p>
          <a:p>
            <a:pPr marL="0" lvl="0" indent="0" algn="l" rtl="0">
              <a:lnSpc>
                <a:spcPct val="100000"/>
              </a:lnSpc>
              <a:spcBef>
                <a:spcPts val="900"/>
              </a:spcBef>
              <a:spcAft>
                <a:spcPts val="0"/>
              </a:spcAft>
              <a:buSzPts val="2400"/>
              <a:buNone/>
            </a:pPr>
            <a:r>
              <a:rPr lang="en-US" sz="2400" dirty="0">
                <a:latin typeface="Calibri"/>
                <a:ea typeface="Calibri"/>
                <a:cs typeface="Calibri"/>
                <a:sym typeface="Calibri"/>
              </a:rPr>
              <a:t>Citations are used:</a:t>
            </a:r>
            <a:endParaRPr dirty="0"/>
          </a:p>
          <a:p>
            <a:pPr marL="182880" lvl="0" indent="-182880" algn="l" rtl="0">
              <a:lnSpc>
                <a:spcPct val="100000"/>
              </a:lnSpc>
              <a:spcBef>
                <a:spcPts val="900"/>
              </a:spcBef>
              <a:spcAft>
                <a:spcPts val="0"/>
              </a:spcAft>
              <a:buSzPts val="2400"/>
              <a:buFont typeface="Noto Sans Symbols"/>
              <a:buChar char="❑"/>
            </a:pPr>
            <a:r>
              <a:rPr lang="en-US" sz="2400" dirty="0" smtClean="0">
                <a:latin typeface="Calibri"/>
                <a:ea typeface="Calibri"/>
                <a:cs typeface="Calibri"/>
                <a:sym typeface="Calibri"/>
              </a:rPr>
              <a:t>For </a:t>
            </a:r>
            <a:r>
              <a:rPr lang="en-US" sz="2400" dirty="0">
                <a:latin typeface="Calibri"/>
                <a:ea typeface="Calibri"/>
                <a:cs typeface="Calibri"/>
                <a:sym typeface="Calibri"/>
              </a:rPr>
              <a:t>direct quotes – when you repeat a passage from a text (or speech, video, etc.) in your assignment without changing any words.</a:t>
            </a:r>
            <a:endParaRPr dirty="0"/>
          </a:p>
          <a:p>
            <a:pPr marL="182880" lvl="0" indent="-182880" algn="l" rtl="0">
              <a:lnSpc>
                <a:spcPct val="100000"/>
              </a:lnSpc>
              <a:spcBef>
                <a:spcPts val="900"/>
              </a:spcBef>
              <a:spcAft>
                <a:spcPts val="0"/>
              </a:spcAft>
              <a:buSzPts val="2400"/>
              <a:buFont typeface="Noto Sans Symbols"/>
              <a:buChar char="❑"/>
            </a:pPr>
            <a:r>
              <a:rPr lang="en-US" sz="2400" dirty="0">
                <a:latin typeface="Calibri"/>
                <a:ea typeface="Calibri"/>
                <a:cs typeface="Calibri"/>
                <a:sym typeface="Calibri"/>
              </a:rPr>
              <a:t>When you paraphrase – this is when you use your own words to restate the meaning of a text in your </a:t>
            </a:r>
            <a:r>
              <a:rPr lang="en-US" sz="2400" dirty="0" smtClean="0">
                <a:latin typeface="Calibri"/>
                <a:ea typeface="Calibri"/>
                <a:cs typeface="Calibri"/>
                <a:sym typeface="Calibri"/>
              </a:rPr>
              <a:t>assignment.</a:t>
            </a:r>
            <a:endParaRPr dirty="0"/>
          </a:p>
          <a:p>
            <a:pPr marL="182880" lvl="0" indent="-68579" algn="l" rtl="0">
              <a:lnSpc>
                <a:spcPct val="100000"/>
              </a:lnSpc>
              <a:spcBef>
                <a:spcPts val="900"/>
              </a:spcBef>
              <a:spcAft>
                <a:spcPts val="0"/>
              </a:spcAft>
              <a:buSzPts val="1800"/>
              <a:buNone/>
            </a:pPr>
            <a:endParaRPr dirty="0"/>
          </a:p>
        </p:txBody>
      </p:sp>
      <p:sp>
        <p:nvSpPr>
          <p:cNvPr id="3" name="Google Shape;236;p35"/>
          <p:cNvSpPr txBox="1">
            <a:spLocks noGrp="1"/>
          </p:cNvSpPr>
          <p:nvPr>
            <p:ph type="title"/>
          </p:nvPr>
        </p:nvSpPr>
        <p:spPr>
          <a:xfrm>
            <a:off x="551646" y="956160"/>
            <a:ext cx="10058400" cy="78757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b="1" dirty="0"/>
              <a:t>How to cite sources?</a:t>
            </a:r>
            <a:endParaRPr b="1" dirty="0"/>
          </a:p>
        </p:txBody>
      </p:sp>
    </p:spTree>
    <p:extLst>
      <p:ext uri="{BB962C8B-B14F-4D97-AF65-F5344CB8AC3E}">
        <p14:creationId xmlns:p14="http://schemas.microsoft.com/office/powerpoint/2010/main" val="896205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4551" t="14110" r="22208" b="19981"/>
          <a:stretch/>
        </p:blipFill>
        <p:spPr>
          <a:xfrm>
            <a:off x="1694474" y="547255"/>
            <a:ext cx="8221160" cy="5721926"/>
          </a:xfrm>
          <a:prstGeom prst="rect">
            <a:avLst/>
          </a:prstGeom>
        </p:spPr>
      </p:pic>
      <p:sp>
        <p:nvSpPr>
          <p:cNvPr id="4" name="Rectangle 3"/>
          <p:cNvSpPr/>
          <p:nvPr/>
        </p:nvSpPr>
        <p:spPr>
          <a:xfrm>
            <a:off x="5766417" y="1549758"/>
            <a:ext cx="1828801" cy="207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189018" y="1731818"/>
            <a:ext cx="526473" cy="263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490726" y="1527416"/>
            <a:ext cx="568036" cy="207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012873" y="1995055"/>
            <a:ext cx="2105891" cy="249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176139" y="3283527"/>
            <a:ext cx="2576946" cy="2493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3172691" y="4821381"/>
            <a:ext cx="2840183" cy="1662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326974" y="5264727"/>
            <a:ext cx="2701637" cy="221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553592" y="3948545"/>
            <a:ext cx="2161309" cy="2493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8922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766" y="642594"/>
            <a:ext cx="10058400" cy="1130788"/>
          </a:xfrm>
        </p:spPr>
        <p:txBody>
          <a:bodyPr/>
          <a:lstStyle/>
          <a:p>
            <a:r>
              <a:rPr lang="en-US" dirty="0" smtClean="0"/>
              <a:t>Referencing style</a:t>
            </a:r>
            <a:endParaRPr lang="en-GB" dirty="0"/>
          </a:p>
        </p:txBody>
      </p:sp>
      <p:sp>
        <p:nvSpPr>
          <p:cNvPr id="3" name="Text Placeholder 2"/>
          <p:cNvSpPr>
            <a:spLocks noGrp="1"/>
          </p:cNvSpPr>
          <p:nvPr>
            <p:ph type="body" idx="1"/>
          </p:nvPr>
        </p:nvSpPr>
        <p:spPr>
          <a:xfrm>
            <a:off x="1066800" y="1773382"/>
            <a:ext cx="10058400" cy="4261658"/>
          </a:xfrm>
        </p:spPr>
        <p:txBody>
          <a:bodyPr/>
          <a:lstStyle/>
          <a:p>
            <a:pPr marL="114300" indent="0">
              <a:buNone/>
            </a:pPr>
            <a:r>
              <a:rPr lang="en-US" sz="2000" dirty="0"/>
              <a:t>There are many different ways of citing </a:t>
            </a:r>
            <a:r>
              <a:rPr lang="en-US" sz="2000" dirty="0" smtClean="0"/>
              <a:t>resources. </a:t>
            </a:r>
            <a:r>
              <a:rPr lang="en-US" sz="2000" dirty="0"/>
              <a:t>The citation style sometimes depends on the academic discipline involved. For example:</a:t>
            </a:r>
          </a:p>
          <a:p>
            <a:r>
              <a:rPr lang="en-US" sz="2000" b="1" dirty="0">
                <a:solidFill>
                  <a:srgbClr val="FF0000"/>
                </a:solidFill>
              </a:rPr>
              <a:t>APA (American Psychological Association) </a:t>
            </a:r>
            <a:r>
              <a:rPr lang="en-US" sz="2000" dirty="0"/>
              <a:t>is used by Education, Psychology, and </a:t>
            </a:r>
            <a:r>
              <a:rPr lang="en-US" sz="2000" dirty="0" smtClean="0"/>
              <a:t>Sciences </a:t>
            </a:r>
            <a:r>
              <a:rPr lang="en-GB" sz="2000" i="1" dirty="0">
                <a:hlinkClick r:id="rId2"/>
              </a:rPr>
              <a:t>https://apastyle.apa.org/</a:t>
            </a:r>
            <a:endParaRPr lang="en-US" sz="2000" i="1" dirty="0"/>
          </a:p>
          <a:p>
            <a:r>
              <a:rPr lang="en-US" sz="2000" b="1" dirty="0">
                <a:solidFill>
                  <a:srgbClr val="FF0000"/>
                </a:solidFill>
              </a:rPr>
              <a:t>MLA (Modern Language Association) </a:t>
            </a:r>
            <a:r>
              <a:rPr lang="en-US" sz="2000" dirty="0"/>
              <a:t>style is used by the Humanities</a:t>
            </a:r>
          </a:p>
          <a:p>
            <a:r>
              <a:rPr lang="en-US" sz="2000" b="1" dirty="0">
                <a:solidFill>
                  <a:srgbClr val="FF0000"/>
                </a:solidFill>
              </a:rPr>
              <a:t>Chicago/</a:t>
            </a:r>
            <a:r>
              <a:rPr lang="en-US" sz="2000" b="1" dirty="0" err="1">
                <a:solidFill>
                  <a:srgbClr val="FF0000"/>
                </a:solidFill>
              </a:rPr>
              <a:t>Turabian</a:t>
            </a:r>
            <a:r>
              <a:rPr lang="en-US" sz="2000" b="1" dirty="0">
                <a:solidFill>
                  <a:srgbClr val="FF0000"/>
                </a:solidFill>
              </a:rPr>
              <a:t> style </a:t>
            </a:r>
            <a:r>
              <a:rPr lang="en-US" sz="2000" dirty="0"/>
              <a:t>is generally used by Business, History, and the Fine </a:t>
            </a:r>
            <a:r>
              <a:rPr lang="en-US" sz="2000" dirty="0" smtClean="0"/>
              <a:t>Arts</a:t>
            </a:r>
          </a:p>
          <a:p>
            <a:r>
              <a:rPr lang="en-GB" b="1" dirty="0" smtClean="0">
                <a:solidFill>
                  <a:srgbClr val="FF0000"/>
                </a:solidFill>
              </a:rPr>
              <a:t>Vancouver </a:t>
            </a:r>
            <a:r>
              <a:rPr lang="en-US" dirty="0"/>
              <a:t>is </a:t>
            </a:r>
            <a:r>
              <a:rPr lang="en-US" dirty="0" smtClean="0"/>
              <a:t>used </a:t>
            </a:r>
            <a:r>
              <a:rPr lang="en-US" dirty="0"/>
              <a:t>in medicine and the natural sciences, and sometimes in technology.</a:t>
            </a:r>
            <a:endParaRPr lang="en-US" sz="2000" dirty="0">
              <a:solidFill>
                <a:srgbClr val="FF0000"/>
              </a:solidFill>
            </a:endParaRPr>
          </a:p>
        </p:txBody>
      </p:sp>
    </p:spTree>
    <p:extLst>
      <p:ext uri="{BB962C8B-B14F-4D97-AF65-F5344CB8AC3E}">
        <p14:creationId xmlns:p14="http://schemas.microsoft.com/office/powerpoint/2010/main" val="294903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
        <p:nvSpPr>
          <p:cNvPr id="253" name="Google Shape;253;p38"/>
          <p:cNvSpPr txBox="1">
            <a:spLocks noGrp="1"/>
          </p:cNvSpPr>
          <p:nvPr>
            <p:ph type="body" idx="1"/>
          </p:nvPr>
        </p:nvSpPr>
        <p:spPr>
          <a:xfrm>
            <a:off x="503350" y="1927010"/>
            <a:ext cx="11152030" cy="4376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r>
              <a:rPr lang="en-US" sz="2400" b="1" dirty="0">
                <a:latin typeface="Calibri" panose="020F0502020204030204" pitchFamily="34" charset="0"/>
                <a:ea typeface="Calibri"/>
                <a:cs typeface="Calibri" panose="020F0502020204030204" pitchFamily="34" charset="0"/>
                <a:sym typeface="Calibri"/>
              </a:rPr>
              <a:t>GUIDELINES:</a:t>
            </a:r>
            <a:endParaRPr sz="2000" dirty="0">
              <a:latin typeface="Calibri" panose="020F0502020204030204" pitchFamily="34" charset="0"/>
              <a:cs typeface="Calibri" panose="020F0502020204030204" pitchFamily="34" charset="0"/>
            </a:endParaRPr>
          </a:p>
          <a:p>
            <a:pPr marL="0" lvl="0" indent="0" algn="l" rtl="0">
              <a:lnSpc>
                <a:spcPct val="100000"/>
              </a:lnSpc>
              <a:spcBef>
                <a:spcPts val="900"/>
              </a:spcBef>
              <a:spcAft>
                <a:spcPts val="0"/>
              </a:spcAft>
              <a:buSzPts val="2000"/>
              <a:buNone/>
            </a:pPr>
            <a:r>
              <a:rPr lang="en-US" sz="2400" dirty="0">
                <a:latin typeface="Calibri" panose="020F0502020204030204" pitchFamily="34" charset="0"/>
                <a:ea typeface="Calibri"/>
                <a:cs typeface="Calibri" panose="020F0502020204030204" pitchFamily="34" charset="0"/>
                <a:sym typeface="Calibri"/>
              </a:rPr>
              <a:t>These guidelines will help you write the different elements of Works Cited entries correctly.</a:t>
            </a:r>
            <a:endParaRPr sz="2000" dirty="0">
              <a:latin typeface="Calibri" panose="020F0502020204030204" pitchFamily="34" charset="0"/>
              <a:cs typeface="Calibri" panose="020F0502020204030204" pitchFamily="34" charset="0"/>
            </a:endParaRPr>
          </a:p>
          <a:p>
            <a:pPr marL="0" lvl="0" indent="0" algn="l" rtl="0">
              <a:lnSpc>
                <a:spcPct val="100000"/>
              </a:lnSpc>
              <a:spcBef>
                <a:spcPts val="900"/>
              </a:spcBef>
              <a:spcAft>
                <a:spcPts val="0"/>
              </a:spcAft>
              <a:buSzPts val="2000"/>
              <a:buNone/>
            </a:pPr>
            <a:r>
              <a:rPr lang="en-US" sz="2400" b="1" u="sng" dirty="0">
                <a:latin typeface="Calibri" panose="020F0502020204030204" pitchFamily="34" charset="0"/>
                <a:ea typeface="Calibri"/>
                <a:cs typeface="Calibri" panose="020F0502020204030204" pitchFamily="34" charset="0"/>
                <a:sym typeface="Calibri"/>
              </a:rPr>
              <a:t>Authors</a:t>
            </a:r>
            <a:endParaRPr sz="2400" b="1" u="sng" dirty="0">
              <a:latin typeface="Calibri" panose="020F0502020204030204" pitchFamily="34" charset="0"/>
              <a:ea typeface="Calibri"/>
              <a:cs typeface="Calibri" panose="020F0502020204030204" pitchFamily="34" charset="0"/>
              <a:sym typeface="Calibri"/>
            </a:endParaRPr>
          </a:p>
          <a:p>
            <a:pPr marL="342900" lvl="0" algn="l" rtl="0">
              <a:lnSpc>
                <a:spcPct val="100000"/>
              </a:lnSpc>
              <a:spcBef>
                <a:spcPts val="900"/>
              </a:spcBef>
              <a:spcAft>
                <a:spcPts val="0"/>
              </a:spcAft>
              <a:buSzPts val="2000"/>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All authors' names are written last name, comma, first initial, and then a period.</a:t>
            </a:r>
            <a:endParaRPr sz="2000" dirty="0">
              <a:latin typeface="Calibri" panose="020F0502020204030204" pitchFamily="34" charset="0"/>
              <a:cs typeface="Calibri" panose="020F0502020204030204" pitchFamily="34" charset="0"/>
            </a:endParaRPr>
          </a:p>
          <a:p>
            <a:pPr marL="0" lvl="0" indent="0" algn="ctr" rtl="0">
              <a:lnSpc>
                <a:spcPct val="100000"/>
              </a:lnSpc>
              <a:spcBef>
                <a:spcPts val="900"/>
              </a:spcBef>
              <a:spcAft>
                <a:spcPts val="0"/>
              </a:spcAft>
              <a:buSzPts val="2000"/>
              <a:buNone/>
            </a:pPr>
            <a:r>
              <a:rPr lang="en-US" sz="2400" dirty="0" smtClean="0">
                <a:solidFill>
                  <a:srgbClr val="FF0000"/>
                </a:solidFill>
                <a:latin typeface="Calibri" panose="020F0502020204030204" pitchFamily="34" charset="0"/>
                <a:ea typeface="Calibri"/>
                <a:cs typeface="Calibri" panose="020F0502020204030204" pitchFamily="34" charset="0"/>
                <a:sym typeface="Calibri"/>
              </a:rPr>
              <a:t>John, </a:t>
            </a:r>
            <a:r>
              <a:rPr lang="en-US" sz="2400" dirty="0">
                <a:solidFill>
                  <a:srgbClr val="FF0000"/>
                </a:solidFill>
                <a:latin typeface="Calibri" panose="020F0502020204030204" pitchFamily="34" charset="0"/>
                <a:ea typeface="Calibri"/>
                <a:cs typeface="Calibri" panose="020F0502020204030204" pitchFamily="34" charset="0"/>
                <a:sym typeface="Calibri"/>
              </a:rPr>
              <a:t>K</a:t>
            </a:r>
            <a:r>
              <a:rPr lang="en-US" sz="2400" dirty="0" smtClean="0">
                <a:solidFill>
                  <a:srgbClr val="FF0000"/>
                </a:solidFill>
                <a:latin typeface="Calibri" panose="020F0502020204030204" pitchFamily="34" charset="0"/>
                <a:ea typeface="Calibri"/>
                <a:cs typeface="Calibri" panose="020F0502020204030204" pitchFamily="34" charset="0"/>
                <a:sym typeface="Calibri"/>
              </a:rPr>
              <a:t>. OR </a:t>
            </a:r>
            <a:r>
              <a:rPr lang="en-US" sz="2400" dirty="0" err="1" smtClean="0">
                <a:solidFill>
                  <a:srgbClr val="FF0000"/>
                </a:solidFill>
                <a:latin typeface="Calibri" panose="020F0502020204030204" pitchFamily="34" charset="0"/>
                <a:ea typeface="Calibri"/>
                <a:cs typeface="Calibri" panose="020F0502020204030204" pitchFamily="34" charset="0"/>
                <a:sym typeface="Calibri"/>
              </a:rPr>
              <a:t>Javed</a:t>
            </a:r>
            <a:r>
              <a:rPr lang="en-US" sz="2400" dirty="0" smtClean="0">
                <a:solidFill>
                  <a:srgbClr val="FF0000"/>
                </a:solidFill>
                <a:latin typeface="Calibri" panose="020F0502020204030204" pitchFamily="34" charset="0"/>
                <a:ea typeface="Calibri"/>
                <a:cs typeface="Calibri" panose="020F0502020204030204" pitchFamily="34" charset="0"/>
                <a:sym typeface="Calibri"/>
              </a:rPr>
              <a:t>, U. OR Asif, R</a:t>
            </a:r>
            <a:endParaRPr sz="2000" dirty="0">
              <a:solidFill>
                <a:srgbClr val="FF0000"/>
              </a:solidFill>
              <a:latin typeface="Calibri" panose="020F0502020204030204" pitchFamily="34" charset="0"/>
              <a:cs typeface="Calibri" panose="020F0502020204030204" pitchFamily="34" charset="0"/>
            </a:endParaRPr>
          </a:p>
          <a:p>
            <a:pPr marL="342900" lvl="0" algn="l" rtl="0">
              <a:lnSpc>
                <a:spcPct val="100000"/>
              </a:lnSpc>
              <a:spcBef>
                <a:spcPts val="900"/>
              </a:spcBef>
              <a:spcAft>
                <a:spcPts val="0"/>
              </a:spcAft>
              <a:buSzPts val="2000"/>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If there is more than one author, include a comma and an ampersand (&amp;) between the names.</a:t>
            </a:r>
            <a:endParaRPr sz="2000" dirty="0">
              <a:latin typeface="Calibri" panose="020F0502020204030204" pitchFamily="34" charset="0"/>
              <a:cs typeface="Calibri" panose="020F0502020204030204" pitchFamily="34" charset="0"/>
            </a:endParaRPr>
          </a:p>
          <a:p>
            <a:pPr marL="0" lvl="0" indent="0" algn="ctr" rtl="0">
              <a:lnSpc>
                <a:spcPct val="100000"/>
              </a:lnSpc>
              <a:spcBef>
                <a:spcPts val="900"/>
              </a:spcBef>
              <a:spcAft>
                <a:spcPts val="0"/>
              </a:spcAft>
              <a:buSzPts val="2000"/>
              <a:buNone/>
            </a:pPr>
            <a:r>
              <a:rPr lang="en-US" sz="2400" dirty="0" err="1">
                <a:solidFill>
                  <a:srgbClr val="FF0000"/>
                </a:solidFill>
                <a:latin typeface="Calibri" panose="020F0502020204030204" pitchFamily="34" charset="0"/>
                <a:ea typeface="Calibri"/>
                <a:cs typeface="Calibri" panose="020F0502020204030204" pitchFamily="34" charset="0"/>
                <a:sym typeface="Calibri"/>
              </a:rPr>
              <a:t>Balente</a:t>
            </a:r>
            <a:r>
              <a:rPr lang="en-US" sz="2400" dirty="0">
                <a:solidFill>
                  <a:srgbClr val="FF0000"/>
                </a:solidFill>
                <a:latin typeface="Calibri" panose="020F0502020204030204" pitchFamily="34" charset="0"/>
                <a:ea typeface="Calibri"/>
                <a:cs typeface="Calibri" panose="020F0502020204030204" pitchFamily="34" charset="0"/>
                <a:sym typeface="Calibri"/>
              </a:rPr>
              <a:t>, J., &amp; Everett, G</a:t>
            </a:r>
            <a:r>
              <a:rPr lang="en-US" sz="2400" dirty="0" smtClean="0">
                <a:solidFill>
                  <a:srgbClr val="FF0000"/>
                </a:solidFill>
                <a:latin typeface="Calibri" panose="020F0502020204030204" pitchFamily="34" charset="0"/>
                <a:ea typeface="Calibri"/>
                <a:cs typeface="Calibri" panose="020F0502020204030204" pitchFamily="34" charset="0"/>
                <a:sym typeface="Calibri"/>
              </a:rPr>
              <a:t>. OR Asif, R., &amp; </a:t>
            </a:r>
            <a:r>
              <a:rPr lang="en-US" sz="2400" dirty="0" err="1" smtClean="0">
                <a:solidFill>
                  <a:srgbClr val="FF0000"/>
                </a:solidFill>
                <a:latin typeface="Calibri" panose="020F0502020204030204" pitchFamily="34" charset="0"/>
                <a:ea typeface="Calibri"/>
                <a:cs typeface="Calibri" panose="020F0502020204030204" pitchFamily="34" charset="0"/>
                <a:sym typeface="Calibri"/>
              </a:rPr>
              <a:t>Mehmood</a:t>
            </a:r>
            <a:r>
              <a:rPr lang="en-US" sz="2400" dirty="0" smtClean="0">
                <a:solidFill>
                  <a:srgbClr val="FF0000"/>
                </a:solidFill>
                <a:latin typeface="Calibri" panose="020F0502020204030204" pitchFamily="34" charset="0"/>
                <a:ea typeface="Calibri"/>
                <a:cs typeface="Calibri" panose="020F0502020204030204" pitchFamily="34" charset="0"/>
                <a:sym typeface="Calibri"/>
              </a:rPr>
              <a:t>, F.</a:t>
            </a:r>
            <a:endParaRPr sz="2000" dirty="0">
              <a:solidFill>
                <a:srgbClr val="FF0000"/>
              </a:solidFill>
              <a:latin typeface="Calibri" panose="020F0502020204030204" pitchFamily="34" charset="0"/>
              <a:cs typeface="Calibri" panose="020F0502020204030204" pitchFamily="34" charset="0"/>
            </a:endParaRPr>
          </a:p>
          <a:p>
            <a:pPr marL="0" lvl="0" indent="0" algn="l" rtl="0">
              <a:lnSpc>
                <a:spcPct val="100000"/>
              </a:lnSpc>
              <a:spcBef>
                <a:spcPts val="900"/>
              </a:spcBef>
              <a:spcAft>
                <a:spcPts val="0"/>
              </a:spcAft>
              <a:buSzPts val="2000"/>
              <a:buNone/>
            </a:pPr>
            <a:endParaRPr dirty="0"/>
          </a:p>
          <a:p>
            <a:pPr marL="182880" lvl="0" indent="-55879" algn="l" rtl="0">
              <a:lnSpc>
                <a:spcPct val="100000"/>
              </a:lnSpc>
              <a:spcBef>
                <a:spcPts val="900"/>
              </a:spcBef>
              <a:spcAft>
                <a:spcPts val="0"/>
              </a:spcAft>
              <a:buSzPts val="2000"/>
              <a:buNone/>
            </a:pPr>
            <a:endParaRPr sz="2000" dirty="0"/>
          </a:p>
        </p:txBody>
      </p:sp>
    </p:spTree>
    <p:extLst>
      <p:ext uri="{BB962C8B-B14F-4D97-AF65-F5344CB8AC3E}">
        <p14:creationId xmlns:p14="http://schemas.microsoft.com/office/powerpoint/2010/main" val="1169246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39"/>
          <p:cNvSpPr txBox="1">
            <a:spLocks noGrp="1"/>
          </p:cNvSpPr>
          <p:nvPr>
            <p:ph type="body" idx="1"/>
          </p:nvPr>
        </p:nvSpPr>
        <p:spPr>
          <a:xfrm>
            <a:off x="557500" y="1886687"/>
            <a:ext cx="9240982" cy="4378036"/>
          </a:xfrm>
          <a:prstGeom prst="rect">
            <a:avLst/>
          </a:prstGeom>
        </p:spPr>
        <p:txBody>
          <a:bodyPr spcFirstLastPara="1" wrap="square" lIns="91425" tIns="45700" rIns="91425" bIns="45700" anchor="t" anchorCtr="0">
            <a:noAutofit/>
          </a:bodyPr>
          <a:lstStyle/>
          <a:p>
            <a:pPr marL="342900" lvl="0" algn="l" rtl="0">
              <a:spcBef>
                <a:spcPts val="900"/>
              </a:spcBef>
              <a:spcAft>
                <a:spcPts val="0"/>
              </a:spcAft>
              <a:buSzPts val="2000"/>
              <a:buFont typeface="Wingdings" panose="05000000000000000000" pitchFamily="2" charset="2"/>
              <a:buChar char="Ø"/>
            </a:pPr>
            <a:r>
              <a:rPr lang="en-US" sz="2400" dirty="0" smtClean="0">
                <a:latin typeface="Calibri" panose="020F0502020204030204" pitchFamily="34" charset="0"/>
                <a:ea typeface="Calibri"/>
                <a:cs typeface="Calibri" panose="020F0502020204030204" pitchFamily="34" charset="0"/>
                <a:sym typeface="Calibri"/>
              </a:rPr>
              <a:t>If </a:t>
            </a:r>
            <a:r>
              <a:rPr lang="en-US" sz="2400" dirty="0">
                <a:latin typeface="Calibri" panose="020F0502020204030204" pitchFamily="34" charset="0"/>
                <a:ea typeface="Calibri"/>
                <a:cs typeface="Calibri" panose="020F0502020204030204" pitchFamily="34" charset="0"/>
                <a:sym typeface="Calibri"/>
              </a:rPr>
              <a:t>there are </a:t>
            </a:r>
            <a:r>
              <a:rPr lang="en-US" sz="2400" dirty="0" smtClean="0">
                <a:latin typeface="Calibri" panose="020F0502020204030204" pitchFamily="34" charset="0"/>
                <a:ea typeface="Calibri"/>
                <a:cs typeface="Calibri" panose="020F0502020204030204" pitchFamily="34" charset="0"/>
                <a:sym typeface="Calibri"/>
              </a:rPr>
              <a:t>more one author, </a:t>
            </a:r>
            <a:r>
              <a:rPr lang="en-US" sz="2400" dirty="0">
                <a:latin typeface="Calibri" panose="020F0502020204030204" pitchFamily="34" charset="0"/>
                <a:ea typeface="Calibri"/>
                <a:cs typeface="Calibri" panose="020F0502020204030204" pitchFamily="34" charset="0"/>
                <a:sym typeface="Calibri"/>
              </a:rPr>
              <a:t>cite the first and then write “et al</a:t>
            </a:r>
            <a:r>
              <a:rPr lang="en-US" sz="2400" dirty="0" smtClean="0">
                <a:latin typeface="Calibri" panose="020F0502020204030204" pitchFamily="34" charset="0"/>
                <a:ea typeface="Calibri"/>
                <a:cs typeface="Calibri" panose="020F0502020204030204" pitchFamily="34" charset="0"/>
                <a:sym typeface="Calibri"/>
              </a:rPr>
              <a:t>.” </a:t>
            </a:r>
            <a:endParaRPr sz="2400" dirty="0">
              <a:latin typeface="Calibri" panose="020F0502020204030204" pitchFamily="34" charset="0"/>
              <a:cs typeface="Calibri" panose="020F0502020204030204" pitchFamily="34" charset="0"/>
            </a:endParaRPr>
          </a:p>
          <a:p>
            <a:pPr marL="0" lvl="0" indent="0" algn="ctr" rtl="0">
              <a:spcBef>
                <a:spcPts val="900"/>
              </a:spcBef>
              <a:spcAft>
                <a:spcPts val="0"/>
              </a:spcAft>
              <a:buClr>
                <a:schemeClr val="dk1"/>
              </a:buClr>
              <a:buSzPts val="2000"/>
              <a:buFont typeface="Arial"/>
              <a:buNone/>
            </a:pPr>
            <a:r>
              <a:rPr lang="en-US" sz="2400" dirty="0" smtClean="0">
                <a:solidFill>
                  <a:srgbClr val="FF0000"/>
                </a:solidFill>
                <a:latin typeface="Calibri" panose="020F0502020204030204" pitchFamily="34" charset="0"/>
                <a:ea typeface="Calibri"/>
                <a:cs typeface="Calibri" panose="020F0502020204030204" pitchFamily="34" charset="0"/>
                <a:sym typeface="Calibri"/>
              </a:rPr>
              <a:t>Last, F.M. et </a:t>
            </a:r>
            <a:r>
              <a:rPr lang="en-US" sz="2400" dirty="0">
                <a:solidFill>
                  <a:srgbClr val="FF0000"/>
                </a:solidFill>
                <a:latin typeface="Calibri" panose="020F0502020204030204" pitchFamily="34" charset="0"/>
                <a:ea typeface="Calibri"/>
                <a:cs typeface="Calibri" panose="020F0502020204030204" pitchFamily="34" charset="0"/>
                <a:sym typeface="Calibri"/>
              </a:rPr>
              <a:t>al</a:t>
            </a:r>
            <a:r>
              <a:rPr lang="en-US" sz="2400" dirty="0" smtClean="0">
                <a:solidFill>
                  <a:srgbClr val="FF0000"/>
                </a:solidFill>
                <a:latin typeface="Calibri" panose="020F0502020204030204" pitchFamily="34" charset="0"/>
                <a:ea typeface="Calibri"/>
                <a:cs typeface="Calibri" panose="020F0502020204030204" pitchFamily="34" charset="0"/>
                <a:sym typeface="Calibri"/>
              </a:rPr>
              <a:t>.</a:t>
            </a:r>
          </a:p>
          <a:p>
            <a:pPr marL="0" lvl="0" indent="0" algn="ctr" rtl="0">
              <a:spcBef>
                <a:spcPts val="900"/>
              </a:spcBef>
              <a:spcAft>
                <a:spcPts val="0"/>
              </a:spcAft>
              <a:buClr>
                <a:schemeClr val="dk1"/>
              </a:buClr>
              <a:buSzPts val="2000"/>
              <a:buFont typeface="Arial"/>
              <a:buNone/>
            </a:pPr>
            <a:r>
              <a:rPr lang="en-US" sz="2400" dirty="0" smtClean="0">
                <a:solidFill>
                  <a:srgbClr val="FF0000"/>
                </a:solidFill>
                <a:latin typeface="Calibri" panose="020F0502020204030204" pitchFamily="34" charset="0"/>
                <a:ea typeface="Calibri"/>
                <a:cs typeface="Calibri" panose="020F0502020204030204" pitchFamily="34" charset="0"/>
                <a:sym typeface="Calibri"/>
              </a:rPr>
              <a:t>Siddiqui, M.R. et al. </a:t>
            </a:r>
            <a:endParaRPr sz="2400" dirty="0">
              <a:solidFill>
                <a:srgbClr val="FF0000"/>
              </a:solidFill>
              <a:latin typeface="Calibri" panose="020F0502020204030204" pitchFamily="34" charset="0"/>
              <a:ea typeface="Calibri"/>
              <a:cs typeface="Calibri" panose="020F0502020204030204" pitchFamily="34" charset="0"/>
              <a:sym typeface="Calibri"/>
            </a:endParaRPr>
          </a:p>
          <a:p>
            <a:pPr marL="342900">
              <a:buSzPts val="2000"/>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If there is no author listed, you may use a group or organization as the author. If there is no author at all, move the title to first position.</a:t>
            </a:r>
            <a:endParaRPr sz="2400" dirty="0">
              <a:latin typeface="Calibri" panose="020F0502020204030204" pitchFamily="34" charset="0"/>
              <a:cs typeface="Calibri" panose="020F0502020204030204" pitchFamily="34" charset="0"/>
            </a:endParaRPr>
          </a:p>
          <a:p>
            <a:pPr marL="0" lvl="0" indent="0" algn="ctr" rtl="0">
              <a:spcBef>
                <a:spcPts val="900"/>
              </a:spcBef>
              <a:spcAft>
                <a:spcPts val="0"/>
              </a:spcAft>
              <a:buNone/>
            </a:pPr>
            <a:r>
              <a:rPr lang="en-US" sz="2400" dirty="0">
                <a:solidFill>
                  <a:srgbClr val="FF0000"/>
                </a:solidFill>
                <a:latin typeface="Calibri" panose="020F0502020204030204" pitchFamily="34" charset="0"/>
                <a:ea typeface="Calibri"/>
                <a:cs typeface="Calibri" panose="020F0502020204030204" pitchFamily="34" charset="0"/>
                <a:sym typeface="Calibri"/>
              </a:rPr>
              <a:t>Centers for Disease Control</a:t>
            </a:r>
            <a:r>
              <a:rPr lang="en-US" sz="2400" dirty="0" smtClean="0">
                <a:latin typeface="Calibri" panose="020F0502020204030204" pitchFamily="34" charset="0"/>
                <a:ea typeface="Calibri"/>
                <a:cs typeface="Calibri" panose="020F0502020204030204" pitchFamily="34" charset="0"/>
                <a:sym typeface="Calibri"/>
              </a:rPr>
              <a:t>.</a:t>
            </a:r>
          </a:p>
          <a:p>
            <a:pPr marL="0" indent="0">
              <a:buNone/>
            </a:pPr>
            <a:r>
              <a:rPr lang="en-US" b="1" u="sng" dirty="0">
                <a:latin typeface="Calibri" panose="020F0502020204030204" pitchFamily="34" charset="0"/>
                <a:cs typeface="Calibri" panose="020F0502020204030204" pitchFamily="34" charset="0"/>
                <a:sym typeface="Calibri"/>
              </a:rPr>
              <a:t>Note</a:t>
            </a:r>
            <a:r>
              <a:rPr lang="en-US" u="sng" dirty="0">
                <a:latin typeface="Calibri" panose="020F0502020204030204" pitchFamily="34" charset="0"/>
                <a:cs typeface="Calibri" panose="020F0502020204030204" pitchFamily="34" charset="0"/>
                <a:sym typeface="Calibri"/>
              </a:rPr>
              <a:t>: </a:t>
            </a:r>
            <a:r>
              <a:rPr lang="en-US" u="sng" dirty="0">
                <a:latin typeface="Calibri" panose="020F0502020204030204" pitchFamily="34" charset="0"/>
                <a:cs typeface="Calibri" panose="020F0502020204030204" pitchFamily="34" charset="0"/>
                <a:sym typeface="Arial"/>
              </a:rPr>
              <a:t>You only need to provide initials for the first and middle names, but do include initials for all middle names provided by the source.  </a:t>
            </a:r>
            <a:endParaRPr lang="en-US" u="sng" dirty="0" smtClean="0">
              <a:latin typeface="Calibri" panose="020F0502020204030204" pitchFamily="34" charset="0"/>
              <a:cs typeface="Calibri" panose="020F0502020204030204" pitchFamily="34" charset="0"/>
              <a:sym typeface="Arial"/>
            </a:endParaRPr>
          </a:p>
          <a:p>
            <a:pPr marL="0" indent="0">
              <a:buNone/>
            </a:pPr>
            <a:endParaRPr lang="en-US" dirty="0" smtClean="0">
              <a:latin typeface="Calibri" panose="020F0502020204030204" pitchFamily="34" charset="0"/>
              <a:ea typeface="Calibri"/>
              <a:cs typeface="Calibri" panose="020F0502020204030204" pitchFamily="34" charset="0"/>
              <a:sym typeface="Calibri"/>
            </a:endParaRPr>
          </a:p>
          <a:p>
            <a:pPr marL="0" lvl="0" indent="0" algn="l" rtl="0">
              <a:spcBef>
                <a:spcPts val="900"/>
              </a:spcBef>
              <a:spcAft>
                <a:spcPts val="0"/>
              </a:spcAft>
              <a:buClr>
                <a:schemeClr val="dk1"/>
              </a:buClr>
              <a:buSzPts val="2000"/>
              <a:buFont typeface="Arial"/>
              <a:buNone/>
            </a:pPr>
            <a:endParaRPr sz="2000" dirty="0">
              <a:latin typeface="Calibri"/>
              <a:ea typeface="Calibri"/>
              <a:cs typeface="Calibri"/>
              <a:sym typeface="Calibri"/>
            </a:endParaRPr>
          </a:p>
        </p:txBody>
      </p:sp>
      <p:sp>
        <p:nvSpPr>
          <p:cNvPr id="2" name="Footer Placeholder 1"/>
          <p:cNvSpPr>
            <a:spLocks noGrp="1"/>
          </p:cNvSpPr>
          <p:nvPr>
            <p:ph type="ftr" idx="11"/>
          </p:nvPr>
        </p:nvSpPr>
        <p:spPr>
          <a:xfrm>
            <a:off x="3531523" y="6127563"/>
            <a:ext cx="5212080" cy="274320"/>
          </a:xfrm>
        </p:spPr>
        <p:txBody>
          <a:bodyPr/>
          <a:lstStyle/>
          <a:p>
            <a:r>
              <a:rPr lang="en-GB" sz="1600" b="1" dirty="0"/>
              <a:t>e</a:t>
            </a:r>
            <a:r>
              <a:rPr lang="en-GB" sz="1600" b="1" dirty="0" smtClean="0"/>
              <a:t>t al means</a:t>
            </a:r>
            <a:r>
              <a:rPr lang="en-GB" sz="1600" b="1" dirty="0"/>
              <a:t> “and others.”</a:t>
            </a:r>
          </a:p>
        </p:txBody>
      </p:sp>
      <p:sp>
        <p:nvSpPr>
          <p:cNvPr id="4"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Tree>
    <p:extLst>
      <p:ext uri="{BB962C8B-B14F-4D97-AF65-F5344CB8AC3E}">
        <p14:creationId xmlns:p14="http://schemas.microsoft.com/office/powerpoint/2010/main" val="558376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body" idx="1"/>
          </p:nvPr>
        </p:nvSpPr>
        <p:spPr>
          <a:xfrm>
            <a:off x="538766" y="2027446"/>
            <a:ext cx="10155382" cy="4184074"/>
          </a:xfrm>
          <a:prstGeom prst="rect">
            <a:avLst/>
          </a:prstGeom>
          <a:noFill/>
          <a:ln>
            <a:noFill/>
          </a:ln>
        </p:spPr>
        <p:txBody>
          <a:bodyPr spcFirstLastPara="1" wrap="square" lIns="91425" tIns="45700" rIns="91425" bIns="45700" anchor="t" anchorCtr="0">
            <a:noAutofit/>
          </a:bodyPr>
          <a:lstStyle/>
          <a:p>
            <a:pPr marL="342900" lvl="0">
              <a:lnSpc>
                <a:spcPct val="90000"/>
              </a:lnSpc>
              <a:spcBef>
                <a:spcPts val="0"/>
              </a:spcBef>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Dates of Publication</a:t>
            </a:r>
          </a:p>
          <a:p>
            <a:pPr marL="0" lvl="0" indent="0">
              <a:lnSpc>
                <a:spcPct val="90000"/>
              </a:lnSpc>
              <a:buNone/>
            </a:pPr>
            <a:r>
              <a:rPr lang="en-US" sz="2400" dirty="0">
                <a:latin typeface="Calibri" panose="020F0502020204030204" pitchFamily="34" charset="0"/>
                <a:cs typeface="Calibri" panose="020F0502020204030204" pitchFamily="34" charset="0"/>
              </a:rPr>
              <a:t>Dates of publication should be placed in parentheses after the author. For most sources, just a year is sufficient, but for newspaper and magazine articles, days and months should be listed after a comma following the year.</a:t>
            </a:r>
          </a:p>
          <a:p>
            <a:pPr marL="0" lvl="0" indent="0" algn="ctr">
              <a:lnSpc>
                <a:spcPct val="90000"/>
              </a:lnSpc>
              <a:buNone/>
            </a:pPr>
            <a:r>
              <a:rPr lang="en-US" sz="2400" dirty="0">
                <a:solidFill>
                  <a:srgbClr val="FF0000"/>
                </a:solidFill>
                <a:latin typeface="Calibri" panose="020F0502020204030204" pitchFamily="34" charset="0"/>
                <a:cs typeface="Calibri" panose="020F0502020204030204" pitchFamily="34" charset="0"/>
              </a:rPr>
              <a:t>(2006).</a:t>
            </a:r>
          </a:p>
          <a:p>
            <a:pPr marL="0" lvl="0" indent="0" algn="ctr">
              <a:lnSpc>
                <a:spcPct val="90000"/>
              </a:lnSpc>
              <a:buNone/>
            </a:pPr>
            <a:r>
              <a:rPr lang="en-US" sz="2400" dirty="0">
                <a:solidFill>
                  <a:srgbClr val="FF0000"/>
                </a:solidFill>
                <a:latin typeface="Calibri" panose="020F0502020204030204" pitchFamily="34" charset="0"/>
                <a:cs typeface="Calibri" panose="020F0502020204030204" pitchFamily="34" charset="0"/>
              </a:rPr>
              <a:t>(2006, May 6</a:t>
            </a:r>
            <a:r>
              <a:rPr lang="en-US" sz="2400" dirty="0" smtClean="0">
                <a:solidFill>
                  <a:srgbClr val="FF0000"/>
                </a:solidFill>
                <a:latin typeface="Calibri" panose="020F0502020204030204" pitchFamily="34" charset="0"/>
                <a:cs typeface="Calibri" panose="020F0502020204030204" pitchFamily="34" charset="0"/>
              </a:rPr>
              <a:t>)</a:t>
            </a:r>
            <a:endParaRPr lang="en-US" sz="2400" b="1" u="sng" dirty="0" smtClean="0">
              <a:solidFill>
                <a:srgbClr val="FF0000"/>
              </a:solidFill>
              <a:latin typeface="Calibri" panose="020F0502020204030204" pitchFamily="34" charset="0"/>
              <a:cs typeface="Calibri" panose="020F0502020204030204" pitchFamily="34" charset="0"/>
            </a:endParaRPr>
          </a:p>
          <a:p>
            <a:pPr marL="342900" lvl="0" algn="just" rtl="0">
              <a:lnSpc>
                <a:spcPct val="90000"/>
              </a:lnSpc>
              <a:spcBef>
                <a:spcPts val="900"/>
              </a:spcBef>
              <a:spcAft>
                <a:spcPts val="0"/>
              </a:spcAft>
              <a:buSzPts val="1800"/>
              <a:buFont typeface="Wingdings" panose="05000000000000000000" pitchFamily="2" charset="2"/>
              <a:buChar char="Ø"/>
            </a:pPr>
            <a:r>
              <a:rPr lang="en-US" sz="2400" b="1" u="sng" dirty="0" smtClean="0">
                <a:latin typeface="Calibri" panose="020F0502020204030204" pitchFamily="34" charset="0"/>
                <a:cs typeface="Calibri" panose="020F0502020204030204" pitchFamily="34" charset="0"/>
              </a:rPr>
              <a:t>Titles</a:t>
            </a:r>
            <a:endParaRPr sz="2400" u="sng" dirty="0">
              <a:latin typeface="Calibri" panose="020F0502020204030204" pitchFamily="34" charset="0"/>
              <a:cs typeface="Calibri" panose="020F0502020204030204" pitchFamily="34" charset="0"/>
            </a:endParaRPr>
          </a:p>
          <a:p>
            <a:pPr marL="0" lvl="0" indent="0" algn="just" rtl="0">
              <a:lnSpc>
                <a:spcPct val="90000"/>
              </a:lnSpc>
              <a:spcBef>
                <a:spcPts val="900"/>
              </a:spcBef>
              <a:spcAft>
                <a:spcPts val="0"/>
              </a:spcAft>
              <a:buSzPts val="1800"/>
              <a:buNone/>
            </a:pPr>
            <a:r>
              <a:rPr lang="en-US" sz="2400" dirty="0">
                <a:latin typeface="Calibri" panose="020F0502020204030204" pitchFamily="34" charset="0"/>
                <a:cs typeface="Calibri" panose="020F0502020204030204" pitchFamily="34" charset="0"/>
              </a:rPr>
              <a:t>Titles should be formatted in either italics or plain text, and the use of capital letters varies</a:t>
            </a:r>
            <a:r>
              <a:rPr lang="en-US" sz="2400" dirty="0" smtClean="0">
                <a:latin typeface="Calibri" panose="020F0502020204030204" pitchFamily="34" charset="0"/>
                <a:cs typeface="Calibri" panose="020F0502020204030204" pitchFamily="34" charset="0"/>
              </a:rPr>
              <a:t>.</a:t>
            </a:r>
          </a:p>
        </p:txBody>
      </p:sp>
      <p:sp>
        <p:nvSpPr>
          <p:cNvPr id="3"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Tree>
    <p:extLst>
      <p:ext uri="{BB962C8B-B14F-4D97-AF65-F5344CB8AC3E}">
        <p14:creationId xmlns:p14="http://schemas.microsoft.com/office/powerpoint/2010/main" val="2429684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2006</TotalTime>
  <Words>1059</Words>
  <Application>Microsoft Office PowerPoint</Application>
  <PresentationFormat>Widescreen</PresentationFormat>
  <Paragraphs>87</Paragraphs>
  <Slides>23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Gill Sans MT</vt:lpstr>
      <vt:lpstr>Noto Sans Symbols</vt:lpstr>
      <vt:lpstr>Wingdings</vt:lpstr>
      <vt:lpstr>Wingdings 2</vt:lpstr>
      <vt:lpstr>Dividend</vt:lpstr>
      <vt:lpstr>Technical Writing &amp; Presentation Skills</vt:lpstr>
      <vt:lpstr>How to cite sources?</vt:lpstr>
      <vt:lpstr>PowerPoint Presentation</vt:lpstr>
      <vt:lpstr>How to cite sources?</vt:lpstr>
      <vt:lpstr>PowerPoint Presentation</vt:lpstr>
      <vt:lpstr>Referencing style</vt:lpstr>
      <vt:lpstr>American Psychological Association (APA)</vt:lpstr>
      <vt:lpstr>American Psychological Association (APA)</vt:lpstr>
      <vt:lpstr>American Psychological Association (APA)</vt:lpstr>
      <vt:lpstr>American Psychological Association (APA)</vt:lpstr>
      <vt:lpstr>PowerPoint Presentation</vt:lpstr>
      <vt:lpstr>PowerPoint Presentation</vt:lpstr>
      <vt:lpstr>PowerPoint Presentation</vt:lpstr>
      <vt:lpstr>PowerPoint Presentation</vt:lpstr>
      <vt:lpstr>American Psychological Association (APA)</vt:lpstr>
      <vt:lpstr>PowerPoint Presentation</vt:lpstr>
      <vt:lpstr>PowerPoint Presentation</vt:lpstr>
      <vt:lpstr>PowerPoint Presentation</vt:lpstr>
      <vt:lpstr>PowerPoint Presentation</vt:lpstr>
      <vt:lpstr>Write the information in a APA format</vt:lpstr>
      <vt:lpstr>PowerPoint Presentation</vt:lpstr>
      <vt:lpstr>Practice</vt:lpstr>
      <vt:lpstr>Practice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&amp; Business Writing</dc:title>
  <dc:creator>Faiza Khadim Arain \ Lecturer English</dc:creator>
  <cp:lastModifiedBy>BUKC</cp:lastModifiedBy>
  <cp:revision>86</cp:revision>
  <dcterms:created xsi:type="dcterms:W3CDTF">2020-05-28T08:31:39Z</dcterms:created>
  <dcterms:modified xsi:type="dcterms:W3CDTF">2022-01-17T07:37:47Z</dcterms:modified>
</cp:coreProperties>
</file>