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35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9671" y="987191"/>
            <a:ext cx="7839056" cy="688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7954" y="2059625"/>
            <a:ext cx="7957820" cy="4233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4152" y="3918720"/>
            <a:ext cx="6177280" cy="1259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4855"/>
              </a:lnSpc>
              <a:spcBef>
                <a:spcPts val="105"/>
              </a:spcBef>
            </a:pPr>
            <a:r>
              <a:rPr sz="4050" b="1" spc="-10" dirty="0">
                <a:solidFill>
                  <a:srgbClr val="898989"/>
                </a:solidFill>
                <a:latin typeface="Arial"/>
                <a:cs typeface="Arial"/>
              </a:rPr>
              <a:t>Phonetics:</a:t>
            </a:r>
            <a:endParaRPr sz="4050">
              <a:latin typeface="Arial"/>
              <a:cs typeface="Arial"/>
            </a:endParaRPr>
          </a:p>
          <a:p>
            <a:pPr algn="ctr">
              <a:lnSpc>
                <a:spcPts val="4855"/>
              </a:lnSpc>
            </a:pPr>
            <a:r>
              <a:rPr sz="4050" b="1" dirty="0">
                <a:solidFill>
                  <a:srgbClr val="898989"/>
                </a:solidFill>
                <a:latin typeface="Arial"/>
                <a:cs typeface="Arial"/>
              </a:rPr>
              <a:t>The</a:t>
            </a:r>
            <a:r>
              <a:rPr sz="4050" b="1" spc="-2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4050" b="1" dirty="0">
                <a:solidFill>
                  <a:srgbClr val="898989"/>
                </a:solidFill>
                <a:latin typeface="Arial"/>
                <a:cs typeface="Arial"/>
              </a:rPr>
              <a:t>Sounds</a:t>
            </a:r>
            <a:r>
              <a:rPr sz="4050" b="1" spc="-1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4050" b="1" dirty="0">
                <a:solidFill>
                  <a:srgbClr val="898989"/>
                </a:solidFill>
                <a:latin typeface="Arial"/>
                <a:cs typeface="Arial"/>
              </a:rPr>
              <a:t>of</a:t>
            </a:r>
            <a:r>
              <a:rPr sz="4050" b="1" spc="-10" dirty="0">
                <a:solidFill>
                  <a:srgbClr val="898989"/>
                </a:solidFill>
                <a:latin typeface="Arial"/>
                <a:cs typeface="Arial"/>
              </a:rPr>
              <a:t> Language</a:t>
            </a:r>
            <a:endParaRPr sz="4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105"/>
              </a:spcBef>
            </a:pPr>
            <a:r>
              <a:rPr sz="3950" dirty="0"/>
              <a:t>Consonants:</a:t>
            </a:r>
            <a:r>
              <a:rPr sz="3950" spc="-15" dirty="0"/>
              <a:t> </a:t>
            </a:r>
            <a:r>
              <a:rPr sz="3950" dirty="0"/>
              <a:t>Place</a:t>
            </a:r>
            <a:r>
              <a:rPr sz="3950" spc="-15" dirty="0"/>
              <a:t> </a:t>
            </a:r>
            <a:r>
              <a:rPr sz="3950" dirty="0"/>
              <a:t>of</a:t>
            </a:r>
            <a:r>
              <a:rPr sz="3950" spc="-235" dirty="0"/>
              <a:t> </a:t>
            </a:r>
            <a:r>
              <a:rPr sz="3950" spc="-10" dirty="0"/>
              <a:t>Articulation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037954" y="2074699"/>
            <a:ext cx="7325359" cy="416115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1790" marR="5080" indent="-339725">
              <a:lnSpc>
                <a:spcPts val="2970"/>
              </a:lnSpc>
              <a:spcBef>
                <a:spcPts val="490"/>
              </a:spcBef>
              <a:buChar char="•"/>
              <a:tabLst>
                <a:tab pos="351790" algn="l"/>
              </a:tabLst>
            </a:pPr>
            <a:r>
              <a:rPr sz="2750" dirty="0">
                <a:latin typeface="Arial MT"/>
                <a:cs typeface="Arial MT"/>
              </a:rPr>
              <a:t>Consonants are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sounds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produced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with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-20" dirty="0">
                <a:latin typeface="Arial MT"/>
                <a:cs typeface="Arial MT"/>
              </a:rPr>
              <a:t>some </a:t>
            </a:r>
            <a:r>
              <a:rPr sz="2750" dirty="0">
                <a:latin typeface="Arial MT"/>
                <a:cs typeface="Arial MT"/>
              </a:rPr>
              <a:t>restriction</a:t>
            </a:r>
            <a:r>
              <a:rPr sz="2750" spc="-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or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closure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in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the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vocal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tract</a:t>
            </a:r>
            <a:endParaRPr sz="2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5"/>
              </a:spcBef>
              <a:buFont typeface="Arial MT"/>
              <a:buChar char="•"/>
            </a:pPr>
            <a:endParaRPr sz="2750">
              <a:latin typeface="Arial MT"/>
              <a:cs typeface="Arial MT"/>
            </a:endParaRPr>
          </a:p>
          <a:p>
            <a:pPr marL="349885" marR="317500" indent="-337820" algn="just">
              <a:lnSpc>
                <a:spcPct val="90300"/>
              </a:lnSpc>
              <a:buChar char="•"/>
              <a:tabLst>
                <a:tab pos="351790" algn="l"/>
              </a:tabLst>
            </a:pPr>
            <a:r>
              <a:rPr sz="2750" dirty="0">
                <a:latin typeface="Arial MT"/>
                <a:cs typeface="Arial MT"/>
              </a:rPr>
              <a:t>Consonants</a:t>
            </a:r>
            <a:r>
              <a:rPr sz="2750" spc="-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are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classified based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in part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spc="-25" dirty="0">
                <a:latin typeface="Arial MT"/>
                <a:cs typeface="Arial MT"/>
              </a:rPr>
              <a:t>on 	</a:t>
            </a:r>
            <a:r>
              <a:rPr sz="2750" dirty="0">
                <a:latin typeface="Arial MT"/>
                <a:cs typeface="Arial MT"/>
              </a:rPr>
              <a:t>where</a:t>
            </a:r>
            <a:r>
              <a:rPr sz="2750" spc="-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in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the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vocal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tract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the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airflow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is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being 	</a:t>
            </a:r>
            <a:r>
              <a:rPr sz="2750" dirty="0">
                <a:latin typeface="Arial MT"/>
                <a:cs typeface="Arial MT"/>
              </a:rPr>
              <a:t>restricted</a:t>
            </a:r>
            <a:r>
              <a:rPr sz="2750" spc="-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(the</a:t>
            </a:r>
            <a:r>
              <a:rPr sz="2750" spc="-5" dirty="0">
                <a:latin typeface="Arial MT"/>
                <a:cs typeface="Arial MT"/>
              </a:rPr>
              <a:t> </a:t>
            </a:r>
            <a:r>
              <a:rPr sz="2750" b="1" dirty="0">
                <a:latin typeface="Arial"/>
                <a:cs typeface="Arial"/>
              </a:rPr>
              <a:t>place</a:t>
            </a:r>
            <a:r>
              <a:rPr sz="2750" b="1" spc="5" dirty="0">
                <a:latin typeface="Arial"/>
                <a:cs typeface="Arial"/>
              </a:rPr>
              <a:t> </a:t>
            </a:r>
            <a:r>
              <a:rPr sz="2750" b="1" dirty="0">
                <a:latin typeface="Arial"/>
                <a:cs typeface="Arial"/>
              </a:rPr>
              <a:t>of</a:t>
            </a:r>
            <a:r>
              <a:rPr sz="2750" b="1" spc="5" dirty="0">
                <a:latin typeface="Arial"/>
                <a:cs typeface="Arial"/>
              </a:rPr>
              <a:t> </a:t>
            </a:r>
            <a:r>
              <a:rPr sz="2750" b="1" spc="-10" dirty="0">
                <a:latin typeface="Arial"/>
                <a:cs typeface="Arial"/>
              </a:rPr>
              <a:t>articulation</a:t>
            </a:r>
            <a:r>
              <a:rPr sz="2750" spc="-10" dirty="0">
                <a:latin typeface="Arial MT"/>
                <a:cs typeface="Arial MT"/>
              </a:rPr>
              <a:t>)</a:t>
            </a:r>
            <a:endParaRPr sz="2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30"/>
              </a:spcBef>
              <a:buFont typeface="Arial MT"/>
              <a:buChar char="•"/>
            </a:pPr>
            <a:endParaRPr sz="2750">
              <a:latin typeface="Arial MT"/>
              <a:cs typeface="Arial MT"/>
            </a:endParaRPr>
          </a:p>
          <a:p>
            <a:pPr marL="351790" indent="-339090">
              <a:lnSpc>
                <a:spcPct val="100000"/>
              </a:lnSpc>
              <a:buChar char="•"/>
              <a:tabLst>
                <a:tab pos="351790" algn="l"/>
              </a:tabLst>
            </a:pPr>
            <a:r>
              <a:rPr sz="2750" dirty="0">
                <a:latin typeface="Arial MT"/>
                <a:cs typeface="Arial MT"/>
              </a:rPr>
              <a:t>The</a:t>
            </a:r>
            <a:r>
              <a:rPr sz="2750" spc="-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major places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of</a:t>
            </a:r>
            <a:r>
              <a:rPr sz="2750" spc="-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articulation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spc="-20" dirty="0">
                <a:latin typeface="Arial MT"/>
                <a:cs typeface="Arial MT"/>
              </a:rPr>
              <a:t>are:</a:t>
            </a:r>
            <a:endParaRPr sz="2750">
              <a:latin typeface="Arial MT"/>
              <a:cs typeface="Arial MT"/>
            </a:endParaRPr>
          </a:p>
          <a:p>
            <a:pPr marL="741045" marR="83185" indent="5715">
              <a:lnSpc>
                <a:spcPts val="2600"/>
              </a:lnSpc>
              <a:spcBef>
                <a:spcPts val="580"/>
              </a:spcBef>
            </a:pPr>
            <a:r>
              <a:rPr sz="2350" dirty="0">
                <a:latin typeface="Arial MT"/>
                <a:cs typeface="Arial MT"/>
              </a:rPr>
              <a:t>bilabial,</a:t>
            </a:r>
            <a:r>
              <a:rPr sz="2350" spc="-2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labiodental,</a:t>
            </a:r>
            <a:r>
              <a:rPr sz="2350" spc="-2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interdental,</a:t>
            </a:r>
            <a:r>
              <a:rPr sz="2350" spc="-2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alveolar,</a:t>
            </a:r>
            <a:r>
              <a:rPr sz="2350" spc="-20" dirty="0">
                <a:latin typeface="Arial MT"/>
                <a:cs typeface="Arial MT"/>
              </a:rPr>
              <a:t> </a:t>
            </a:r>
            <a:r>
              <a:rPr sz="2350" spc="-10" dirty="0">
                <a:latin typeface="Arial MT"/>
                <a:cs typeface="Arial MT"/>
              </a:rPr>
              <a:t>palatal, </a:t>
            </a:r>
            <a:r>
              <a:rPr sz="2350" dirty="0">
                <a:latin typeface="Arial MT"/>
                <a:cs typeface="Arial MT"/>
              </a:rPr>
              <a:t>velar,</a:t>
            </a:r>
            <a:r>
              <a:rPr sz="2350" spc="-8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uvular,</a:t>
            </a:r>
            <a:r>
              <a:rPr sz="2350" spc="-8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and</a:t>
            </a:r>
            <a:r>
              <a:rPr sz="2350" spc="-85" dirty="0">
                <a:latin typeface="Arial MT"/>
                <a:cs typeface="Arial MT"/>
              </a:rPr>
              <a:t> </a:t>
            </a:r>
            <a:r>
              <a:rPr sz="2350" spc="-10" dirty="0">
                <a:latin typeface="Arial MT"/>
                <a:cs typeface="Arial MT"/>
              </a:rPr>
              <a:t>glottal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105"/>
              </a:spcBef>
            </a:pPr>
            <a:r>
              <a:rPr sz="3950" dirty="0"/>
              <a:t>Consonants:</a:t>
            </a:r>
            <a:r>
              <a:rPr sz="3950" spc="-15" dirty="0"/>
              <a:t> </a:t>
            </a:r>
            <a:r>
              <a:rPr sz="3950" dirty="0"/>
              <a:t>Place</a:t>
            </a:r>
            <a:r>
              <a:rPr sz="3950" spc="-15" dirty="0"/>
              <a:t> </a:t>
            </a:r>
            <a:r>
              <a:rPr sz="3950" dirty="0"/>
              <a:t>of</a:t>
            </a:r>
            <a:r>
              <a:rPr sz="3950" spc="-235" dirty="0"/>
              <a:t> </a:t>
            </a:r>
            <a:r>
              <a:rPr sz="3950" spc="-10" dirty="0"/>
              <a:t>Articulation</a:t>
            </a:r>
            <a:endParaRPr sz="3950"/>
          </a:p>
        </p:txBody>
      </p:sp>
      <p:grpSp>
        <p:nvGrpSpPr>
          <p:cNvPr id="3" name="object 3"/>
          <p:cNvGrpSpPr/>
          <p:nvPr/>
        </p:nvGrpSpPr>
        <p:grpSpPr>
          <a:xfrm>
            <a:off x="2624604" y="2030245"/>
            <a:ext cx="4845685" cy="5050155"/>
            <a:chOff x="2624604" y="2030245"/>
            <a:chExt cx="4845685" cy="5050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9062" y="2030245"/>
              <a:ext cx="4701123" cy="50497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24604" y="6729798"/>
              <a:ext cx="979805" cy="226695"/>
            </a:xfrm>
            <a:custGeom>
              <a:avLst/>
              <a:gdLst/>
              <a:ahLst/>
              <a:cxnLst/>
              <a:rect l="l" t="t" r="r" b="b"/>
              <a:pathLst>
                <a:path w="979804" h="226695">
                  <a:moveTo>
                    <a:pt x="979793" y="0"/>
                  </a:moveTo>
                  <a:lnTo>
                    <a:pt x="0" y="0"/>
                  </a:lnTo>
                  <a:lnTo>
                    <a:pt x="0" y="226106"/>
                  </a:lnTo>
                  <a:lnTo>
                    <a:pt x="979793" y="226106"/>
                  </a:lnTo>
                  <a:lnTo>
                    <a:pt x="9797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502804" y="6245703"/>
            <a:ext cx="137795" cy="95440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dirty="0">
                <a:latin typeface="Arial MT"/>
                <a:cs typeface="Arial MT"/>
              </a:rPr>
              <a:t>©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Cengage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Learning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Consonants: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Place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Articulation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54" y="2034251"/>
            <a:ext cx="7588884" cy="420624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1790" indent="-339090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351790" algn="l"/>
              </a:tabLst>
            </a:pPr>
            <a:r>
              <a:rPr sz="2750" b="1" dirty="0">
                <a:latin typeface="Calibri"/>
                <a:cs typeface="Calibri"/>
              </a:rPr>
              <a:t>Bilabials</a:t>
            </a:r>
            <a:r>
              <a:rPr sz="2750" dirty="0">
                <a:latin typeface="Calibri"/>
                <a:cs typeface="Calibri"/>
              </a:rPr>
              <a:t>: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[p]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[b]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[m]</a:t>
            </a:r>
            <a:endParaRPr sz="2750">
              <a:latin typeface="Calibri"/>
              <a:cs typeface="Calibri"/>
            </a:endParaRPr>
          </a:p>
          <a:p>
            <a:pPr marL="746760" lvl="1" indent="-28194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46760" algn="l"/>
              </a:tabLst>
            </a:pPr>
            <a:r>
              <a:rPr sz="2350" dirty="0">
                <a:latin typeface="Calibri"/>
                <a:cs typeface="Calibri"/>
              </a:rPr>
              <a:t>Produced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by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bringing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both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lips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together</a:t>
            </a:r>
            <a:endParaRPr sz="2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820"/>
              </a:spcBef>
              <a:buFont typeface="Arial MT"/>
              <a:buChar char="–"/>
            </a:pPr>
            <a:endParaRPr sz="2350">
              <a:latin typeface="Calibri"/>
              <a:cs typeface="Calibri"/>
            </a:endParaRPr>
          </a:p>
          <a:p>
            <a:pPr marL="351790" indent="-339090">
              <a:lnSpc>
                <a:spcPct val="100000"/>
              </a:lnSpc>
              <a:buFont typeface="Arial MT"/>
              <a:buChar char="•"/>
              <a:tabLst>
                <a:tab pos="351790" algn="l"/>
              </a:tabLst>
            </a:pPr>
            <a:r>
              <a:rPr sz="2750" b="1" dirty="0">
                <a:latin typeface="Calibri"/>
                <a:cs typeface="Calibri"/>
              </a:rPr>
              <a:t>Labiodentals</a:t>
            </a:r>
            <a:r>
              <a:rPr sz="2750" dirty="0">
                <a:latin typeface="Calibri"/>
                <a:cs typeface="Calibri"/>
              </a:rPr>
              <a:t>: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[f]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[v]</a:t>
            </a:r>
            <a:endParaRPr sz="2750">
              <a:latin typeface="Calibri"/>
              <a:cs typeface="Calibri"/>
            </a:endParaRPr>
          </a:p>
          <a:p>
            <a:pPr marL="746760" lvl="1" indent="-281940">
              <a:lnSpc>
                <a:spcPct val="100000"/>
              </a:lnSpc>
              <a:spcBef>
                <a:spcPts val="565"/>
              </a:spcBef>
              <a:buFont typeface="Arial MT"/>
              <a:buChar char="–"/>
              <a:tabLst>
                <a:tab pos="746760" algn="l"/>
              </a:tabLst>
            </a:pPr>
            <a:r>
              <a:rPr sz="2350" dirty="0">
                <a:latin typeface="Calibri"/>
                <a:cs typeface="Calibri"/>
              </a:rPr>
              <a:t>Produced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by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touching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the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bottom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lip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to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the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upper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teeth</a:t>
            </a:r>
            <a:endParaRPr sz="2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820"/>
              </a:spcBef>
              <a:buFont typeface="Arial MT"/>
              <a:buChar char="–"/>
            </a:pPr>
            <a:endParaRPr sz="2350">
              <a:latin typeface="Calibri"/>
              <a:cs typeface="Calibri"/>
            </a:endParaRPr>
          </a:p>
          <a:p>
            <a:pPr marL="351790" indent="-339090">
              <a:lnSpc>
                <a:spcPct val="100000"/>
              </a:lnSpc>
              <a:buFont typeface="Arial MT"/>
              <a:buChar char="•"/>
              <a:tabLst>
                <a:tab pos="351790" algn="l"/>
              </a:tabLst>
            </a:pPr>
            <a:r>
              <a:rPr sz="2750" b="1" dirty="0">
                <a:latin typeface="Calibri"/>
                <a:cs typeface="Calibri"/>
              </a:rPr>
              <a:t>Interdentals </a:t>
            </a:r>
            <a:r>
              <a:rPr sz="2750" dirty="0">
                <a:latin typeface="Calibri"/>
                <a:cs typeface="Calibri"/>
              </a:rPr>
              <a:t>[θ]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[ð]</a:t>
            </a:r>
            <a:endParaRPr sz="2750">
              <a:latin typeface="Calibri"/>
              <a:cs typeface="Calibri"/>
            </a:endParaRPr>
          </a:p>
          <a:p>
            <a:pPr marL="741045" marR="120650" lvl="1" indent="-276860">
              <a:lnSpc>
                <a:spcPts val="2790"/>
              </a:lnSpc>
              <a:spcBef>
                <a:spcPts val="785"/>
              </a:spcBef>
              <a:buFont typeface="Arial MT"/>
              <a:buChar char="–"/>
              <a:tabLst>
                <a:tab pos="741045" algn="l"/>
                <a:tab pos="746125" algn="l"/>
              </a:tabLst>
            </a:pPr>
            <a:r>
              <a:rPr sz="2350" dirty="0">
                <a:latin typeface="Calibri"/>
                <a:cs typeface="Calibri"/>
              </a:rPr>
              <a:t>	Produced</a:t>
            </a:r>
            <a:r>
              <a:rPr sz="2350" spc="-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by putting the tip of the tongue between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-25" dirty="0">
                <a:latin typeface="Calibri"/>
                <a:cs typeface="Calibri"/>
              </a:rPr>
              <a:t>the </a:t>
            </a:r>
            <a:r>
              <a:rPr sz="2350" spc="-10" dirty="0">
                <a:latin typeface="Calibri"/>
                <a:cs typeface="Calibri"/>
              </a:rPr>
              <a:t>teeth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105"/>
              </a:spcBef>
            </a:pPr>
            <a:r>
              <a:rPr sz="3950" dirty="0"/>
              <a:t>Consonants:</a:t>
            </a:r>
            <a:r>
              <a:rPr sz="3950" spc="-15" dirty="0"/>
              <a:t> </a:t>
            </a:r>
            <a:r>
              <a:rPr sz="3950" dirty="0"/>
              <a:t>Place</a:t>
            </a:r>
            <a:r>
              <a:rPr sz="3950" spc="-15" dirty="0"/>
              <a:t> </a:t>
            </a:r>
            <a:r>
              <a:rPr sz="3950" dirty="0"/>
              <a:t>of</a:t>
            </a:r>
            <a:r>
              <a:rPr sz="3950" spc="-235" dirty="0"/>
              <a:t> </a:t>
            </a:r>
            <a:r>
              <a:rPr sz="3950" spc="-10" dirty="0"/>
              <a:t>Articulation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037954" y="2049576"/>
            <a:ext cx="7981315" cy="4394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1790" indent="-33909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351790" algn="l"/>
              </a:tabLst>
            </a:pPr>
            <a:r>
              <a:rPr sz="2350" b="1" dirty="0">
                <a:latin typeface="Arial"/>
                <a:cs typeface="Arial"/>
              </a:rPr>
              <a:t>Alveolars</a:t>
            </a:r>
            <a:r>
              <a:rPr sz="2350" dirty="0">
                <a:latin typeface="Arial MT"/>
                <a:cs typeface="Arial MT"/>
              </a:rPr>
              <a:t>: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[t]</a:t>
            </a:r>
            <a:r>
              <a:rPr sz="2350" spc="1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[d]</a:t>
            </a:r>
            <a:r>
              <a:rPr sz="2350" spc="1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[n]</a:t>
            </a:r>
            <a:r>
              <a:rPr sz="2350" spc="2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[s]</a:t>
            </a:r>
            <a:r>
              <a:rPr sz="2350" spc="1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[z]</a:t>
            </a:r>
            <a:r>
              <a:rPr sz="2350" spc="1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[l]</a:t>
            </a:r>
            <a:r>
              <a:rPr sz="2350" spc="15" dirty="0">
                <a:latin typeface="Arial MT"/>
                <a:cs typeface="Arial MT"/>
              </a:rPr>
              <a:t> </a:t>
            </a:r>
            <a:r>
              <a:rPr sz="2350" spc="-25" dirty="0">
                <a:latin typeface="Arial MT"/>
                <a:cs typeface="Arial MT"/>
              </a:rPr>
              <a:t>[r]</a:t>
            </a:r>
            <a:endParaRPr sz="2350">
              <a:latin typeface="Arial MT"/>
              <a:cs typeface="Arial MT"/>
            </a:endParaRPr>
          </a:p>
          <a:p>
            <a:pPr marL="741045" marR="311785" lvl="1" indent="-276860">
              <a:lnSpc>
                <a:spcPts val="1900"/>
              </a:lnSpc>
              <a:spcBef>
                <a:spcPts val="445"/>
              </a:spcBef>
              <a:buChar char="–"/>
              <a:tabLst>
                <a:tab pos="741045" algn="l"/>
                <a:tab pos="747395" algn="l"/>
              </a:tabLst>
            </a:pPr>
            <a:r>
              <a:rPr sz="1950" dirty="0">
                <a:latin typeface="Arial MT"/>
                <a:cs typeface="Arial MT"/>
              </a:rPr>
              <a:t>	All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of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these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are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produced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by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raising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the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tongue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to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the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b="1" spc="-10" dirty="0">
                <a:latin typeface="Arial"/>
                <a:cs typeface="Arial"/>
              </a:rPr>
              <a:t>alveolar </a:t>
            </a:r>
            <a:r>
              <a:rPr sz="1950" b="1" dirty="0">
                <a:latin typeface="Arial"/>
                <a:cs typeface="Arial"/>
              </a:rPr>
              <a:t>ridge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dirty="0">
                <a:latin typeface="Arial MT"/>
                <a:cs typeface="Arial MT"/>
              </a:rPr>
              <a:t>in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some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spc="-25" dirty="0">
                <a:latin typeface="Arial MT"/>
                <a:cs typeface="Arial MT"/>
              </a:rPr>
              <a:t>way</a:t>
            </a:r>
            <a:endParaRPr sz="19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  <a:buFont typeface="Arial MT"/>
              <a:buChar char="–"/>
            </a:pPr>
            <a:endParaRPr sz="1950">
              <a:latin typeface="Arial MT"/>
              <a:cs typeface="Arial MT"/>
            </a:endParaRPr>
          </a:p>
          <a:p>
            <a:pPr marL="1143000" marR="556895" lvl="2" indent="-226695">
              <a:lnSpc>
                <a:spcPts val="1750"/>
              </a:lnSpc>
              <a:spcBef>
                <a:spcPts val="5"/>
              </a:spcBef>
              <a:buChar char="•"/>
              <a:tabLst>
                <a:tab pos="1143000" algn="l"/>
              </a:tabLst>
            </a:pPr>
            <a:r>
              <a:rPr sz="1750" dirty="0">
                <a:latin typeface="Arial MT"/>
                <a:cs typeface="Arial MT"/>
              </a:rPr>
              <a:t>[t,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d,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n]: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produced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by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tip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tongue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touching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alveolar </a:t>
            </a:r>
            <a:r>
              <a:rPr sz="1750" dirty="0">
                <a:latin typeface="Arial MT"/>
                <a:cs typeface="Arial MT"/>
              </a:rPr>
              <a:t>ridge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(or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just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in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front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spc="-25" dirty="0">
                <a:latin typeface="Arial MT"/>
                <a:cs typeface="Arial MT"/>
              </a:rPr>
              <a:t>it)</a:t>
            </a:r>
            <a:endParaRPr sz="175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615"/>
              </a:spcBef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1143000" marR="268605" lvl="2" indent="-226695">
              <a:lnSpc>
                <a:spcPct val="78600"/>
              </a:lnSpc>
              <a:spcBef>
                <a:spcPts val="5"/>
              </a:spcBef>
              <a:buChar char="•"/>
              <a:tabLst>
                <a:tab pos="1143000" algn="l"/>
              </a:tabLst>
            </a:pPr>
            <a:r>
              <a:rPr sz="1750" dirty="0">
                <a:latin typeface="Arial MT"/>
                <a:cs typeface="Arial MT"/>
              </a:rPr>
              <a:t>[s,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z]: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produced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with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sides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front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tongue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raised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spc="-25" dirty="0">
                <a:latin typeface="Arial MT"/>
                <a:cs typeface="Arial MT"/>
              </a:rPr>
              <a:t>but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tip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lowered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to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allow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air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to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escape</a:t>
            </a:r>
            <a:endParaRPr sz="175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555"/>
              </a:spcBef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1143000" marR="5080" lvl="2" indent="-226695">
              <a:lnSpc>
                <a:spcPct val="81700"/>
              </a:lnSpc>
              <a:buChar char="•"/>
              <a:tabLst>
                <a:tab pos="1143000" algn="l"/>
              </a:tabLst>
            </a:pPr>
            <a:r>
              <a:rPr sz="1750" dirty="0">
                <a:latin typeface="Arial MT"/>
                <a:cs typeface="Arial MT"/>
              </a:rPr>
              <a:t>[l]: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tongue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tip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is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raised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while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rest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tongue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remains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spc="-20" dirty="0">
                <a:latin typeface="Arial MT"/>
                <a:cs typeface="Arial MT"/>
              </a:rPr>
              <a:t>down </a:t>
            </a:r>
            <a:r>
              <a:rPr sz="1750" dirty="0">
                <a:latin typeface="Arial MT"/>
                <a:cs typeface="Arial MT"/>
              </a:rPr>
              <a:t>so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air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can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escape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over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sides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tongue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(thus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[l]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is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b="1" spc="-10" dirty="0">
                <a:latin typeface="Arial"/>
                <a:cs typeface="Arial"/>
              </a:rPr>
              <a:t>lateral </a:t>
            </a:r>
            <a:r>
              <a:rPr sz="1750" spc="-10" dirty="0">
                <a:latin typeface="Arial MT"/>
                <a:cs typeface="Arial MT"/>
              </a:rPr>
              <a:t>sound)</a:t>
            </a:r>
            <a:endParaRPr sz="175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555"/>
              </a:spcBef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1141730" marR="193675" lvl="2" indent="-225425" algn="just">
              <a:lnSpc>
                <a:spcPct val="81700"/>
              </a:lnSpc>
              <a:buChar char="•"/>
              <a:tabLst>
                <a:tab pos="1143000" algn="l"/>
              </a:tabLst>
            </a:pPr>
            <a:r>
              <a:rPr sz="1750" dirty="0">
                <a:latin typeface="Arial MT"/>
                <a:cs typeface="Arial MT"/>
              </a:rPr>
              <a:t>[r]: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air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escapes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through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b="1" dirty="0">
                <a:latin typeface="Arial"/>
                <a:cs typeface="Arial"/>
              </a:rPr>
              <a:t>central</a:t>
            </a:r>
            <a:r>
              <a:rPr sz="1750" b="1" spc="35" dirty="0">
                <a:latin typeface="Arial"/>
                <a:cs typeface="Arial"/>
              </a:rPr>
              <a:t> </a:t>
            </a:r>
            <a:r>
              <a:rPr sz="1750" dirty="0">
                <a:latin typeface="Arial MT"/>
                <a:cs typeface="Arial MT"/>
              </a:rPr>
              <a:t>part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mouth;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either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spc="-25" dirty="0">
                <a:latin typeface="Arial MT"/>
                <a:cs typeface="Arial MT"/>
              </a:rPr>
              <a:t>tip 	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tongue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is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curled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back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behind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alveolar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ridge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or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top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spc="-25" dirty="0">
                <a:latin typeface="Arial MT"/>
                <a:cs typeface="Arial MT"/>
              </a:rPr>
              <a:t>of 	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tongue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is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bunched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up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behind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alveolar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ridge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Consonants: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Place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Articulation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54" y="2049576"/>
            <a:ext cx="7912734" cy="399287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1790" indent="-33909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351790" algn="l"/>
              </a:tabLst>
            </a:pPr>
            <a:r>
              <a:rPr sz="2350" b="1" dirty="0">
                <a:latin typeface="Calibri"/>
                <a:cs typeface="Calibri"/>
              </a:rPr>
              <a:t>Palatals</a:t>
            </a:r>
            <a:r>
              <a:rPr sz="2350" dirty="0">
                <a:latin typeface="Calibri"/>
                <a:cs typeface="Calibri"/>
              </a:rPr>
              <a:t>: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[ʃ] [ʒ]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[ʧ] </a:t>
            </a:r>
            <a:r>
              <a:rPr sz="2350" spc="-10" dirty="0">
                <a:latin typeface="Calibri"/>
                <a:cs typeface="Calibri"/>
              </a:rPr>
              <a:t>[ʤ][ʝ]</a:t>
            </a:r>
            <a:endParaRPr sz="2350">
              <a:latin typeface="Calibri"/>
              <a:cs typeface="Calibri"/>
            </a:endParaRPr>
          </a:p>
          <a:p>
            <a:pPr marL="747395" lvl="1" indent="-282575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47395" algn="l"/>
              </a:tabLst>
            </a:pPr>
            <a:r>
              <a:rPr sz="1950" dirty="0">
                <a:latin typeface="Calibri"/>
                <a:cs typeface="Calibri"/>
              </a:rPr>
              <a:t>Produced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by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raising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front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part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tongue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palate</a:t>
            </a:r>
            <a:endParaRPr sz="19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34"/>
              </a:spcBef>
              <a:buFont typeface="Arial MT"/>
              <a:buChar char="–"/>
            </a:pPr>
            <a:endParaRPr sz="1950">
              <a:latin typeface="Calibri"/>
              <a:cs typeface="Calibri"/>
            </a:endParaRPr>
          </a:p>
          <a:p>
            <a:pPr marL="351790" indent="-339090">
              <a:lnSpc>
                <a:spcPct val="100000"/>
              </a:lnSpc>
              <a:buFont typeface="Arial MT"/>
              <a:buChar char="•"/>
              <a:tabLst>
                <a:tab pos="351790" algn="l"/>
              </a:tabLst>
            </a:pPr>
            <a:r>
              <a:rPr sz="2350" b="1" dirty="0">
                <a:latin typeface="Calibri"/>
                <a:cs typeface="Calibri"/>
              </a:rPr>
              <a:t>Velars</a:t>
            </a:r>
            <a:r>
              <a:rPr sz="2350" dirty="0">
                <a:latin typeface="Calibri"/>
                <a:cs typeface="Calibri"/>
              </a:rPr>
              <a:t>: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[k]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[g]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-25" dirty="0">
                <a:latin typeface="Calibri"/>
                <a:cs typeface="Calibri"/>
              </a:rPr>
              <a:t>[ŋ]</a:t>
            </a:r>
            <a:endParaRPr sz="2350">
              <a:latin typeface="Calibri"/>
              <a:cs typeface="Calibri"/>
            </a:endParaRPr>
          </a:p>
          <a:p>
            <a:pPr marL="747395" lvl="1" indent="-282575">
              <a:lnSpc>
                <a:spcPct val="100000"/>
              </a:lnSpc>
              <a:spcBef>
                <a:spcPts val="35"/>
              </a:spcBef>
              <a:buFont typeface="Arial MT"/>
              <a:buChar char="–"/>
              <a:tabLst>
                <a:tab pos="747395" algn="l"/>
              </a:tabLst>
            </a:pPr>
            <a:r>
              <a:rPr sz="1950" dirty="0">
                <a:latin typeface="Calibri"/>
                <a:cs typeface="Calibri"/>
              </a:rPr>
              <a:t>Produced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by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raising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back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tongue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soft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palate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or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velum</a:t>
            </a:r>
            <a:endParaRPr sz="19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35"/>
              </a:spcBef>
              <a:buFont typeface="Arial MT"/>
              <a:buChar char="–"/>
            </a:pPr>
            <a:endParaRPr sz="1950">
              <a:latin typeface="Calibri"/>
              <a:cs typeface="Calibri"/>
            </a:endParaRPr>
          </a:p>
          <a:p>
            <a:pPr marL="351790" indent="-339090">
              <a:lnSpc>
                <a:spcPct val="100000"/>
              </a:lnSpc>
              <a:buFont typeface="Arial MT"/>
              <a:buChar char="•"/>
              <a:tabLst>
                <a:tab pos="351790" algn="l"/>
              </a:tabLst>
            </a:pPr>
            <a:r>
              <a:rPr sz="2350" b="1" dirty="0">
                <a:latin typeface="Calibri"/>
                <a:cs typeface="Calibri"/>
              </a:rPr>
              <a:t>Uvulars</a:t>
            </a:r>
            <a:r>
              <a:rPr sz="2350" dirty="0">
                <a:latin typeface="Calibri"/>
                <a:cs typeface="Calibri"/>
              </a:rPr>
              <a:t>: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[ʀ]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[q]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-25" dirty="0">
                <a:latin typeface="Calibri"/>
                <a:cs typeface="Calibri"/>
              </a:rPr>
              <a:t>[ɢ]</a:t>
            </a:r>
            <a:endParaRPr sz="2350">
              <a:latin typeface="Calibri"/>
              <a:cs typeface="Calibri"/>
            </a:endParaRPr>
          </a:p>
          <a:p>
            <a:pPr marL="747395" lvl="1" indent="-282575">
              <a:lnSpc>
                <a:spcPct val="100000"/>
              </a:lnSpc>
              <a:spcBef>
                <a:spcPts val="35"/>
              </a:spcBef>
              <a:buFont typeface="Arial MT"/>
              <a:buChar char="–"/>
              <a:tabLst>
                <a:tab pos="747395" algn="l"/>
              </a:tabLst>
            </a:pPr>
            <a:r>
              <a:rPr sz="1950" dirty="0">
                <a:latin typeface="Calibri"/>
                <a:cs typeface="Calibri"/>
              </a:rPr>
              <a:t>Produced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by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raising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back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tongue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uvula</a:t>
            </a:r>
            <a:endParaRPr sz="19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35"/>
              </a:spcBef>
              <a:buFont typeface="Arial MT"/>
              <a:buChar char="–"/>
            </a:pPr>
            <a:endParaRPr sz="1950">
              <a:latin typeface="Calibri"/>
              <a:cs typeface="Calibri"/>
            </a:endParaRPr>
          </a:p>
          <a:p>
            <a:pPr marL="351790" indent="-339090">
              <a:lnSpc>
                <a:spcPts val="2790"/>
              </a:lnSpc>
              <a:buFont typeface="Arial MT"/>
              <a:buChar char="•"/>
              <a:tabLst>
                <a:tab pos="351790" algn="l"/>
              </a:tabLst>
            </a:pPr>
            <a:r>
              <a:rPr sz="2350" b="1" dirty="0">
                <a:latin typeface="Calibri"/>
                <a:cs typeface="Calibri"/>
              </a:rPr>
              <a:t>Glottals</a:t>
            </a:r>
            <a:r>
              <a:rPr sz="2350" dirty="0">
                <a:latin typeface="Calibri"/>
                <a:cs typeface="Calibri"/>
              </a:rPr>
              <a:t>:</a:t>
            </a:r>
            <a:r>
              <a:rPr sz="2350" spc="-3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[h]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-25" dirty="0">
                <a:latin typeface="Calibri"/>
                <a:cs typeface="Calibri"/>
              </a:rPr>
              <a:t>[Ɂ]</a:t>
            </a:r>
            <a:endParaRPr sz="2350">
              <a:latin typeface="Calibri"/>
              <a:cs typeface="Calibri"/>
            </a:endParaRPr>
          </a:p>
          <a:p>
            <a:pPr marL="741045" marR="14604" lvl="1" indent="-276860">
              <a:lnSpc>
                <a:spcPts val="1900"/>
              </a:lnSpc>
              <a:spcBef>
                <a:spcPts val="400"/>
              </a:spcBef>
              <a:buChar char="–"/>
              <a:tabLst>
                <a:tab pos="741045" algn="l"/>
                <a:tab pos="747395" algn="l"/>
              </a:tabLst>
            </a:pPr>
            <a:r>
              <a:rPr sz="1950" dirty="0">
                <a:latin typeface="Arial MT"/>
                <a:cs typeface="Arial MT"/>
              </a:rPr>
              <a:t>	</a:t>
            </a:r>
            <a:r>
              <a:rPr sz="1950" dirty="0">
                <a:latin typeface="Calibri"/>
                <a:cs typeface="Calibri"/>
              </a:rPr>
              <a:t>Produced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by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restricting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airflow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through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open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glottis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([h])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or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by </a:t>
            </a:r>
            <a:r>
              <a:rPr sz="1950" dirty="0">
                <a:latin typeface="Calibri"/>
                <a:cs typeface="Calibri"/>
              </a:rPr>
              <a:t>stopping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air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completely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at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glottis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(a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b="1" dirty="0">
                <a:latin typeface="Calibri"/>
                <a:cs typeface="Calibri"/>
              </a:rPr>
              <a:t>glottal</a:t>
            </a:r>
            <a:r>
              <a:rPr sz="1950" b="1" spc="25" dirty="0">
                <a:latin typeface="Calibri"/>
                <a:cs typeface="Calibri"/>
              </a:rPr>
              <a:t> </a:t>
            </a:r>
            <a:r>
              <a:rPr sz="1950" b="1" dirty="0">
                <a:latin typeface="Calibri"/>
                <a:cs typeface="Calibri"/>
              </a:rPr>
              <a:t>stop</a:t>
            </a:r>
            <a:r>
              <a:rPr sz="1950" dirty="0">
                <a:latin typeface="Calibri"/>
                <a:cs typeface="Calibri"/>
              </a:rPr>
              <a:t>: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[</a:t>
            </a:r>
            <a:r>
              <a:rPr sz="1950" spc="-20" dirty="0">
                <a:latin typeface="Microsoft Sans Serif"/>
                <a:cs typeface="Microsoft Sans Serif"/>
              </a:rPr>
              <a:t>Ɂ</a:t>
            </a:r>
            <a:r>
              <a:rPr sz="1950" spc="-20" dirty="0">
                <a:latin typeface="Calibri"/>
                <a:cs typeface="Calibri"/>
              </a:rPr>
              <a:t>])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/>
              <a:t>Consonants:</a:t>
            </a:r>
            <a:r>
              <a:rPr sz="3950" spc="-15" dirty="0"/>
              <a:t> </a:t>
            </a:r>
            <a:r>
              <a:rPr sz="3950" dirty="0"/>
              <a:t>Manner</a:t>
            </a:r>
            <a:r>
              <a:rPr sz="3950" spc="-15" dirty="0"/>
              <a:t> </a:t>
            </a:r>
            <a:r>
              <a:rPr sz="3950" dirty="0"/>
              <a:t>of</a:t>
            </a:r>
            <a:r>
              <a:rPr sz="3950" spc="-229" dirty="0"/>
              <a:t> </a:t>
            </a:r>
            <a:r>
              <a:rPr sz="3950" spc="-10" dirty="0"/>
              <a:t>Articulation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037954" y="2039527"/>
            <a:ext cx="7734934" cy="41535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1790" marR="246379" indent="-339725">
              <a:lnSpc>
                <a:spcPct val="79400"/>
              </a:lnSpc>
              <a:spcBef>
                <a:spcPts val="800"/>
              </a:spcBef>
              <a:buChar char="•"/>
              <a:tabLst>
                <a:tab pos="351790" algn="l"/>
              </a:tabLst>
            </a:pPr>
            <a:r>
              <a:rPr sz="2750" dirty="0">
                <a:latin typeface="Arial MT"/>
                <a:cs typeface="Arial MT"/>
              </a:rPr>
              <a:t>The</a:t>
            </a:r>
            <a:r>
              <a:rPr sz="2750" spc="-5" dirty="0">
                <a:latin typeface="Arial MT"/>
                <a:cs typeface="Arial MT"/>
              </a:rPr>
              <a:t> </a:t>
            </a:r>
            <a:r>
              <a:rPr sz="2750" b="1" dirty="0">
                <a:latin typeface="Arial"/>
                <a:cs typeface="Arial"/>
              </a:rPr>
              <a:t>manner of articulation</a:t>
            </a:r>
            <a:r>
              <a:rPr sz="2750" b="1" spc="-10" dirty="0">
                <a:latin typeface="Arial"/>
                <a:cs typeface="Arial"/>
              </a:rPr>
              <a:t> </a:t>
            </a:r>
            <a:r>
              <a:rPr sz="2750" dirty="0">
                <a:latin typeface="Arial MT"/>
                <a:cs typeface="Arial MT"/>
              </a:rPr>
              <a:t>is the way</a:t>
            </a:r>
            <a:r>
              <a:rPr sz="2750" spc="-5" dirty="0">
                <a:latin typeface="Arial MT"/>
                <a:cs typeface="Arial MT"/>
              </a:rPr>
              <a:t> </a:t>
            </a:r>
            <a:r>
              <a:rPr sz="2750" spc="-25" dirty="0">
                <a:latin typeface="Arial MT"/>
                <a:cs typeface="Arial MT"/>
              </a:rPr>
              <a:t>the </a:t>
            </a:r>
            <a:r>
              <a:rPr sz="2750" dirty="0">
                <a:latin typeface="Arial MT"/>
                <a:cs typeface="Arial MT"/>
              </a:rPr>
              <a:t>airstream</a:t>
            </a:r>
            <a:r>
              <a:rPr sz="2750" spc="-1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is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affected</a:t>
            </a:r>
            <a:r>
              <a:rPr sz="2750" spc="-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as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it</a:t>
            </a:r>
            <a:r>
              <a:rPr sz="2750" spc="-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flows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from</a:t>
            </a:r>
            <a:r>
              <a:rPr sz="2750" spc="-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the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lungs </a:t>
            </a:r>
            <a:r>
              <a:rPr sz="2750" dirty="0">
                <a:latin typeface="Arial MT"/>
                <a:cs typeface="Arial MT"/>
              </a:rPr>
              <a:t>and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out of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the mouth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and </a:t>
            </a:r>
            <a:r>
              <a:rPr sz="2750" spc="-20" dirty="0">
                <a:latin typeface="Arial MT"/>
                <a:cs typeface="Arial MT"/>
              </a:rPr>
              <a:t>nose</a:t>
            </a:r>
            <a:endParaRPr sz="2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Font typeface="Arial MT"/>
              <a:buChar char="•"/>
            </a:pPr>
            <a:endParaRPr sz="2750">
              <a:latin typeface="Arial MT"/>
              <a:cs typeface="Arial MT"/>
            </a:endParaRPr>
          </a:p>
          <a:p>
            <a:pPr marL="349885" marR="5080" indent="-337820" algn="just">
              <a:lnSpc>
                <a:spcPct val="79800"/>
              </a:lnSpc>
              <a:buFont typeface="Arial MT"/>
              <a:buChar char="•"/>
              <a:tabLst>
                <a:tab pos="351790" algn="l"/>
              </a:tabLst>
            </a:pPr>
            <a:r>
              <a:rPr sz="2750" b="1" spc="-10" dirty="0">
                <a:latin typeface="Arial"/>
                <a:cs typeface="Arial"/>
              </a:rPr>
              <a:t>Voiceless</a:t>
            </a:r>
            <a:r>
              <a:rPr sz="2750" b="1" spc="-20" dirty="0">
                <a:latin typeface="Arial"/>
                <a:cs typeface="Arial"/>
              </a:rPr>
              <a:t> </a:t>
            </a:r>
            <a:r>
              <a:rPr sz="2750" dirty="0">
                <a:latin typeface="Arial MT"/>
                <a:cs typeface="Arial MT"/>
              </a:rPr>
              <a:t>sounds</a:t>
            </a:r>
            <a:r>
              <a:rPr sz="2750" spc="-2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are</a:t>
            </a:r>
            <a:r>
              <a:rPr sz="2750" spc="-2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those</a:t>
            </a:r>
            <a:r>
              <a:rPr sz="2750" spc="-1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produced</a:t>
            </a:r>
            <a:r>
              <a:rPr sz="2750" spc="-2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with</a:t>
            </a:r>
            <a:r>
              <a:rPr sz="2750" spc="-20" dirty="0">
                <a:latin typeface="Arial MT"/>
                <a:cs typeface="Arial MT"/>
              </a:rPr>
              <a:t> </a:t>
            </a:r>
            <a:r>
              <a:rPr sz="2750" spc="-25" dirty="0">
                <a:latin typeface="Arial MT"/>
                <a:cs typeface="Arial MT"/>
              </a:rPr>
              <a:t>the 	</a:t>
            </a:r>
            <a:r>
              <a:rPr sz="2750" dirty="0">
                <a:latin typeface="Arial MT"/>
                <a:cs typeface="Arial MT"/>
              </a:rPr>
              <a:t>vocal</a:t>
            </a:r>
            <a:r>
              <a:rPr sz="2750" spc="-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cords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apart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so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the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air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flows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freely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through 	</a:t>
            </a:r>
            <a:r>
              <a:rPr sz="2750" dirty="0">
                <a:latin typeface="Arial MT"/>
                <a:cs typeface="Arial MT"/>
              </a:rPr>
              <a:t>the </a:t>
            </a:r>
            <a:r>
              <a:rPr sz="2750" spc="-10" dirty="0">
                <a:latin typeface="Arial MT"/>
                <a:cs typeface="Arial MT"/>
              </a:rPr>
              <a:t>glottis</a:t>
            </a:r>
            <a:endParaRPr sz="2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Font typeface="Arial MT"/>
              <a:buChar char="•"/>
            </a:pPr>
            <a:endParaRPr sz="2750">
              <a:latin typeface="Arial MT"/>
              <a:cs typeface="Arial MT"/>
            </a:endParaRPr>
          </a:p>
          <a:p>
            <a:pPr marL="351790" marR="361950" indent="-339725">
              <a:lnSpc>
                <a:spcPct val="79800"/>
              </a:lnSpc>
              <a:spcBef>
                <a:spcPts val="5"/>
              </a:spcBef>
              <a:buFont typeface="Arial MT"/>
              <a:buChar char="•"/>
              <a:tabLst>
                <a:tab pos="351790" algn="l"/>
              </a:tabLst>
            </a:pPr>
            <a:r>
              <a:rPr sz="2750" b="1" spc="-10" dirty="0">
                <a:latin typeface="Arial"/>
                <a:cs typeface="Arial"/>
              </a:rPr>
              <a:t>Voiced</a:t>
            </a:r>
            <a:r>
              <a:rPr sz="2750" b="1" spc="-25" dirty="0">
                <a:latin typeface="Arial"/>
                <a:cs typeface="Arial"/>
              </a:rPr>
              <a:t> </a:t>
            </a:r>
            <a:r>
              <a:rPr sz="2750" dirty="0">
                <a:latin typeface="Arial MT"/>
                <a:cs typeface="Arial MT"/>
              </a:rPr>
              <a:t>sounds</a:t>
            </a:r>
            <a:r>
              <a:rPr sz="2750" spc="-2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are</a:t>
            </a:r>
            <a:r>
              <a:rPr sz="2750" spc="-2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those</a:t>
            </a:r>
            <a:r>
              <a:rPr sz="2750" spc="-2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produced</a:t>
            </a:r>
            <a:r>
              <a:rPr sz="2750" spc="-2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when</a:t>
            </a:r>
            <a:r>
              <a:rPr sz="2750" spc="-20" dirty="0">
                <a:latin typeface="Arial MT"/>
                <a:cs typeface="Arial MT"/>
              </a:rPr>
              <a:t> </a:t>
            </a:r>
            <a:r>
              <a:rPr sz="2750" spc="-25" dirty="0">
                <a:latin typeface="Arial MT"/>
                <a:cs typeface="Arial MT"/>
              </a:rPr>
              <a:t>the </a:t>
            </a:r>
            <a:r>
              <a:rPr sz="2750" dirty="0">
                <a:latin typeface="Arial MT"/>
                <a:cs typeface="Arial MT"/>
              </a:rPr>
              <a:t>vocal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cords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are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together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and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vibrate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as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spc="-25" dirty="0">
                <a:latin typeface="Arial MT"/>
                <a:cs typeface="Arial MT"/>
              </a:rPr>
              <a:t>air </a:t>
            </a:r>
            <a:r>
              <a:rPr sz="2750" dirty="0">
                <a:latin typeface="Arial MT"/>
                <a:cs typeface="Arial MT"/>
              </a:rPr>
              <a:t>passes</a:t>
            </a:r>
            <a:r>
              <a:rPr sz="2750" spc="-5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through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Calibri"/>
                <a:cs typeface="Calibri"/>
              </a:rPr>
              <a:t>Consonants:</a:t>
            </a:r>
            <a:r>
              <a:rPr sz="3950" spc="-5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Manner</a:t>
            </a:r>
            <a:r>
              <a:rPr sz="3950" spc="-5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of</a:t>
            </a:r>
            <a:r>
              <a:rPr sz="3950" spc="-55" dirty="0">
                <a:latin typeface="Calibri"/>
                <a:cs typeface="Calibri"/>
              </a:rPr>
              <a:t> </a:t>
            </a:r>
            <a:r>
              <a:rPr sz="3950" spc="-10" dirty="0">
                <a:latin typeface="Calibri"/>
                <a:cs typeface="Calibri"/>
              </a:rPr>
              <a:t>Articulation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954" y="2039527"/>
            <a:ext cx="7395209" cy="77406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1790" marR="5080" indent="-339725">
              <a:lnSpc>
                <a:spcPct val="77900"/>
              </a:lnSpc>
              <a:spcBef>
                <a:spcPts val="844"/>
              </a:spcBef>
              <a:buFont typeface="Arial MT"/>
              <a:buChar char="•"/>
              <a:tabLst>
                <a:tab pos="351790" algn="l"/>
              </a:tabLst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voiced/voiceless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distinction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important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in </a:t>
            </a:r>
            <a:r>
              <a:rPr sz="2750" dirty="0">
                <a:latin typeface="Calibri"/>
                <a:cs typeface="Calibri"/>
              </a:rPr>
              <a:t>English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because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it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helps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distinguish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words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like: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2799" y="2787687"/>
            <a:ext cx="1356360" cy="751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i="1" spc="-10" dirty="0">
                <a:latin typeface="Calibri"/>
                <a:cs typeface="Calibri"/>
              </a:rPr>
              <a:t>rope/robe</a:t>
            </a: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-10" dirty="0">
                <a:latin typeface="Calibri"/>
                <a:cs typeface="Calibri"/>
              </a:rPr>
              <a:t>[rop]/[rob]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1670" y="2787687"/>
            <a:ext cx="1761489" cy="751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69290">
              <a:lnSpc>
                <a:spcPct val="100000"/>
              </a:lnSpc>
              <a:spcBef>
                <a:spcPts val="120"/>
              </a:spcBef>
            </a:pPr>
            <a:r>
              <a:rPr sz="2350" i="1" spc="-10" dirty="0">
                <a:latin typeface="Calibri"/>
                <a:cs typeface="Calibri"/>
              </a:rPr>
              <a:t>fine/vine</a:t>
            </a: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-10" dirty="0">
                <a:latin typeface="Calibri"/>
                <a:cs typeface="Calibri"/>
              </a:rPr>
              <a:t>[fa</a:t>
            </a:r>
            <a:r>
              <a:rPr sz="2350" spc="-10" dirty="0">
                <a:latin typeface="Microsoft Sans Serif"/>
                <a:cs typeface="Microsoft Sans Serif"/>
              </a:rPr>
              <a:t>ɪ</a:t>
            </a:r>
            <a:r>
              <a:rPr sz="2350" spc="-10" dirty="0">
                <a:latin typeface="Calibri"/>
                <a:cs typeface="Calibri"/>
              </a:rPr>
              <a:t>n]/[va</a:t>
            </a:r>
            <a:r>
              <a:rPr sz="2350" spc="-10" dirty="0">
                <a:latin typeface="Microsoft Sans Serif"/>
                <a:cs typeface="Microsoft Sans Serif"/>
              </a:rPr>
              <a:t>ɪ</a:t>
            </a:r>
            <a:r>
              <a:rPr sz="2350" spc="-10" dirty="0">
                <a:latin typeface="Calibri"/>
                <a:cs typeface="Calibri"/>
              </a:rPr>
              <a:t>n]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0078" y="2787687"/>
            <a:ext cx="1567815" cy="751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120"/>
              </a:spcBef>
            </a:pPr>
            <a:r>
              <a:rPr sz="2350" i="1" spc="-10" dirty="0">
                <a:latin typeface="Calibri"/>
                <a:cs typeface="Calibri"/>
              </a:rPr>
              <a:t>seal/zeal</a:t>
            </a: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-10" dirty="0">
                <a:latin typeface="Calibri"/>
                <a:cs typeface="Calibri"/>
              </a:rPr>
              <a:t>[sil]/[zil]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7954" y="3932789"/>
            <a:ext cx="6320155" cy="79057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1790" marR="5080" indent="-339725">
              <a:lnSpc>
                <a:spcPts val="2700"/>
              </a:lnSpc>
              <a:spcBef>
                <a:spcPts val="710"/>
              </a:spcBef>
              <a:buFont typeface="Arial MT"/>
              <a:buChar char="•"/>
              <a:tabLst>
                <a:tab pos="351790" algn="l"/>
              </a:tabLst>
            </a:pPr>
            <a:r>
              <a:rPr sz="2750" dirty="0">
                <a:latin typeface="Calibri"/>
                <a:cs typeface="Calibri"/>
              </a:rPr>
              <a:t>But some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voiceless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sounds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can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further </a:t>
            </a:r>
            <a:r>
              <a:rPr sz="2750" dirty="0">
                <a:latin typeface="Calibri"/>
                <a:cs typeface="Calibri"/>
              </a:rPr>
              <a:t>distinguished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aspirated</a:t>
            </a:r>
            <a:r>
              <a:rPr sz="2750" b="1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b="1" spc="-10" dirty="0">
                <a:latin typeface="Calibri"/>
                <a:cs typeface="Calibri"/>
              </a:rPr>
              <a:t>unaspirated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8528" y="4699037"/>
            <a:ext cx="4093845" cy="875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20"/>
              </a:spcBef>
              <a:tabLst>
                <a:tab pos="2345055" algn="l"/>
              </a:tabLst>
            </a:pPr>
            <a:r>
              <a:rPr sz="275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aspirated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unaspirated</a:t>
            </a:r>
            <a:endParaRPr sz="27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60"/>
              </a:spcBef>
              <a:tabLst>
                <a:tab pos="988694" algn="l"/>
              </a:tabLst>
            </a:pPr>
            <a:r>
              <a:rPr sz="2750" i="1" spc="-20" dirty="0">
                <a:latin typeface="Calibri"/>
                <a:cs typeface="Calibri"/>
              </a:rPr>
              <a:t>pool</a:t>
            </a:r>
            <a:r>
              <a:rPr sz="2750" i="1" dirty="0">
                <a:latin typeface="Calibri"/>
                <a:cs typeface="Calibri"/>
              </a:rPr>
              <a:t>	</a:t>
            </a:r>
            <a:r>
              <a:rPr sz="2750" spc="-10" dirty="0">
                <a:latin typeface="Calibri"/>
                <a:cs typeface="Calibri"/>
              </a:rPr>
              <a:t>[p</a:t>
            </a:r>
            <a:r>
              <a:rPr sz="2775" spc="-15" baseline="25525" dirty="0">
                <a:latin typeface="Calibri"/>
                <a:cs typeface="Calibri"/>
              </a:rPr>
              <a:t>h</a:t>
            </a:r>
            <a:r>
              <a:rPr sz="2750" spc="-10" dirty="0">
                <a:latin typeface="Calibri"/>
                <a:cs typeface="Calibri"/>
              </a:rPr>
              <a:t>ul]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6628" y="5540655"/>
            <a:ext cx="615315" cy="8750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2750" i="1" spc="-20" dirty="0">
                <a:latin typeface="Calibri"/>
                <a:cs typeface="Calibri"/>
              </a:rPr>
              <a:t>tale kale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9191" y="5540655"/>
            <a:ext cx="830580" cy="875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750" spc="-10" dirty="0">
                <a:latin typeface="Calibri"/>
                <a:cs typeface="Calibri"/>
              </a:rPr>
              <a:t>[t</a:t>
            </a:r>
            <a:r>
              <a:rPr sz="2775" spc="-15" baseline="25525" dirty="0">
                <a:latin typeface="Calibri"/>
                <a:cs typeface="Calibri"/>
              </a:rPr>
              <a:t>h</a:t>
            </a:r>
            <a:r>
              <a:rPr sz="2750" spc="-10" dirty="0">
                <a:latin typeface="Calibri"/>
                <a:cs typeface="Calibri"/>
              </a:rPr>
              <a:t>el]</a:t>
            </a:r>
            <a:endParaRPr sz="27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2750" spc="-10" dirty="0">
                <a:latin typeface="Calibri"/>
                <a:cs typeface="Calibri"/>
              </a:rPr>
              <a:t>[k</a:t>
            </a:r>
            <a:r>
              <a:rPr sz="2775" spc="-15" baseline="25525" dirty="0">
                <a:latin typeface="Calibri"/>
                <a:cs typeface="Calibri"/>
              </a:rPr>
              <a:t>h</a:t>
            </a:r>
            <a:r>
              <a:rPr sz="2750" spc="-10" dirty="0">
                <a:latin typeface="Calibri"/>
                <a:cs typeface="Calibri"/>
              </a:rPr>
              <a:t>el]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3440" y="5126127"/>
            <a:ext cx="784860" cy="1289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105"/>
              </a:spcBef>
            </a:pPr>
            <a:r>
              <a:rPr sz="2750" i="1" spc="-10" dirty="0">
                <a:latin typeface="Calibri"/>
                <a:cs typeface="Calibri"/>
              </a:rPr>
              <a:t>spool stale scale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6437" y="5126127"/>
            <a:ext cx="829944" cy="12896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3279"/>
              </a:lnSpc>
              <a:spcBef>
                <a:spcPts val="120"/>
              </a:spcBef>
            </a:pPr>
            <a:r>
              <a:rPr sz="2750" spc="-10" dirty="0">
                <a:latin typeface="Calibri"/>
                <a:cs typeface="Calibri"/>
              </a:rPr>
              <a:t>[spul]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279"/>
              </a:lnSpc>
            </a:pPr>
            <a:r>
              <a:rPr sz="2750" spc="-10" dirty="0">
                <a:latin typeface="Calibri"/>
                <a:cs typeface="Calibri"/>
              </a:rPr>
              <a:t>[stel]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50" spc="-10" dirty="0">
                <a:latin typeface="Calibri"/>
                <a:cs typeface="Calibri"/>
              </a:rPr>
              <a:t>[skel]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/>
              <a:t>Consonants:</a:t>
            </a:r>
            <a:r>
              <a:rPr sz="3950" spc="-15" dirty="0"/>
              <a:t> </a:t>
            </a:r>
            <a:r>
              <a:rPr sz="3950" dirty="0"/>
              <a:t>Manner</a:t>
            </a:r>
            <a:r>
              <a:rPr sz="3950" spc="-15" dirty="0"/>
              <a:t> </a:t>
            </a:r>
            <a:r>
              <a:rPr sz="3950" dirty="0"/>
              <a:t>of</a:t>
            </a:r>
            <a:r>
              <a:rPr sz="3950" spc="-229" dirty="0"/>
              <a:t> </a:t>
            </a:r>
            <a:r>
              <a:rPr sz="3950" spc="-10" dirty="0"/>
              <a:t>Articulation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037954" y="2079723"/>
            <a:ext cx="7720965" cy="433705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1790" marR="5080" indent="-339725">
              <a:lnSpc>
                <a:spcPts val="2470"/>
              </a:lnSpc>
              <a:spcBef>
                <a:spcPts val="495"/>
              </a:spcBef>
              <a:buFont typeface="Arial MT"/>
              <a:buChar char="•"/>
              <a:tabLst>
                <a:tab pos="351790" algn="l"/>
              </a:tabLst>
            </a:pPr>
            <a:r>
              <a:rPr sz="2350" b="1" dirty="0">
                <a:latin typeface="Arial"/>
                <a:cs typeface="Arial"/>
              </a:rPr>
              <a:t>Oral</a:t>
            </a:r>
            <a:r>
              <a:rPr sz="2350" b="1" spc="5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sounds</a:t>
            </a:r>
            <a:r>
              <a:rPr sz="2350" b="1" spc="5" dirty="0">
                <a:latin typeface="Arial"/>
                <a:cs typeface="Arial"/>
              </a:rPr>
              <a:t> </a:t>
            </a:r>
            <a:r>
              <a:rPr sz="2350" dirty="0">
                <a:latin typeface="Arial MT"/>
                <a:cs typeface="Arial MT"/>
              </a:rPr>
              <a:t>are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those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produced with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the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velum </a:t>
            </a:r>
            <a:r>
              <a:rPr sz="2350" spc="-10" dirty="0">
                <a:latin typeface="Arial MT"/>
                <a:cs typeface="Arial MT"/>
              </a:rPr>
              <a:t>raised </a:t>
            </a:r>
            <a:r>
              <a:rPr sz="2350" dirty="0">
                <a:latin typeface="Arial MT"/>
                <a:cs typeface="Arial MT"/>
              </a:rPr>
              <a:t>to</a:t>
            </a:r>
            <a:r>
              <a:rPr sz="2350" spc="-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prevent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air from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escaping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out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the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-20" dirty="0">
                <a:latin typeface="Arial MT"/>
                <a:cs typeface="Arial MT"/>
              </a:rPr>
              <a:t>nose</a:t>
            </a:r>
            <a:endParaRPr sz="2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35"/>
              </a:spcBef>
              <a:buFont typeface="Arial MT"/>
              <a:buChar char="•"/>
            </a:pPr>
            <a:endParaRPr sz="2350">
              <a:latin typeface="Arial MT"/>
              <a:cs typeface="Arial MT"/>
            </a:endParaRPr>
          </a:p>
          <a:p>
            <a:pPr marL="351790" marR="708025" indent="-339725">
              <a:lnSpc>
                <a:spcPts val="2600"/>
              </a:lnSpc>
              <a:buFont typeface="Arial MT"/>
              <a:buChar char="•"/>
              <a:tabLst>
                <a:tab pos="351790" algn="l"/>
              </a:tabLst>
            </a:pPr>
            <a:r>
              <a:rPr sz="2350" b="1" dirty="0">
                <a:latin typeface="Arial"/>
                <a:cs typeface="Arial"/>
              </a:rPr>
              <a:t>Nasal</a:t>
            </a:r>
            <a:r>
              <a:rPr sz="2350" b="1" spc="-5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sounds</a:t>
            </a:r>
            <a:r>
              <a:rPr sz="2350" b="1" spc="-5" dirty="0">
                <a:latin typeface="Arial"/>
                <a:cs typeface="Arial"/>
              </a:rPr>
              <a:t> </a:t>
            </a:r>
            <a:r>
              <a:rPr sz="2350" dirty="0">
                <a:latin typeface="Arial MT"/>
                <a:cs typeface="Arial MT"/>
              </a:rPr>
              <a:t>are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those produced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with the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-10" dirty="0">
                <a:latin typeface="Arial MT"/>
                <a:cs typeface="Arial MT"/>
              </a:rPr>
              <a:t>velum </a:t>
            </a:r>
            <a:r>
              <a:rPr sz="2350" dirty="0">
                <a:latin typeface="Arial MT"/>
                <a:cs typeface="Arial MT"/>
              </a:rPr>
              <a:t>lowered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to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allow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air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to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escape out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the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-20" dirty="0">
                <a:latin typeface="Arial MT"/>
                <a:cs typeface="Arial MT"/>
              </a:rPr>
              <a:t>nose</a:t>
            </a:r>
            <a:endParaRPr sz="2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buFont typeface="Arial MT"/>
              <a:buChar char="•"/>
            </a:pPr>
            <a:endParaRPr sz="2350">
              <a:latin typeface="Arial MT"/>
              <a:cs typeface="Arial MT"/>
            </a:endParaRPr>
          </a:p>
          <a:p>
            <a:pPr marL="351790" marR="38100" indent="-339725">
              <a:lnSpc>
                <a:spcPct val="91600"/>
              </a:lnSpc>
              <a:buChar char="•"/>
              <a:tabLst>
                <a:tab pos="351790" algn="l"/>
              </a:tabLst>
            </a:pPr>
            <a:r>
              <a:rPr sz="2350" dirty="0">
                <a:latin typeface="Arial MT"/>
                <a:cs typeface="Arial MT"/>
              </a:rPr>
              <a:t>So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far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we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have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three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ways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of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classifying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sounds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-10" dirty="0">
                <a:latin typeface="Arial MT"/>
                <a:cs typeface="Arial MT"/>
              </a:rPr>
              <a:t>based </a:t>
            </a:r>
            <a:r>
              <a:rPr sz="2350" dirty="0">
                <a:latin typeface="Arial MT"/>
                <a:cs typeface="Arial MT"/>
              </a:rPr>
              <a:t>on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b="1" dirty="0">
                <a:latin typeface="Arial"/>
                <a:cs typeface="Arial"/>
              </a:rPr>
              <a:t>phonetic features</a:t>
            </a:r>
            <a:r>
              <a:rPr sz="2350" dirty="0">
                <a:latin typeface="Arial MT"/>
                <a:cs typeface="Arial MT"/>
              </a:rPr>
              <a:t>: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by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voicing,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by place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-25" dirty="0">
                <a:latin typeface="Arial MT"/>
                <a:cs typeface="Arial MT"/>
              </a:rPr>
              <a:t>of </a:t>
            </a:r>
            <a:r>
              <a:rPr sz="2350" dirty="0">
                <a:latin typeface="Arial MT"/>
                <a:cs typeface="Arial MT"/>
              </a:rPr>
              <a:t>articulation, and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by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-10" dirty="0">
                <a:latin typeface="Arial MT"/>
                <a:cs typeface="Arial MT"/>
              </a:rPr>
              <a:t>nasalization</a:t>
            </a:r>
            <a:endParaRPr sz="2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35"/>
              </a:spcBef>
              <a:buFont typeface="Arial MT"/>
              <a:buChar char="•"/>
            </a:pPr>
            <a:endParaRPr sz="2350">
              <a:latin typeface="Arial MT"/>
              <a:cs typeface="Arial MT"/>
            </a:endParaRPr>
          </a:p>
          <a:p>
            <a:pPr marL="747395" lvl="1" indent="-282575">
              <a:lnSpc>
                <a:spcPct val="100000"/>
              </a:lnSpc>
              <a:buChar char="–"/>
              <a:tabLst>
                <a:tab pos="747395" algn="l"/>
              </a:tabLst>
            </a:pPr>
            <a:r>
              <a:rPr sz="1950" dirty="0">
                <a:latin typeface="Arial MT"/>
                <a:cs typeface="Arial MT"/>
              </a:rPr>
              <a:t>[p]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is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voiceless,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bilabial,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oral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sound</a:t>
            </a:r>
            <a:endParaRPr sz="1950">
              <a:latin typeface="Arial MT"/>
              <a:cs typeface="Arial MT"/>
            </a:endParaRPr>
          </a:p>
          <a:p>
            <a:pPr marL="747395" lvl="1" indent="-282575">
              <a:lnSpc>
                <a:spcPct val="100000"/>
              </a:lnSpc>
              <a:spcBef>
                <a:spcPts val="229"/>
              </a:spcBef>
              <a:buChar char="–"/>
              <a:tabLst>
                <a:tab pos="747395" algn="l"/>
              </a:tabLst>
            </a:pPr>
            <a:r>
              <a:rPr sz="1950" dirty="0">
                <a:latin typeface="Arial MT"/>
                <a:cs typeface="Arial MT"/>
              </a:rPr>
              <a:t>[n]</a:t>
            </a:r>
            <a:r>
              <a:rPr sz="1950" spc="2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is</a:t>
            </a:r>
            <a:r>
              <a:rPr sz="1950" spc="2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</a:t>
            </a:r>
            <a:r>
              <a:rPr sz="1950" spc="2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voiced,</a:t>
            </a:r>
            <a:r>
              <a:rPr sz="1950" spc="2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alveolar,</a:t>
            </a:r>
            <a:r>
              <a:rPr sz="1950" spc="2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nasal</a:t>
            </a:r>
            <a:r>
              <a:rPr sz="1950" spc="20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sound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Calibri"/>
                <a:cs typeface="Calibri"/>
              </a:rPr>
              <a:t>Consonants:</a:t>
            </a:r>
            <a:r>
              <a:rPr sz="3950" spc="-5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Manner</a:t>
            </a:r>
            <a:r>
              <a:rPr sz="3950" spc="-5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of</a:t>
            </a:r>
            <a:r>
              <a:rPr sz="3950" spc="-55" dirty="0">
                <a:latin typeface="Calibri"/>
                <a:cs typeface="Calibri"/>
              </a:rPr>
              <a:t> </a:t>
            </a:r>
            <a:r>
              <a:rPr sz="3950" spc="-10" dirty="0">
                <a:latin typeface="Calibri"/>
                <a:cs typeface="Calibri"/>
              </a:rPr>
              <a:t>Articulation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2585" y="2151529"/>
            <a:ext cx="7946390" cy="441071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1790" indent="-33909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351790" algn="l"/>
              </a:tabLst>
            </a:pPr>
            <a:r>
              <a:rPr sz="3150" b="1" dirty="0">
                <a:latin typeface="Calibri"/>
                <a:cs typeface="Calibri"/>
              </a:rPr>
              <a:t>Stops</a:t>
            </a:r>
            <a:r>
              <a:rPr sz="3150" dirty="0">
                <a:latin typeface="Calibri"/>
                <a:cs typeface="Calibri"/>
              </a:rPr>
              <a:t>:</a:t>
            </a:r>
            <a:r>
              <a:rPr sz="3150" spc="-10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[p]</a:t>
            </a:r>
            <a:r>
              <a:rPr sz="3150" spc="-5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[b]</a:t>
            </a:r>
            <a:r>
              <a:rPr sz="3150" spc="-10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[m]</a:t>
            </a:r>
            <a:r>
              <a:rPr sz="3150" spc="-5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[t]</a:t>
            </a:r>
            <a:r>
              <a:rPr sz="3150" spc="-5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[d]</a:t>
            </a:r>
            <a:r>
              <a:rPr sz="3150" spc="-10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[n]</a:t>
            </a:r>
            <a:r>
              <a:rPr sz="3150" spc="-5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[k]</a:t>
            </a:r>
            <a:r>
              <a:rPr sz="3150" spc="-10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[g]</a:t>
            </a:r>
            <a:r>
              <a:rPr sz="3150" spc="-5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[ŋ]</a:t>
            </a:r>
            <a:r>
              <a:rPr sz="3150" spc="-5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[ʧ][ʤ]</a:t>
            </a:r>
            <a:r>
              <a:rPr sz="3150" spc="-10" dirty="0">
                <a:latin typeface="Calibri"/>
                <a:cs typeface="Calibri"/>
              </a:rPr>
              <a:t> </a:t>
            </a:r>
            <a:r>
              <a:rPr sz="3150" spc="-25" dirty="0">
                <a:latin typeface="Calibri"/>
                <a:cs typeface="Calibri"/>
              </a:rPr>
              <a:t>[</a:t>
            </a:r>
            <a:r>
              <a:rPr sz="3150" spc="-25" dirty="0">
                <a:latin typeface="Microsoft Sans Serif"/>
                <a:cs typeface="Microsoft Sans Serif"/>
              </a:rPr>
              <a:t>Ɂ</a:t>
            </a:r>
            <a:r>
              <a:rPr sz="3150" spc="-25" dirty="0">
                <a:latin typeface="Calibri"/>
                <a:cs typeface="Calibri"/>
              </a:rPr>
              <a:t>]</a:t>
            </a:r>
            <a:endParaRPr sz="3150">
              <a:latin typeface="Calibri"/>
              <a:cs typeface="Calibri"/>
            </a:endParaRPr>
          </a:p>
          <a:p>
            <a:pPr marL="741045" marR="354965" lvl="1" indent="-276860">
              <a:lnSpc>
                <a:spcPts val="2990"/>
              </a:lnSpc>
              <a:spcBef>
                <a:spcPts val="650"/>
              </a:spcBef>
              <a:buFont typeface="Arial MT"/>
              <a:buChar char="–"/>
              <a:tabLst>
                <a:tab pos="741045" algn="l"/>
                <a:tab pos="746125" algn="l"/>
              </a:tabLst>
            </a:pPr>
            <a:r>
              <a:rPr sz="2750" dirty="0">
                <a:latin typeface="Calibri"/>
                <a:cs typeface="Calibri"/>
              </a:rPr>
              <a:t>	Produced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completely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stopping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air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flow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in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oral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cavity for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fraction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 a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second</a:t>
            </a:r>
            <a:endParaRPr sz="27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15"/>
              </a:spcBef>
              <a:buFont typeface="Arial MT"/>
              <a:buChar char="–"/>
            </a:pPr>
            <a:endParaRPr sz="2750">
              <a:latin typeface="Calibri"/>
              <a:cs typeface="Calibri"/>
            </a:endParaRPr>
          </a:p>
          <a:p>
            <a:pPr marL="1141730" marR="524510" lvl="2" indent="-225425">
              <a:lnSpc>
                <a:spcPts val="2600"/>
              </a:lnSpc>
              <a:buFont typeface="Arial MT"/>
              <a:buChar char="•"/>
              <a:tabLst>
                <a:tab pos="1143000" algn="l"/>
              </a:tabLst>
            </a:pPr>
            <a:r>
              <a:rPr sz="2350" dirty="0">
                <a:latin typeface="Calibri"/>
                <a:cs typeface="Calibri"/>
              </a:rPr>
              <a:t>All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other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sounds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are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b="1" dirty="0">
                <a:latin typeface="Calibri"/>
                <a:cs typeface="Calibri"/>
              </a:rPr>
              <a:t>continuants</a:t>
            </a:r>
            <a:r>
              <a:rPr sz="2350" dirty="0">
                <a:latin typeface="Calibri"/>
                <a:cs typeface="Calibri"/>
              </a:rPr>
              <a:t>,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meaning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that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-25" dirty="0">
                <a:latin typeface="Calibri"/>
                <a:cs typeface="Calibri"/>
              </a:rPr>
              <a:t>the 	</a:t>
            </a:r>
            <a:r>
              <a:rPr sz="2350" dirty="0">
                <a:latin typeface="Calibri"/>
                <a:cs typeface="Calibri"/>
              </a:rPr>
              <a:t>airflow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is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continuous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through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the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oral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cavity</a:t>
            </a:r>
            <a:endParaRPr sz="235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655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1790" indent="-339090">
              <a:lnSpc>
                <a:spcPct val="100000"/>
              </a:lnSpc>
              <a:buFont typeface="Arial MT"/>
              <a:buChar char="•"/>
              <a:tabLst>
                <a:tab pos="351790" algn="l"/>
              </a:tabLst>
            </a:pPr>
            <a:r>
              <a:rPr sz="3150" b="1" dirty="0">
                <a:latin typeface="Calibri"/>
                <a:cs typeface="Calibri"/>
              </a:rPr>
              <a:t>Fricatives</a:t>
            </a:r>
            <a:r>
              <a:rPr sz="3150" dirty="0">
                <a:latin typeface="Calibri"/>
                <a:cs typeface="Calibri"/>
              </a:rPr>
              <a:t>: </a:t>
            </a:r>
            <a:r>
              <a:rPr sz="2750" dirty="0">
                <a:latin typeface="Calibri"/>
                <a:cs typeface="Calibri"/>
              </a:rPr>
              <a:t>[f]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[v]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[θ]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[ð]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[s]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[z]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[ʃ]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[ʒ]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[x]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[ɣ]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[h]</a:t>
            </a:r>
            <a:endParaRPr sz="2750">
              <a:latin typeface="Calibri"/>
              <a:cs typeface="Calibri"/>
            </a:endParaRPr>
          </a:p>
          <a:p>
            <a:pPr marL="741045" marR="8890" lvl="1" indent="-276860">
              <a:lnSpc>
                <a:spcPts val="2990"/>
              </a:lnSpc>
              <a:spcBef>
                <a:spcPts val="680"/>
              </a:spcBef>
              <a:buFont typeface="Arial MT"/>
              <a:buChar char="–"/>
              <a:tabLst>
                <a:tab pos="741045" algn="l"/>
                <a:tab pos="746125" algn="l"/>
              </a:tabLst>
            </a:pPr>
            <a:r>
              <a:rPr sz="2750" dirty="0">
                <a:latin typeface="Calibri"/>
                <a:cs typeface="Calibri"/>
              </a:rPr>
              <a:t>	Produced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severely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obstructing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airflow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so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as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cause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friction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Calibri"/>
                <a:cs typeface="Calibri"/>
              </a:rPr>
              <a:t>Consonants:</a:t>
            </a:r>
            <a:r>
              <a:rPr sz="3950" spc="-5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Manner</a:t>
            </a:r>
            <a:r>
              <a:rPr sz="3950" spc="-5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of</a:t>
            </a:r>
            <a:r>
              <a:rPr sz="3950" spc="-55" dirty="0">
                <a:latin typeface="Calibri"/>
                <a:cs typeface="Calibri"/>
              </a:rPr>
              <a:t> </a:t>
            </a:r>
            <a:r>
              <a:rPr sz="3950" spc="-10" dirty="0">
                <a:latin typeface="Calibri"/>
                <a:cs typeface="Calibri"/>
              </a:rPr>
              <a:t>Articulation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954" y="2039527"/>
            <a:ext cx="7837170" cy="4077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1790" indent="-339090">
              <a:lnSpc>
                <a:spcPts val="3260"/>
              </a:lnSpc>
              <a:spcBef>
                <a:spcPts val="120"/>
              </a:spcBef>
              <a:buFont typeface="Arial MT"/>
              <a:buChar char="•"/>
              <a:tabLst>
                <a:tab pos="351790" algn="l"/>
              </a:tabLst>
            </a:pPr>
            <a:r>
              <a:rPr sz="2750" b="1" dirty="0">
                <a:latin typeface="Calibri"/>
                <a:cs typeface="Calibri"/>
              </a:rPr>
              <a:t>Affricates</a:t>
            </a:r>
            <a:r>
              <a:rPr sz="2750" dirty="0">
                <a:latin typeface="Calibri"/>
                <a:cs typeface="Calibri"/>
              </a:rPr>
              <a:t>:</a:t>
            </a:r>
            <a:r>
              <a:rPr sz="2750" spc="-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[ʧ]</a:t>
            </a:r>
            <a:r>
              <a:rPr sz="2750" spc="-4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[ʤ]</a:t>
            </a:r>
            <a:endParaRPr sz="2750">
              <a:latin typeface="Calibri"/>
              <a:cs typeface="Calibri"/>
            </a:endParaRPr>
          </a:p>
          <a:p>
            <a:pPr marL="741045" marR="290830" lvl="1" indent="-276860">
              <a:lnSpc>
                <a:spcPts val="2300"/>
              </a:lnSpc>
              <a:spcBef>
                <a:spcPts val="470"/>
              </a:spcBef>
              <a:buFont typeface="Arial MT"/>
              <a:buChar char="–"/>
              <a:tabLst>
                <a:tab pos="741045" algn="l"/>
                <a:tab pos="746125" algn="l"/>
              </a:tabLst>
            </a:pPr>
            <a:r>
              <a:rPr sz="2350" dirty="0">
                <a:latin typeface="Calibri"/>
                <a:cs typeface="Calibri"/>
              </a:rPr>
              <a:t>	Produced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by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a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stop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closure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that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is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released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with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a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lot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spc="-35" dirty="0">
                <a:latin typeface="Calibri"/>
                <a:cs typeface="Calibri"/>
              </a:rPr>
              <a:t>of </a:t>
            </a:r>
            <a:r>
              <a:rPr sz="2350" spc="-10" dirty="0">
                <a:latin typeface="Calibri"/>
                <a:cs typeface="Calibri"/>
              </a:rPr>
              <a:t>friction</a:t>
            </a:r>
            <a:endParaRPr sz="2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40"/>
              </a:spcBef>
              <a:buFont typeface="Arial MT"/>
              <a:buChar char="–"/>
            </a:pPr>
            <a:endParaRPr sz="2350">
              <a:latin typeface="Calibri"/>
              <a:cs typeface="Calibri"/>
            </a:endParaRPr>
          </a:p>
          <a:p>
            <a:pPr marL="351790" indent="-339090">
              <a:lnSpc>
                <a:spcPts val="3275"/>
              </a:lnSpc>
              <a:buFont typeface="Arial MT"/>
              <a:buChar char="•"/>
              <a:tabLst>
                <a:tab pos="351790" algn="l"/>
              </a:tabLst>
            </a:pPr>
            <a:r>
              <a:rPr sz="2750" b="1" dirty="0">
                <a:latin typeface="Calibri"/>
                <a:cs typeface="Calibri"/>
              </a:rPr>
              <a:t>Liquids</a:t>
            </a:r>
            <a:r>
              <a:rPr sz="2750" dirty="0">
                <a:latin typeface="Calibri"/>
                <a:cs typeface="Calibri"/>
              </a:rPr>
              <a:t>: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[l]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[r]</a:t>
            </a:r>
            <a:endParaRPr sz="2750">
              <a:latin typeface="Calibri"/>
              <a:cs typeface="Calibri"/>
            </a:endParaRPr>
          </a:p>
          <a:p>
            <a:pPr marL="741045" marR="5080" lvl="1" indent="-276860">
              <a:lnSpc>
                <a:spcPts val="2300"/>
              </a:lnSpc>
              <a:spcBef>
                <a:spcPts val="484"/>
              </a:spcBef>
              <a:buFont typeface="Arial MT"/>
              <a:buChar char="–"/>
              <a:tabLst>
                <a:tab pos="741045" algn="l"/>
                <a:tab pos="746125" algn="l"/>
              </a:tabLst>
            </a:pPr>
            <a:r>
              <a:rPr sz="2350" dirty="0">
                <a:latin typeface="Calibri"/>
                <a:cs typeface="Calibri"/>
              </a:rPr>
              <a:t>	Produced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by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causing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some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obstruction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of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the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airstream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spc="-25" dirty="0">
                <a:latin typeface="Calibri"/>
                <a:cs typeface="Calibri"/>
              </a:rPr>
              <a:t>in </a:t>
            </a:r>
            <a:r>
              <a:rPr sz="2350" dirty="0">
                <a:latin typeface="Calibri"/>
                <a:cs typeface="Calibri"/>
              </a:rPr>
              <a:t>the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mouth,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but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not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enough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to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cause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any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real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friction</a:t>
            </a:r>
            <a:endParaRPr sz="2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40"/>
              </a:spcBef>
              <a:buFont typeface="Arial MT"/>
              <a:buChar char="–"/>
            </a:pPr>
            <a:endParaRPr sz="2350">
              <a:latin typeface="Calibri"/>
              <a:cs typeface="Calibri"/>
            </a:endParaRPr>
          </a:p>
          <a:p>
            <a:pPr marL="351790" indent="-339090">
              <a:lnSpc>
                <a:spcPts val="3275"/>
              </a:lnSpc>
              <a:buFont typeface="Arial MT"/>
              <a:buChar char="•"/>
              <a:tabLst>
                <a:tab pos="351790" algn="l"/>
              </a:tabLst>
            </a:pPr>
            <a:r>
              <a:rPr sz="2750" b="1" dirty="0">
                <a:latin typeface="Calibri"/>
                <a:cs typeface="Calibri"/>
              </a:rPr>
              <a:t>Glides</a:t>
            </a:r>
            <a:r>
              <a:rPr sz="2750" dirty="0">
                <a:latin typeface="Calibri"/>
                <a:cs typeface="Calibri"/>
              </a:rPr>
              <a:t>: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[j]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[w]</a:t>
            </a:r>
            <a:endParaRPr sz="2750">
              <a:latin typeface="Calibri"/>
              <a:cs typeface="Calibri"/>
            </a:endParaRPr>
          </a:p>
          <a:p>
            <a:pPr marL="741045" marR="31115" lvl="1" indent="-276860">
              <a:lnSpc>
                <a:spcPts val="2300"/>
              </a:lnSpc>
              <a:spcBef>
                <a:spcPts val="484"/>
              </a:spcBef>
              <a:buFont typeface="Arial MT"/>
              <a:buChar char="–"/>
              <a:tabLst>
                <a:tab pos="741045" algn="l"/>
                <a:tab pos="746125" algn="l"/>
              </a:tabLst>
            </a:pPr>
            <a:r>
              <a:rPr sz="2350" dirty="0">
                <a:latin typeface="Calibri"/>
                <a:cs typeface="Calibri"/>
              </a:rPr>
              <a:t>	Produced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with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very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little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obstruction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of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the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airstream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-25" dirty="0">
                <a:latin typeface="Calibri"/>
                <a:cs typeface="Calibri"/>
              </a:rPr>
              <a:t>and </a:t>
            </a:r>
            <a:r>
              <a:rPr sz="2350" dirty="0">
                <a:latin typeface="Calibri"/>
                <a:cs typeface="Calibri"/>
              </a:rPr>
              <a:t>are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always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followed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by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a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vowel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2764">
              <a:lnSpc>
                <a:spcPct val="100000"/>
              </a:lnSpc>
              <a:spcBef>
                <a:spcPts val="100"/>
              </a:spcBef>
            </a:pPr>
            <a:r>
              <a:rPr dirty="0"/>
              <a:t>Sound</a:t>
            </a:r>
            <a:r>
              <a:rPr spc="-135" dirty="0"/>
              <a:t> </a:t>
            </a:r>
            <a:r>
              <a:rPr spc="-10" dirty="0"/>
              <a:t>Segments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1790" marR="5080" indent="-339725">
              <a:lnSpc>
                <a:spcPts val="2470"/>
              </a:lnSpc>
              <a:spcBef>
                <a:spcPts val="495"/>
              </a:spcBef>
              <a:buChar char="•"/>
              <a:tabLst>
                <a:tab pos="351790" algn="l"/>
              </a:tabLst>
            </a:pPr>
            <a:r>
              <a:rPr sz="2350" dirty="0">
                <a:latin typeface="Arial MT"/>
                <a:cs typeface="Arial MT"/>
              </a:rPr>
              <a:t>Knowing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a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language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includes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knowing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the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sounds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of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-20" dirty="0">
                <a:latin typeface="Arial MT"/>
                <a:cs typeface="Arial MT"/>
              </a:rPr>
              <a:t>that </a:t>
            </a:r>
            <a:r>
              <a:rPr sz="2350" spc="-10" dirty="0">
                <a:latin typeface="Arial MT"/>
                <a:cs typeface="Arial MT"/>
              </a:rPr>
              <a:t>language</a:t>
            </a:r>
            <a:endParaRPr sz="2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65"/>
              </a:spcBef>
              <a:buFont typeface="Arial MT"/>
              <a:buChar char="•"/>
            </a:pPr>
            <a:endParaRPr sz="2350">
              <a:latin typeface="Arial MT"/>
              <a:cs typeface="Arial MT"/>
            </a:endParaRPr>
          </a:p>
          <a:p>
            <a:pPr marL="351790" indent="-339090">
              <a:lnSpc>
                <a:spcPct val="100000"/>
              </a:lnSpc>
              <a:buFont typeface="Arial MT"/>
              <a:buChar char="•"/>
              <a:tabLst>
                <a:tab pos="351790" algn="l"/>
              </a:tabLst>
            </a:pPr>
            <a:r>
              <a:rPr sz="2350" b="1" dirty="0">
                <a:latin typeface="Arial"/>
                <a:cs typeface="Arial"/>
              </a:rPr>
              <a:t>Phonetics</a:t>
            </a:r>
            <a:r>
              <a:rPr sz="2350" b="1" spc="5" dirty="0">
                <a:latin typeface="Arial"/>
                <a:cs typeface="Arial"/>
              </a:rPr>
              <a:t> </a:t>
            </a:r>
            <a:r>
              <a:rPr sz="2350" dirty="0">
                <a:latin typeface="Arial MT"/>
                <a:cs typeface="Arial MT"/>
              </a:rPr>
              <a:t>is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the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study</a:t>
            </a:r>
            <a:r>
              <a:rPr sz="2350" spc="1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of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speech</a:t>
            </a:r>
            <a:r>
              <a:rPr sz="2350" spc="15" dirty="0">
                <a:latin typeface="Arial MT"/>
                <a:cs typeface="Arial MT"/>
              </a:rPr>
              <a:t> </a:t>
            </a:r>
            <a:r>
              <a:rPr sz="2350" spc="-10" dirty="0">
                <a:latin typeface="Arial MT"/>
                <a:cs typeface="Arial MT"/>
              </a:rPr>
              <a:t>sounds</a:t>
            </a:r>
            <a:endParaRPr sz="2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75"/>
              </a:spcBef>
              <a:buFont typeface="Arial MT"/>
              <a:buChar char="•"/>
            </a:pPr>
            <a:endParaRPr sz="2350">
              <a:latin typeface="Arial MT"/>
              <a:cs typeface="Arial MT"/>
            </a:endParaRPr>
          </a:p>
          <a:p>
            <a:pPr marL="351790" marR="123189" indent="-339725">
              <a:lnSpc>
                <a:spcPts val="2600"/>
              </a:lnSpc>
              <a:spcBef>
                <a:spcPts val="5"/>
              </a:spcBef>
              <a:buChar char="•"/>
              <a:tabLst>
                <a:tab pos="351790" algn="l"/>
              </a:tabLst>
            </a:pPr>
            <a:r>
              <a:rPr sz="2350" dirty="0">
                <a:latin typeface="Arial MT"/>
                <a:cs typeface="Arial MT"/>
              </a:rPr>
              <a:t>We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are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able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to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b="1" dirty="0">
                <a:latin typeface="Arial"/>
                <a:cs typeface="Arial"/>
              </a:rPr>
              <a:t>segment</a:t>
            </a:r>
            <a:r>
              <a:rPr sz="2350" b="1" spc="-5" dirty="0">
                <a:latin typeface="Arial"/>
                <a:cs typeface="Arial"/>
              </a:rPr>
              <a:t> </a:t>
            </a:r>
            <a:r>
              <a:rPr sz="2350" dirty="0">
                <a:latin typeface="Arial MT"/>
                <a:cs typeface="Arial MT"/>
              </a:rPr>
              <a:t>a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continuous stream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of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-10" dirty="0">
                <a:latin typeface="Arial MT"/>
                <a:cs typeface="Arial MT"/>
              </a:rPr>
              <a:t>speech </a:t>
            </a:r>
            <a:r>
              <a:rPr sz="2350" dirty="0">
                <a:latin typeface="Arial MT"/>
                <a:cs typeface="Arial MT"/>
              </a:rPr>
              <a:t>into distinct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parts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and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recognize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the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parts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in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other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-10" dirty="0">
                <a:latin typeface="Arial MT"/>
                <a:cs typeface="Arial MT"/>
              </a:rPr>
              <a:t>words</a:t>
            </a:r>
            <a:endParaRPr sz="2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75"/>
              </a:spcBef>
              <a:buFont typeface="Arial MT"/>
              <a:buChar char="•"/>
            </a:pPr>
            <a:endParaRPr sz="2350">
              <a:latin typeface="Arial MT"/>
              <a:cs typeface="Arial MT"/>
            </a:endParaRPr>
          </a:p>
          <a:p>
            <a:pPr marL="351790" marR="22860" indent="-339725">
              <a:lnSpc>
                <a:spcPts val="2500"/>
              </a:lnSpc>
              <a:spcBef>
                <a:spcPts val="5"/>
              </a:spcBef>
              <a:buChar char="•"/>
              <a:tabLst>
                <a:tab pos="351790" algn="l"/>
              </a:tabLst>
            </a:pPr>
            <a:r>
              <a:rPr sz="2350" dirty="0">
                <a:latin typeface="Arial MT"/>
                <a:cs typeface="Arial MT"/>
              </a:rPr>
              <a:t>Everyone</a:t>
            </a:r>
            <a:r>
              <a:rPr sz="2350" spc="-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who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knows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a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language knows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how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to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-10" dirty="0">
                <a:latin typeface="Arial MT"/>
                <a:cs typeface="Arial MT"/>
              </a:rPr>
              <a:t>segment </a:t>
            </a:r>
            <a:r>
              <a:rPr sz="2350" dirty="0">
                <a:latin typeface="Arial MT"/>
                <a:cs typeface="Arial MT"/>
              </a:rPr>
              <a:t>sentences into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words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and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words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into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-10" dirty="0">
                <a:latin typeface="Arial MT"/>
                <a:cs typeface="Arial MT"/>
              </a:rPr>
              <a:t>sounds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Calibri"/>
                <a:cs typeface="Calibri"/>
              </a:rPr>
              <a:t>Consonants:</a:t>
            </a:r>
            <a:r>
              <a:rPr sz="3950" spc="-5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Manner</a:t>
            </a:r>
            <a:r>
              <a:rPr sz="3950" spc="-5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of</a:t>
            </a:r>
            <a:r>
              <a:rPr sz="3950" spc="-55" dirty="0">
                <a:latin typeface="Calibri"/>
                <a:cs typeface="Calibri"/>
              </a:rPr>
              <a:t> </a:t>
            </a:r>
            <a:r>
              <a:rPr sz="3950" spc="-10" dirty="0">
                <a:latin typeface="Calibri"/>
                <a:cs typeface="Calibri"/>
              </a:rPr>
              <a:t>Articulation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954" y="2059625"/>
            <a:ext cx="7812405" cy="38106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1790" indent="-33909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1790" algn="l"/>
              </a:tabLst>
            </a:pPr>
            <a:r>
              <a:rPr sz="1950" b="1" dirty="0">
                <a:latin typeface="Calibri"/>
                <a:cs typeface="Calibri"/>
              </a:rPr>
              <a:t>Approximants</a:t>
            </a:r>
            <a:r>
              <a:rPr sz="1950" dirty="0">
                <a:latin typeface="Calibri"/>
                <a:cs typeface="Calibri"/>
              </a:rPr>
              <a:t>: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[w]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[j]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[r]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[l]</a:t>
            </a:r>
            <a:endParaRPr sz="1950">
              <a:latin typeface="Calibri"/>
              <a:cs typeface="Calibri"/>
            </a:endParaRPr>
          </a:p>
          <a:p>
            <a:pPr marL="741045" marR="5080" lvl="1" indent="-276860">
              <a:lnSpc>
                <a:spcPct val="81700"/>
              </a:lnSpc>
              <a:spcBef>
                <a:spcPts val="395"/>
              </a:spcBef>
              <a:buChar char="–"/>
              <a:tabLst>
                <a:tab pos="741045" algn="l"/>
                <a:tab pos="747395" algn="l"/>
              </a:tabLst>
            </a:pPr>
            <a:r>
              <a:rPr sz="1750" dirty="0">
                <a:latin typeface="Arial MT"/>
                <a:cs typeface="Arial MT"/>
              </a:rPr>
              <a:t>	</a:t>
            </a:r>
            <a:r>
              <a:rPr sz="1750" dirty="0">
                <a:latin typeface="Calibri"/>
                <a:cs typeface="Calibri"/>
              </a:rPr>
              <a:t>Sometimes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liquids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and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glides</a:t>
            </a:r>
            <a:r>
              <a:rPr sz="1750" spc="5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are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put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together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into</a:t>
            </a:r>
            <a:r>
              <a:rPr sz="1750" spc="5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one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category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because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spc="-25" dirty="0">
                <a:latin typeface="Calibri"/>
                <a:cs typeface="Calibri"/>
              </a:rPr>
              <a:t>the </a:t>
            </a:r>
            <a:r>
              <a:rPr sz="1750" dirty="0">
                <a:latin typeface="Calibri"/>
                <a:cs typeface="Calibri"/>
              </a:rPr>
              <a:t>articulators</a:t>
            </a:r>
            <a:r>
              <a:rPr sz="1750" spc="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approximate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</a:t>
            </a:r>
            <a:r>
              <a:rPr sz="1750" spc="5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frictional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closeness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but</a:t>
            </a:r>
            <a:r>
              <a:rPr sz="1750" spc="5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do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not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actually</a:t>
            </a:r>
            <a:r>
              <a:rPr sz="1750" spc="50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cause friction</a:t>
            </a:r>
            <a:endParaRPr sz="17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0"/>
              </a:spcBef>
              <a:buFont typeface="Arial MT"/>
              <a:buChar char="–"/>
            </a:pPr>
            <a:endParaRPr sz="1750">
              <a:latin typeface="Calibri"/>
              <a:cs typeface="Calibri"/>
            </a:endParaRPr>
          </a:p>
          <a:p>
            <a:pPr marL="351790" indent="-339090">
              <a:lnSpc>
                <a:spcPct val="100000"/>
              </a:lnSpc>
              <a:buFont typeface="Arial MT"/>
              <a:buChar char="•"/>
              <a:tabLst>
                <a:tab pos="351790" algn="l"/>
              </a:tabLst>
            </a:pPr>
            <a:r>
              <a:rPr sz="1950" b="1" dirty="0">
                <a:latin typeface="Calibri"/>
                <a:cs typeface="Calibri"/>
              </a:rPr>
              <a:t>Trills</a:t>
            </a:r>
            <a:r>
              <a:rPr sz="1950" b="1" spc="35" dirty="0">
                <a:latin typeface="Calibri"/>
                <a:cs typeface="Calibri"/>
              </a:rPr>
              <a:t> </a:t>
            </a:r>
            <a:r>
              <a:rPr sz="1950" b="1" dirty="0">
                <a:latin typeface="Calibri"/>
                <a:cs typeface="Calibri"/>
              </a:rPr>
              <a:t>and</a:t>
            </a:r>
            <a:r>
              <a:rPr sz="1950" b="1" spc="40" dirty="0">
                <a:latin typeface="Calibri"/>
                <a:cs typeface="Calibri"/>
              </a:rPr>
              <a:t> </a:t>
            </a:r>
            <a:r>
              <a:rPr sz="1950" b="1" dirty="0">
                <a:latin typeface="Calibri"/>
                <a:cs typeface="Calibri"/>
              </a:rPr>
              <a:t>flaps</a:t>
            </a:r>
            <a:r>
              <a:rPr sz="1950" dirty="0">
                <a:latin typeface="Calibri"/>
                <a:cs typeface="Calibri"/>
              </a:rPr>
              <a:t>: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[r]*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[ɾ]</a:t>
            </a:r>
            <a:endParaRPr sz="1950">
              <a:latin typeface="Calibri"/>
              <a:cs typeface="Calibri"/>
            </a:endParaRPr>
          </a:p>
          <a:p>
            <a:pPr marL="747395" lvl="1" indent="-282575">
              <a:lnSpc>
                <a:spcPts val="2090"/>
              </a:lnSpc>
              <a:spcBef>
                <a:spcPts val="30"/>
              </a:spcBef>
              <a:buFont typeface="Arial MT"/>
              <a:buChar char="–"/>
              <a:tabLst>
                <a:tab pos="747395" algn="l"/>
              </a:tabLst>
            </a:pPr>
            <a:r>
              <a:rPr sz="1750" dirty="0">
                <a:latin typeface="Calibri"/>
                <a:cs typeface="Calibri"/>
              </a:rPr>
              <a:t>Trills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are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produced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by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rapidly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vibrating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an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articulator</a:t>
            </a:r>
            <a:endParaRPr sz="1750">
              <a:latin typeface="Calibri"/>
              <a:cs typeface="Calibri"/>
            </a:endParaRPr>
          </a:p>
          <a:p>
            <a:pPr marL="747395" lvl="1" indent="-282575">
              <a:lnSpc>
                <a:spcPts val="2090"/>
              </a:lnSpc>
              <a:buFont typeface="Arial MT"/>
              <a:buChar char="–"/>
              <a:tabLst>
                <a:tab pos="747395" algn="l"/>
              </a:tabLst>
            </a:pPr>
            <a:r>
              <a:rPr sz="1750" dirty="0">
                <a:latin typeface="Calibri"/>
                <a:cs typeface="Calibri"/>
              </a:rPr>
              <a:t>Flaps</a:t>
            </a:r>
            <a:r>
              <a:rPr sz="1750" spc="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are</a:t>
            </a:r>
            <a:r>
              <a:rPr sz="1750" spc="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produced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by</a:t>
            </a:r>
            <a:r>
              <a:rPr sz="1750" spc="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flick</a:t>
            </a:r>
            <a:r>
              <a:rPr sz="1750" spc="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of</a:t>
            </a:r>
            <a:r>
              <a:rPr sz="1750" spc="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tongue</a:t>
            </a:r>
            <a:r>
              <a:rPr sz="1750" spc="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against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</a:t>
            </a:r>
            <a:r>
              <a:rPr sz="1750" spc="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alveolar</a:t>
            </a:r>
            <a:r>
              <a:rPr sz="1750" spc="3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ridge</a:t>
            </a:r>
            <a:endParaRPr sz="17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20"/>
              </a:spcBef>
              <a:buFont typeface="Arial MT"/>
              <a:buChar char="–"/>
            </a:pPr>
            <a:endParaRPr sz="1750">
              <a:latin typeface="Calibri"/>
              <a:cs typeface="Calibri"/>
            </a:endParaRPr>
          </a:p>
          <a:p>
            <a:pPr marL="351790" indent="-339090">
              <a:lnSpc>
                <a:spcPct val="100000"/>
              </a:lnSpc>
              <a:buFont typeface="Arial MT"/>
              <a:buChar char="•"/>
              <a:tabLst>
                <a:tab pos="351790" algn="l"/>
              </a:tabLst>
            </a:pPr>
            <a:r>
              <a:rPr sz="1950" b="1" spc="-10" dirty="0">
                <a:latin typeface="Calibri"/>
                <a:cs typeface="Calibri"/>
              </a:rPr>
              <a:t>Clicks</a:t>
            </a:r>
            <a:r>
              <a:rPr sz="1950" spc="-10" dirty="0">
                <a:latin typeface="Calibri"/>
                <a:cs typeface="Calibri"/>
              </a:rPr>
              <a:t>:</a:t>
            </a:r>
            <a:endParaRPr sz="1950">
              <a:latin typeface="Calibri"/>
              <a:cs typeface="Calibri"/>
            </a:endParaRPr>
          </a:p>
          <a:p>
            <a:pPr marL="747395" lvl="1" indent="-282575">
              <a:lnSpc>
                <a:spcPct val="100000"/>
              </a:lnSpc>
              <a:spcBef>
                <a:spcPts val="25"/>
              </a:spcBef>
              <a:buFont typeface="Arial MT"/>
              <a:buChar char="–"/>
              <a:tabLst>
                <a:tab pos="747395" algn="l"/>
              </a:tabLst>
            </a:pPr>
            <a:r>
              <a:rPr sz="1750" dirty="0">
                <a:latin typeface="Calibri"/>
                <a:cs typeface="Calibri"/>
              </a:rPr>
              <a:t>Produced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by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moving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air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in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mouth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between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various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articulators</a:t>
            </a:r>
            <a:endParaRPr sz="1750">
              <a:latin typeface="Calibri"/>
              <a:cs typeface="Calibri"/>
            </a:endParaRPr>
          </a:p>
          <a:p>
            <a:pPr marL="741045" marR="91440" lvl="1" indent="-276860">
              <a:lnSpc>
                <a:spcPct val="78600"/>
              </a:lnSpc>
              <a:spcBef>
                <a:spcPts val="525"/>
              </a:spcBef>
              <a:buChar char="–"/>
              <a:tabLst>
                <a:tab pos="741045" algn="l"/>
                <a:tab pos="747395" algn="l"/>
              </a:tabLst>
            </a:pPr>
            <a:r>
              <a:rPr sz="1750" dirty="0">
                <a:latin typeface="Arial MT"/>
                <a:cs typeface="Arial MT"/>
              </a:rPr>
              <a:t>	</a:t>
            </a:r>
            <a:r>
              <a:rPr sz="1750" dirty="0">
                <a:latin typeface="Calibri"/>
                <a:cs typeface="Calibri"/>
              </a:rPr>
              <a:t>The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disapproving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sound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i="1" dirty="0">
                <a:latin typeface="Calibri"/>
                <a:cs typeface="Calibri"/>
              </a:rPr>
              <a:t>tsk</a:t>
            </a:r>
            <a:r>
              <a:rPr sz="1750" i="1" spc="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in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English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is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consonant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in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Zulu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and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some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other </a:t>
            </a:r>
            <a:r>
              <a:rPr sz="1750" dirty="0">
                <a:latin typeface="Calibri"/>
                <a:cs typeface="Calibri"/>
              </a:rPr>
              <a:t>southern</a:t>
            </a:r>
            <a:r>
              <a:rPr sz="1750" spc="5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African</a:t>
            </a:r>
            <a:r>
              <a:rPr sz="1750" spc="5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languages</a:t>
            </a:r>
            <a:endParaRPr sz="1750">
              <a:latin typeface="Calibri"/>
              <a:cs typeface="Calibri"/>
            </a:endParaRPr>
          </a:p>
          <a:p>
            <a:pPr marL="747395" lvl="1" indent="-282575">
              <a:lnSpc>
                <a:spcPct val="100000"/>
              </a:lnSpc>
              <a:spcBef>
                <a:spcPts val="110"/>
              </a:spcBef>
              <a:buFont typeface="Arial MT"/>
              <a:buChar char="–"/>
              <a:tabLst>
                <a:tab pos="747395" algn="l"/>
              </a:tabLst>
            </a:pPr>
            <a:r>
              <a:rPr sz="1750" dirty="0">
                <a:latin typeface="Calibri"/>
                <a:cs typeface="Calibri"/>
              </a:rPr>
              <a:t>The</a:t>
            </a:r>
            <a:r>
              <a:rPr sz="1750" spc="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lateral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click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used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to</a:t>
            </a:r>
            <a:r>
              <a:rPr sz="1750" spc="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encourage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horse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in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English</a:t>
            </a:r>
            <a:r>
              <a:rPr sz="1750" spc="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is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consonant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in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Xhosa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742" y="6675959"/>
            <a:ext cx="8760460" cy="5607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080"/>
              </a:lnSpc>
              <a:spcBef>
                <a:spcPts val="215"/>
              </a:spcBef>
            </a:pPr>
            <a:r>
              <a:rPr sz="1750" dirty="0">
                <a:latin typeface="Arial MT"/>
                <a:cs typeface="Arial MT"/>
              </a:rPr>
              <a:t>*The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textbook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uses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[r]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to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represent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central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liquid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as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in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word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i="1" dirty="0">
                <a:latin typeface="Arial"/>
                <a:cs typeface="Arial"/>
              </a:rPr>
              <a:t>ready</a:t>
            </a:r>
            <a:r>
              <a:rPr sz="1750" i="1" spc="35" dirty="0">
                <a:latin typeface="Arial"/>
                <a:cs typeface="Arial"/>
              </a:rPr>
              <a:t> </a:t>
            </a:r>
            <a:r>
              <a:rPr sz="1750" dirty="0">
                <a:latin typeface="Arial MT"/>
                <a:cs typeface="Arial MT"/>
              </a:rPr>
              <a:t>rather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than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spc="-25" dirty="0">
                <a:latin typeface="Arial MT"/>
                <a:cs typeface="Arial MT"/>
              </a:rPr>
              <a:t>as </a:t>
            </a:r>
            <a:r>
              <a:rPr sz="1750" dirty="0">
                <a:latin typeface="Arial MT"/>
                <a:cs typeface="Arial MT"/>
              </a:rPr>
              <a:t>a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trill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Identity</a:t>
            </a:r>
            <a:r>
              <a:rPr spc="-110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Speech</a:t>
            </a:r>
            <a:r>
              <a:rPr spc="-105" dirty="0"/>
              <a:t> </a:t>
            </a:r>
            <a:r>
              <a:rPr spc="-10" dirty="0"/>
              <a:t>Sounds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54" y="2039527"/>
            <a:ext cx="7792084" cy="422846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1790" marR="256540" indent="-339725">
              <a:lnSpc>
                <a:spcPct val="79400"/>
              </a:lnSpc>
              <a:spcBef>
                <a:spcPts val="800"/>
              </a:spcBef>
              <a:buChar char="•"/>
              <a:tabLst>
                <a:tab pos="351790" algn="l"/>
              </a:tabLst>
            </a:pPr>
            <a:r>
              <a:rPr sz="2750" dirty="0">
                <a:latin typeface="Arial MT"/>
                <a:cs typeface="Arial MT"/>
              </a:rPr>
              <a:t>Our</a:t>
            </a:r>
            <a:r>
              <a:rPr sz="2750" spc="-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linguistic knowledge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allows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us to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ignore </a:t>
            </a:r>
            <a:r>
              <a:rPr sz="2750" dirty="0">
                <a:latin typeface="Arial MT"/>
                <a:cs typeface="Arial MT"/>
              </a:rPr>
              <a:t>nonlinguistic</a:t>
            </a:r>
            <a:r>
              <a:rPr sz="2750" spc="-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differences</a:t>
            </a:r>
            <a:r>
              <a:rPr sz="2750" spc="-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in</a:t>
            </a:r>
            <a:r>
              <a:rPr sz="2750" spc="-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speech</a:t>
            </a:r>
            <a:r>
              <a:rPr sz="2750" spc="-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(such</a:t>
            </a:r>
            <a:r>
              <a:rPr sz="2750" spc="-10" dirty="0">
                <a:latin typeface="Arial MT"/>
                <a:cs typeface="Arial MT"/>
              </a:rPr>
              <a:t> </a:t>
            </a:r>
            <a:r>
              <a:rPr sz="2750" spc="-25" dirty="0">
                <a:latin typeface="Arial MT"/>
                <a:cs typeface="Arial MT"/>
              </a:rPr>
              <a:t>as </a:t>
            </a:r>
            <a:r>
              <a:rPr sz="2750" dirty="0">
                <a:latin typeface="Arial MT"/>
                <a:cs typeface="Arial MT"/>
              </a:rPr>
              <a:t>individual</a:t>
            </a:r>
            <a:r>
              <a:rPr sz="2750" spc="-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pitch levels,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rates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of speed,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coughs)</a:t>
            </a:r>
            <a:endParaRPr sz="2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Font typeface="Arial MT"/>
              <a:buChar char="•"/>
            </a:pPr>
            <a:endParaRPr sz="2750">
              <a:latin typeface="Arial MT"/>
              <a:cs typeface="Arial MT"/>
            </a:endParaRPr>
          </a:p>
          <a:p>
            <a:pPr marL="351790" marR="243204" indent="-339725">
              <a:lnSpc>
                <a:spcPct val="79800"/>
              </a:lnSpc>
              <a:buChar char="•"/>
              <a:tabLst>
                <a:tab pos="351790" algn="l"/>
              </a:tabLst>
            </a:pPr>
            <a:r>
              <a:rPr sz="2750" dirty="0">
                <a:latin typeface="Arial MT"/>
                <a:cs typeface="Arial MT"/>
              </a:rPr>
              <a:t>We</a:t>
            </a:r>
            <a:r>
              <a:rPr sz="2750" spc="-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are capable of making sounds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that</a:t>
            </a:r>
            <a:r>
              <a:rPr sz="2750" spc="-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are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spc="-25" dirty="0">
                <a:latin typeface="Arial MT"/>
                <a:cs typeface="Arial MT"/>
              </a:rPr>
              <a:t>not </a:t>
            </a:r>
            <a:r>
              <a:rPr sz="2750" dirty="0">
                <a:latin typeface="Arial MT"/>
                <a:cs typeface="Arial MT"/>
              </a:rPr>
              <a:t>speech</a:t>
            </a:r>
            <a:r>
              <a:rPr sz="2750" spc="-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sounds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in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English but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are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in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other languages</a:t>
            </a:r>
            <a:endParaRPr sz="2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750">
              <a:latin typeface="Arial MT"/>
              <a:cs typeface="Arial MT"/>
            </a:endParaRPr>
          </a:p>
          <a:p>
            <a:pPr marL="741045" marR="5080" indent="-276860">
              <a:lnSpc>
                <a:spcPct val="81000"/>
              </a:lnSpc>
            </a:pPr>
            <a:r>
              <a:rPr sz="2350" dirty="0">
                <a:latin typeface="Arial MT"/>
                <a:cs typeface="Arial MT"/>
              </a:rPr>
              <a:t>–</a:t>
            </a:r>
            <a:r>
              <a:rPr sz="2350" spc="24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The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click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i="1" dirty="0">
                <a:latin typeface="Arial"/>
                <a:cs typeface="Arial"/>
              </a:rPr>
              <a:t>tsk</a:t>
            </a:r>
            <a:r>
              <a:rPr sz="2350" i="1" spc="5" dirty="0">
                <a:latin typeface="Arial"/>
                <a:cs typeface="Arial"/>
              </a:rPr>
              <a:t> </a:t>
            </a:r>
            <a:r>
              <a:rPr sz="2350" dirty="0">
                <a:latin typeface="Arial MT"/>
                <a:cs typeface="Arial MT"/>
              </a:rPr>
              <a:t>that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signals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disapproval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in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English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is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-50" dirty="0">
                <a:latin typeface="Arial MT"/>
                <a:cs typeface="Arial MT"/>
              </a:rPr>
              <a:t>a </a:t>
            </a:r>
            <a:r>
              <a:rPr sz="2350" dirty="0">
                <a:latin typeface="Arial MT"/>
                <a:cs typeface="Arial MT"/>
              </a:rPr>
              <a:t>speech</a:t>
            </a:r>
            <a:r>
              <a:rPr sz="2350" spc="-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sound in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languages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such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as Xhosa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and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-20" dirty="0">
                <a:latin typeface="Arial MT"/>
                <a:cs typeface="Arial MT"/>
              </a:rPr>
              <a:t>Zulu </a:t>
            </a:r>
            <a:r>
              <a:rPr sz="2350" dirty="0">
                <a:latin typeface="Arial MT"/>
                <a:cs typeface="Arial MT"/>
              </a:rPr>
              <a:t>where it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is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combined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with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other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sounds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just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like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i="1" dirty="0">
                <a:latin typeface="Arial"/>
                <a:cs typeface="Arial"/>
              </a:rPr>
              <a:t>t</a:t>
            </a:r>
            <a:r>
              <a:rPr sz="2350" i="1" spc="10" dirty="0">
                <a:latin typeface="Arial"/>
                <a:cs typeface="Arial"/>
              </a:rPr>
              <a:t> </a:t>
            </a:r>
            <a:r>
              <a:rPr sz="2350" dirty="0">
                <a:latin typeface="Arial MT"/>
                <a:cs typeface="Arial MT"/>
              </a:rPr>
              <a:t>or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i="1" spc="-50" dirty="0">
                <a:latin typeface="Arial"/>
                <a:cs typeface="Arial"/>
              </a:rPr>
              <a:t>k </a:t>
            </a:r>
            <a:r>
              <a:rPr sz="2350" dirty="0">
                <a:latin typeface="Arial MT"/>
                <a:cs typeface="Arial MT"/>
              </a:rPr>
              <a:t>is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in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-10" dirty="0">
                <a:latin typeface="Arial MT"/>
                <a:cs typeface="Arial MT"/>
              </a:rPr>
              <a:t>English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Identity</a:t>
            </a:r>
            <a:r>
              <a:rPr spc="-110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Speech</a:t>
            </a:r>
            <a:r>
              <a:rPr spc="-105" dirty="0"/>
              <a:t> </a:t>
            </a:r>
            <a:r>
              <a:rPr spc="-10" dirty="0"/>
              <a:t>Sounds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54" y="2074699"/>
            <a:ext cx="7950200" cy="42487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1790" marR="5080" indent="-339725">
              <a:lnSpc>
                <a:spcPts val="2970"/>
              </a:lnSpc>
              <a:spcBef>
                <a:spcPts val="490"/>
              </a:spcBef>
              <a:buChar char="•"/>
              <a:tabLst>
                <a:tab pos="351790" algn="l"/>
              </a:tabLst>
            </a:pPr>
            <a:r>
              <a:rPr sz="2750" dirty="0">
                <a:latin typeface="Arial MT"/>
                <a:cs typeface="Arial MT"/>
              </a:rPr>
              <a:t>The</a:t>
            </a:r>
            <a:r>
              <a:rPr sz="2750" spc="-1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science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of</a:t>
            </a:r>
            <a:r>
              <a:rPr sz="2750" spc="-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phonetics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aims</a:t>
            </a:r>
            <a:r>
              <a:rPr sz="2750" spc="-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to describe all </a:t>
            </a:r>
            <a:r>
              <a:rPr sz="2750" spc="-25" dirty="0">
                <a:latin typeface="Arial MT"/>
                <a:cs typeface="Arial MT"/>
              </a:rPr>
              <a:t>the </a:t>
            </a:r>
            <a:r>
              <a:rPr sz="2750" dirty="0">
                <a:latin typeface="Arial MT"/>
                <a:cs typeface="Arial MT"/>
              </a:rPr>
              <a:t>sounds</a:t>
            </a:r>
            <a:r>
              <a:rPr sz="2750" spc="-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of all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the</a:t>
            </a:r>
            <a:r>
              <a:rPr sz="2750" spc="-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world</a:t>
            </a:r>
            <a:r>
              <a:rPr sz="2750" dirty="0">
                <a:latin typeface="MS PGothic"/>
                <a:cs typeface="MS PGothic"/>
              </a:rPr>
              <a:t>’</a:t>
            </a:r>
            <a:r>
              <a:rPr sz="2750" dirty="0">
                <a:latin typeface="Arial MT"/>
                <a:cs typeface="Arial MT"/>
              </a:rPr>
              <a:t>s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languages</a:t>
            </a:r>
            <a:endParaRPr sz="2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5"/>
              </a:spcBef>
              <a:buFont typeface="Arial MT"/>
              <a:buChar char="•"/>
            </a:pPr>
            <a:endParaRPr sz="2750">
              <a:latin typeface="Arial MT"/>
              <a:cs typeface="Arial MT"/>
            </a:endParaRPr>
          </a:p>
          <a:p>
            <a:pPr marL="741045" marR="1112520" lvl="1" indent="-276860">
              <a:lnSpc>
                <a:spcPts val="2600"/>
              </a:lnSpc>
              <a:buFont typeface="Arial MT"/>
              <a:buChar char="–"/>
              <a:tabLst>
                <a:tab pos="741045" algn="l"/>
                <a:tab pos="746125" algn="l"/>
              </a:tabLst>
            </a:pPr>
            <a:r>
              <a:rPr sz="2350" dirty="0">
                <a:latin typeface="Arial"/>
                <a:cs typeface="Arial"/>
              </a:rPr>
              <a:t>	</a:t>
            </a:r>
            <a:r>
              <a:rPr sz="2350" b="1" dirty="0">
                <a:latin typeface="Arial"/>
                <a:cs typeface="Arial"/>
              </a:rPr>
              <a:t>Acoustic</a:t>
            </a:r>
            <a:r>
              <a:rPr sz="2350" b="1" spc="-5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phonetics</a:t>
            </a:r>
            <a:r>
              <a:rPr sz="2350" dirty="0">
                <a:latin typeface="Arial MT"/>
                <a:cs typeface="Arial MT"/>
              </a:rPr>
              <a:t>: focuses</a:t>
            </a:r>
            <a:r>
              <a:rPr sz="2350" spc="-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on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the</a:t>
            </a:r>
            <a:r>
              <a:rPr sz="2350" spc="-5" dirty="0">
                <a:latin typeface="Arial MT"/>
                <a:cs typeface="Arial MT"/>
              </a:rPr>
              <a:t> </a:t>
            </a:r>
            <a:r>
              <a:rPr sz="2350" spc="-10" dirty="0">
                <a:latin typeface="Arial MT"/>
                <a:cs typeface="Arial MT"/>
              </a:rPr>
              <a:t>physical </a:t>
            </a:r>
            <a:r>
              <a:rPr sz="2350" dirty="0">
                <a:latin typeface="Arial MT"/>
                <a:cs typeface="Arial MT"/>
              </a:rPr>
              <a:t>properties of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the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sounds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of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-10" dirty="0">
                <a:latin typeface="Arial MT"/>
                <a:cs typeface="Arial MT"/>
              </a:rPr>
              <a:t>language</a:t>
            </a:r>
            <a:endParaRPr sz="23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  <a:buFont typeface="Arial MT"/>
              <a:buChar char="–"/>
            </a:pPr>
            <a:endParaRPr sz="2350">
              <a:latin typeface="Arial MT"/>
              <a:cs typeface="Arial MT"/>
            </a:endParaRPr>
          </a:p>
          <a:p>
            <a:pPr marL="741045" marR="979169" lvl="1" indent="-276860">
              <a:lnSpc>
                <a:spcPts val="2600"/>
              </a:lnSpc>
              <a:buFont typeface="Arial MT"/>
              <a:buChar char="–"/>
              <a:tabLst>
                <a:tab pos="741045" algn="l"/>
                <a:tab pos="746125" algn="l"/>
              </a:tabLst>
            </a:pPr>
            <a:r>
              <a:rPr sz="2350" dirty="0">
                <a:latin typeface="Arial"/>
                <a:cs typeface="Arial"/>
              </a:rPr>
              <a:t>	</a:t>
            </a:r>
            <a:r>
              <a:rPr sz="2350" b="1" dirty="0">
                <a:latin typeface="Arial"/>
                <a:cs typeface="Arial"/>
              </a:rPr>
              <a:t>Auditory phonetics</a:t>
            </a:r>
            <a:r>
              <a:rPr sz="2350" dirty="0">
                <a:latin typeface="Arial MT"/>
                <a:cs typeface="Arial MT"/>
              </a:rPr>
              <a:t>: focuses on how </a:t>
            </a:r>
            <a:r>
              <a:rPr sz="2350" spc="-10" dirty="0">
                <a:latin typeface="Arial MT"/>
                <a:cs typeface="Arial MT"/>
              </a:rPr>
              <a:t>listeners </a:t>
            </a:r>
            <a:r>
              <a:rPr sz="2350" dirty="0">
                <a:latin typeface="Arial MT"/>
                <a:cs typeface="Arial MT"/>
              </a:rPr>
              <a:t>perceive</a:t>
            </a:r>
            <a:r>
              <a:rPr sz="2350" spc="-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the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sounds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of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-10" dirty="0">
                <a:latin typeface="Arial MT"/>
                <a:cs typeface="Arial MT"/>
              </a:rPr>
              <a:t>language</a:t>
            </a:r>
            <a:endParaRPr sz="23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80"/>
              </a:spcBef>
              <a:buFont typeface="Arial MT"/>
              <a:buChar char="–"/>
            </a:pPr>
            <a:endParaRPr sz="2350">
              <a:latin typeface="Arial MT"/>
              <a:cs typeface="Arial MT"/>
            </a:endParaRPr>
          </a:p>
          <a:p>
            <a:pPr marL="741045" marR="442595" lvl="1" indent="-276860">
              <a:lnSpc>
                <a:spcPts val="2500"/>
              </a:lnSpc>
              <a:buFont typeface="Arial MT"/>
              <a:buChar char="–"/>
              <a:tabLst>
                <a:tab pos="741045" algn="l"/>
                <a:tab pos="746125" algn="l"/>
              </a:tabLst>
            </a:pPr>
            <a:r>
              <a:rPr sz="2350" dirty="0">
                <a:latin typeface="Arial"/>
                <a:cs typeface="Arial"/>
              </a:rPr>
              <a:t>	</a:t>
            </a:r>
            <a:r>
              <a:rPr sz="2350" b="1" dirty="0">
                <a:latin typeface="Arial"/>
                <a:cs typeface="Arial"/>
              </a:rPr>
              <a:t>Articulatory</a:t>
            </a:r>
            <a:r>
              <a:rPr sz="2350" b="1" spc="5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phonetics</a:t>
            </a:r>
            <a:r>
              <a:rPr sz="2350" dirty="0">
                <a:latin typeface="Arial MT"/>
                <a:cs typeface="Arial MT"/>
              </a:rPr>
              <a:t>: focuses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on how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the </a:t>
            </a:r>
            <a:r>
              <a:rPr sz="2350" spc="-10" dirty="0">
                <a:latin typeface="Arial MT"/>
                <a:cs typeface="Arial MT"/>
              </a:rPr>
              <a:t>vocal </a:t>
            </a:r>
            <a:r>
              <a:rPr sz="2350" dirty="0">
                <a:latin typeface="Arial MT"/>
                <a:cs typeface="Arial MT"/>
              </a:rPr>
              <a:t>tract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produces</a:t>
            </a:r>
            <a:r>
              <a:rPr sz="2350" spc="1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the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sounds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of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-10" dirty="0">
                <a:latin typeface="Arial MT"/>
                <a:cs typeface="Arial MT"/>
              </a:rPr>
              <a:t>language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173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spc="-20" dirty="0"/>
              <a:t>Phonetic</a:t>
            </a:r>
            <a:r>
              <a:rPr spc="-270" dirty="0"/>
              <a:t> </a:t>
            </a:r>
            <a:r>
              <a:rPr spc="-10" dirty="0"/>
              <a:t>Alphabet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54" y="2059625"/>
            <a:ext cx="7907655" cy="1960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1790" marR="705485" indent="-339725">
              <a:lnSpc>
                <a:spcPts val="1880"/>
              </a:lnSpc>
              <a:spcBef>
                <a:spcPts val="575"/>
              </a:spcBef>
              <a:buChar char="•"/>
              <a:tabLst>
                <a:tab pos="351790" algn="l"/>
              </a:tabLst>
            </a:pPr>
            <a:r>
              <a:rPr sz="1950" dirty="0">
                <a:latin typeface="Arial MT"/>
                <a:cs typeface="Arial MT"/>
              </a:rPr>
              <a:t>Spelling,</a:t>
            </a:r>
            <a:r>
              <a:rPr sz="1950" spc="6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or</a:t>
            </a:r>
            <a:r>
              <a:rPr sz="1950" spc="60" dirty="0">
                <a:latin typeface="Arial MT"/>
                <a:cs typeface="Arial MT"/>
              </a:rPr>
              <a:t> </a:t>
            </a:r>
            <a:r>
              <a:rPr sz="1950" b="1" dirty="0">
                <a:latin typeface="Arial"/>
                <a:cs typeface="Arial"/>
              </a:rPr>
              <a:t>orthography</a:t>
            </a:r>
            <a:r>
              <a:rPr sz="1950" dirty="0">
                <a:latin typeface="Arial MT"/>
                <a:cs typeface="Arial MT"/>
              </a:rPr>
              <a:t>,</a:t>
            </a:r>
            <a:r>
              <a:rPr sz="1950" spc="6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does</a:t>
            </a:r>
            <a:r>
              <a:rPr sz="1950" spc="6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not</a:t>
            </a:r>
            <a:r>
              <a:rPr sz="1950" spc="6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consistently</a:t>
            </a:r>
            <a:r>
              <a:rPr sz="1950" spc="6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represent</a:t>
            </a:r>
            <a:r>
              <a:rPr sz="1950" spc="60" dirty="0">
                <a:latin typeface="Arial MT"/>
                <a:cs typeface="Arial MT"/>
              </a:rPr>
              <a:t> </a:t>
            </a:r>
            <a:r>
              <a:rPr sz="1950" spc="-25" dirty="0">
                <a:latin typeface="Arial MT"/>
                <a:cs typeface="Arial MT"/>
              </a:rPr>
              <a:t>the </a:t>
            </a:r>
            <a:r>
              <a:rPr sz="1950" dirty="0">
                <a:latin typeface="Arial MT"/>
                <a:cs typeface="Arial MT"/>
              </a:rPr>
              <a:t>sounds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of</a:t>
            </a:r>
            <a:r>
              <a:rPr sz="1950" spc="4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language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5"/>
              </a:spcBef>
              <a:buFont typeface="Arial MT"/>
              <a:buChar char="•"/>
            </a:pPr>
            <a:endParaRPr sz="1950">
              <a:latin typeface="Arial MT"/>
              <a:cs typeface="Arial MT"/>
            </a:endParaRPr>
          </a:p>
          <a:p>
            <a:pPr marL="351790" indent="-339090">
              <a:lnSpc>
                <a:spcPct val="100000"/>
              </a:lnSpc>
              <a:buChar char="•"/>
              <a:tabLst>
                <a:tab pos="351790" algn="l"/>
              </a:tabLst>
            </a:pPr>
            <a:r>
              <a:rPr sz="1950" dirty="0">
                <a:latin typeface="Arial MT"/>
                <a:cs typeface="Arial MT"/>
              </a:rPr>
              <a:t>Some</a:t>
            </a:r>
            <a:r>
              <a:rPr sz="1950" spc="5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problems</a:t>
            </a:r>
            <a:r>
              <a:rPr sz="1950" spc="5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with</a:t>
            </a:r>
            <a:r>
              <a:rPr sz="1950" spc="5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ordinary</a:t>
            </a:r>
            <a:r>
              <a:rPr sz="1950" spc="5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spelling: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1950">
              <a:latin typeface="Arial MT"/>
              <a:cs typeface="Arial MT"/>
            </a:endParaRPr>
          </a:p>
          <a:p>
            <a:pPr marL="741045" marR="5080" indent="-276860">
              <a:lnSpc>
                <a:spcPts val="1750"/>
              </a:lnSpc>
              <a:tabLst>
                <a:tab pos="747395" algn="l"/>
              </a:tabLst>
            </a:pPr>
            <a:r>
              <a:rPr sz="1750" spc="-50" dirty="0">
                <a:latin typeface="Arial MT"/>
                <a:cs typeface="Arial MT"/>
              </a:rPr>
              <a:t>–</a:t>
            </a:r>
            <a:r>
              <a:rPr sz="1750" dirty="0">
                <a:latin typeface="Arial MT"/>
                <a:cs typeface="Arial MT"/>
              </a:rPr>
              <a:t>		1. The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same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sound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may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be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represented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by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many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letters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or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combination 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letters: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3441" y="3989566"/>
            <a:ext cx="33845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i="1" spc="-25" dirty="0">
                <a:latin typeface="Arial"/>
                <a:cs typeface="Arial"/>
              </a:rPr>
              <a:t>k</a:t>
            </a:r>
            <a:r>
              <a:rPr sz="155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ey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5653" y="4228235"/>
            <a:ext cx="78549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i="1" spc="-10" dirty="0">
                <a:latin typeface="Arial"/>
                <a:cs typeface="Arial"/>
              </a:rPr>
              <a:t>mach</a:t>
            </a:r>
            <a:r>
              <a:rPr sz="155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1550" i="1" spc="-10" dirty="0">
                <a:latin typeface="Arial"/>
                <a:cs typeface="Arial"/>
              </a:rPr>
              <a:t>e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8486" y="3989566"/>
            <a:ext cx="673735" cy="982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110"/>
              </a:spcBef>
            </a:pPr>
            <a:r>
              <a:rPr sz="1550" i="1" spc="-25" dirty="0">
                <a:latin typeface="Arial"/>
                <a:cs typeface="Arial"/>
              </a:rPr>
              <a:t>h</a:t>
            </a:r>
            <a:r>
              <a:rPr sz="155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-10" dirty="0">
                <a:latin typeface="Arial"/>
                <a:cs typeface="Arial"/>
              </a:rPr>
              <a:t>bel</a:t>
            </a:r>
            <a:r>
              <a:rPr sz="155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iev</a:t>
            </a:r>
            <a:r>
              <a:rPr sz="1550" i="1" spc="-10" dirty="0">
                <a:latin typeface="Arial"/>
                <a:cs typeface="Arial"/>
              </a:rPr>
              <a:t>e C</a:t>
            </a:r>
            <a:r>
              <a:rPr sz="155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aes</a:t>
            </a:r>
            <a:r>
              <a:rPr sz="1550" i="1" spc="-10" dirty="0">
                <a:latin typeface="Arial"/>
                <a:cs typeface="Arial"/>
              </a:rPr>
              <a:t>ar </a:t>
            </a:r>
            <a:r>
              <a:rPr sz="1550" i="1" spc="-25" dirty="0">
                <a:latin typeface="Arial"/>
                <a:cs typeface="Arial"/>
              </a:rPr>
              <a:t>s</a:t>
            </a:r>
            <a:r>
              <a:rPr sz="155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ee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6804" y="3989566"/>
            <a:ext cx="1203960" cy="982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i="1" spc="-10" dirty="0">
                <a:latin typeface="Arial"/>
                <a:cs typeface="Arial"/>
              </a:rPr>
              <a:t>p</a:t>
            </a:r>
            <a:r>
              <a:rPr sz="155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eop</a:t>
            </a:r>
            <a:r>
              <a:rPr sz="1550" i="1" spc="-10" dirty="0">
                <a:latin typeface="Arial"/>
                <a:cs typeface="Arial"/>
              </a:rPr>
              <a:t>le</a:t>
            </a:r>
            <a:endParaRPr sz="1550">
              <a:latin typeface="Arial"/>
              <a:cs typeface="Arial"/>
            </a:endParaRPr>
          </a:p>
          <a:p>
            <a:pPr marL="464820" marR="5080">
              <a:lnSpc>
                <a:spcPct val="101000"/>
              </a:lnSpc>
            </a:pPr>
            <a:r>
              <a:rPr sz="1550" i="1" spc="-10" dirty="0">
                <a:latin typeface="Arial"/>
                <a:cs typeface="Arial"/>
              </a:rPr>
              <a:t>s</a:t>
            </a:r>
            <a:r>
              <a:rPr sz="155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eiz</a:t>
            </a:r>
            <a:r>
              <a:rPr sz="1550" i="1" spc="-10" dirty="0">
                <a:latin typeface="Arial"/>
                <a:cs typeface="Arial"/>
              </a:rPr>
              <a:t>e </a:t>
            </a:r>
            <a:r>
              <a:rPr sz="1550" i="1" spc="-20" dirty="0">
                <a:latin typeface="Arial"/>
                <a:cs typeface="Arial"/>
              </a:rPr>
              <a:t>s</a:t>
            </a:r>
            <a:r>
              <a:rPr sz="1550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eas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-10" dirty="0">
                <a:latin typeface="Arial"/>
                <a:cs typeface="Arial"/>
              </a:rPr>
              <a:t>am</a:t>
            </a:r>
            <a:r>
              <a:rPr sz="155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oeb</a:t>
            </a:r>
            <a:r>
              <a:rPr sz="1550" i="1" spc="-10" dirty="0">
                <a:latin typeface="Arial"/>
                <a:cs typeface="Arial"/>
              </a:rPr>
              <a:t>a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0167" y="5221594"/>
            <a:ext cx="572071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95275" algn="l"/>
              </a:tabLst>
            </a:pPr>
            <a:r>
              <a:rPr sz="1750" spc="-50" dirty="0">
                <a:latin typeface="Arial MT"/>
                <a:cs typeface="Arial MT"/>
              </a:rPr>
              <a:t>–</a:t>
            </a:r>
            <a:r>
              <a:rPr sz="1750" dirty="0">
                <a:latin typeface="Arial MT"/>
                <a:cs typeface="Arial MT"/>
              </a:rPr>
              <a:t>	2.</a:t>
            </a:r>
            <a:r>
              <a:rPr sz="1750" spc="-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same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letter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may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represent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variety</a:t>
            </a:r>
            <a:r>
              <a:rPr sz="1750" spc="30" dirty="0">
                <a:latin typeface="Arial MT"/>
                <a:cs typeface="Arial MT"/>
              </a:rPr>
              <a:t>  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sounds: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9016" y="5496941"/>
            <a:ext cx="595630" cy="5054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110"/>
              </a:spcBef>
            </a:pPr>
            <a:r>
              <a:rPr sz="1550" i="1" spc="-10" dirty="0">
                <a:latin typeface="Arial"/>
                <a:cs typeface="Arial"/>
              </a:rPr>
              <a:t>vill</a:t>
            </a:r>
            <a:r>
              <a:rPr sz="155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ag</a:t>
            </a:r>
            <a:r>
              <a:rPr sz="1550" i="1" spc="-10" dirty="0">
                <a:latin typeface="Arial"/>
                <a:cs typeface="Arial"/>
              </a:rPr>
              <a:t>e </a:t>
            </a:r>
            <a:r>
              <a:rPr sz="1550" i="1" spc="-20" dirty="0">
                <a:latin typeface="Arial"/>
                <a:cs typeface="Arial"/>
              </a:rPr>
              <a:t>m</a:t>
            </a:r>
            <a:r>
              <a:rPr sz="1550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ade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8486" y="5496941"/>
            <a:ext cx="539750" cy="744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110"/>
              </a:spcBef>
            </a:pPr>
            <a:r>
              <a:rPr sz="1550" i="1" spc="-10" dirty="0">
                <a:latin typeface="Arial"/>
                <a:cs typeface="Arial"/>
              </a:rPr>
              <a:t>f</a:t>
            </a:r>
            <a:r>
              <a:rPr sz="155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</a:t>
            </a:r>
            <a:r>
              <a:rPr sz="1550" i="1" spc="-10" dirty="0">
                <a:latin typeface="Arial"/>
                <a:cs typeface="Arial"/>
              </a:rPr>
              <a:t>her b</a:t>
            </a:r>
            <a:r>
              <a:rPr sz="155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</a:t>
            </a:r>
            <a:r>
              <a:rPr sz="1550" i="1" spc="-10" dirty="0">
                <a:latin typeface="Arial"/>
                <a:cs typeface="Arial"/>
              </a:rPr>
              <a:t>ly </a:t>
            </a:r>
            <a:r>
              <a:rPr sz="1550" i="1" spc="-20" dirty="0">
                <a:latin typeface="Arial"/>
                <a:cs typeface="Arial"/>
              </a:rPr>
              <a:t>m</a:t>
            </a:r>
            <a:r>
              <a:rPr sz="1550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</a:t>
            </a:r>
            <a:r>
              <a:rPr sz="1550" i="1" spc="-20" dirty="0">
                <a:latin typeface="Arial"/>
                <a:cs typeface="Arial"/>
              </a:rPr>
              <a:t>y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173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spc="-20" dirty="0"/>
              <a:t>Phonetic</a:t>
            </a:r>
            <a:r>
              <a:rPr spc="-270" dirty="0"/>
              <a:t> </a:t>
            </a:r>
            <a:r>
              <a:rPr spc="-10" dirty="0"/>
              <a:t>Alphabet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0167" y="2074699"/>
            <a:ext cx="6974840" cy="8248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88925" marR="5080" indent="-276860">
              <a:lnSpc>
                <a:spcPts val="2970"/>
              </a:lnSpc>
              <a:spcBef>
                <a:spcPts val="490"/>
              </a:spcBef>
            </a:pPr>
            <a:r>
              <a:rPr sz="2750" dirty="0">
                <a:latin typeface="Arial MT"/>
                <a:cs typeface="Arial MT"/>
              </a:rPr>
              <a:t>–</a:t>
            </a:r>
            <a:r>
              <a:rPr sz="2750" spc="-9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3.</a:t>
            </a:r>
            <a:r>
              <a:rPr sz="2750" spc="-15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</a:t>
            </a:r>
            <a:r>
              <a:rPr sz="2750" spc="-15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combination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of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letters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may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represent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spc="-50" dirty="0">
                <a:latin typeface="Arial MT"/>
                <a:cs typeface="Arial MT"/>
              </a:rPr>
              <a:t>a </a:t>
            </a:r>
            <a:r>
              <a:rPr sz="2750" dirty="0">
                <a:latin typeface="Arial MT"/>
                <a:cs typeface="Arial MT"/>
              </a:rPr>
              <a:t>single </a:t>
            </a:r>
            <a:r>
              <a:rPr sz="2750" spc="-20" dirty="0">
                <a:latin typeface="Arial MT"/>
                <a:cs typeface="Arial MT"/>
              </a:rPr>
              <a:t>sound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8486" y="2865570"/>
            <a:ext cx="779780" cy="121920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algn="just">
              <a:lnSpc>
                <a:spcPct val="110500"/>
              </a:lnSpc>
              <a:spcBef>
                <a:spcPts val="145"/>
              </a:spcBef>
            </a:pPr>
            <a:r>
              <a:rPr sz="235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sho</a:t>
            </a:r>
            <a:r>
              <a:rPr sz="2350" i="1" spc="-10" dirty="0">
                <a:latin typeface="Arial"/>
                <a:cs typeface="Arial"/>
              </a:rPr>
              <a:t>ot ei</a:t>
            </a:r>
            <a:r>
              <a:rPr sz="235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350" i="1" spc="-10" dirty="0">
                <a:latin typeface="Arial"/>
                <a:cs typeface="Arial"/>
              </a:rPr>
              <a:t>r </a:t>
            </a:r>
            <a:r>
              <a:rPr sz="2350" i="1" spc="-20" dirty="0">
                <a:latin typeface="Arial"/>
                <a:cs typeface="Arial"/>
              </a:rPr>
              <a:t>c</a:t>
            </a:r>
            <a:r>
              <a:rPr sz="2350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oat</a:t>
            </a:r>
            <a:endParaRPr sz="2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9016" y="2865570"/>
            <a:ext cx="3058160" cy="121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4820" marR="5080">
              <a:lnSpc>
                <a:spcPct val="112200"/>
              </a:lnSpc>
              <a:spcBef>
                <a:spcPts val="95"/>
              </a:spcBef>
              <a:tabLst>
                <a:tab pos="2273300" algn="l"/>
              </a:tabLst>
            </a:pPr>
            <a:r>
              <a:rPr sz="235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</a:t>
            </a:r>
            <a:r>
              <a:rPr sz="2350" i="1" dirty="0">
                <a:latin typeface="Arial"/>
                <a:cs typeface="Arial"/>
              </a:rPr>
              <a:t>racter</a:t>
            </a:r>
            <a:r>
              <a:rPr sz="2350" i="1" spc="125" dirty="0">
                <a:latin typeface="Arial"/>
                <a:cs typeface="Arial"/>
              </a:rPr>
              <a:t> </a:t>
            </a:r>
            <a:r>
              <a:rPr sz="235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Tho</a:t>
            </a:r>
            <a:r>
              <a:rPr sz="2350" i="1" spc="-10" dirty="0">
                <a:latin typeface="Arial"/>
                <a:cs typeface="Arial"/>
              </a:rPr>
              <a:t>mas </a:t>
            </a:r>
            <a:r>
              <a:rPr sz="235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phy</a:t>
            </a:r>
            <a:r>
              <a:rPr sz="2350" i="1" spc="-10" dirty="0">
                <a:latin typeface="Arial"/>
                <a:cs typeface="Arial"/>
              </a:rPr>
              <a:t>sics</a:t>
            </a:r>
            <a:r>
              <a:rPr sz="2350" i="1" dirty="0">
                <a:latin typeface="Arial"/>
                <a:cs typeface="Arial"/>
              </a:rPr>
              <a:t>	</a:t>
            </a:r>
            <a:r>
              <a:rPr sz="2350" i="1" spc="-20" dirty="0">
                <a:latin typeface="Arial"/>
                <a:cs typeface="Arial"/>
              </a:rPr>
              <a:t>rou</a:t>
            </a:r>
            <a:r>
              <a:rPr sz="2350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gh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350" i="1" spc="-20" dirty="0">
                <a:latin typeface="Arial"/>
                <a:cs typeface="Arial"/>
              </a:rPr>
              <a:t>d</a:t>
            </a:r>
            <a:r>
              <a:rPr sz="2350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eal</a:t>
            </a:r>
            <a:endParaRPr sz="2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0167" y="4570910"/>
            <a:ext cx="7424420" cy="12223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88925" marR="5080" indent="-276860">
              <a:lnSpc>
                <a:spcPts val="2990"/>
              </a:lnSpc>
              <a:spcBef>
                <a:spcPts val="475"/>
              </a:spcBef>
            </a:pPr>
            <a:r>
              <a:rPr sz="2750" dirty="0">
                <a:latin typeface="Arial MT"/>
                <a:cs typeface="Arial MT"/>
              </a:rPr>
              <a:t>–</a:t>
            </a:r>
            <a:r>
              <a:rPr sz="2750" spc="-9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4.</a:t>
            </a:r>
            <a:r>
              <a:rPr sz="2750" spc="-14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</a:t>
            </a:r>
            <a:r>
              <a:rPr sz="2750" spc="-15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single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letter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may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represent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combination </a:t>
            </a:r>
            <a:r>
              <a:rPr sz="2750" dirty="0">
                <a:latin typeface="Arial MT"/>
                <a:cs typeface="Arial MT"/>
              </a:rPr>
              <a:t>of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sounds</a:t>
            </a:r>
            <a:endParaRPr sz="2750">
              <a:latin typeface="Arial MT"/>
              <a:cs typeface="Arial MT"/>
            </a:endParaRPr>
          </a:p>
          <a:p>
            <a:pPr marL="690880">
              <a:lnSpc>
                <a:spcPct val="100000"/>
              </a:lnSpc>
              <a:spcBef>
                <a:spcPts val="240"/>
              </a:spcBef>
            </a:pPr>
            <a:r>
              <a:rPr sz="2350" i="1" spc="-10" dirty="0">
                <a:latin typeface="Arial"/>
                <a:cs typeface="Arial"/>
              </a:rPr>
              <a:t>xero</a:t>
            </a:r>
            <a:r>
              <a:rPr sz="235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endParaRPr sz="2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173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spc="-20" dirty="0"/>
              <a:t>Phonetic</a:t>
            </a:r>
            <a:r>
              <a:rPr spc="-270" dirty="0"/>
              <a:t> </a:t>
            </a:r>
            <a:r>
              <a:rPr spc="-10" dirty="0"/>
              <a:t>Alphabet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0167" y="2109871"/>
            <a:ext cx="6036310" cy="87972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88925" marR="5080" indent="-276860">
              <a:lnSpc>
                <a:spcPts val="3260"/>
              </a:lnSpc>
              <a:spcBef>
                <a:spcPts val="260"/>
              </a:spcBef>
            </a:pPr>
            <a:r>
              <a:rPr sz="2750" dirty="0">
                <a:latin typeface="Arial MT"/>
                <a:cs typeface="Arial MT"/>
              </a:rPr>
              <a:t>–</a:t>
            </a:r>
            <a:r>
              <a:rPr sz="2750" spc="-95" dirty="0">
                <a:latin typeface="Arial MT"/>
                <a:cs typeface="Arial MT"/>
              </a:rPr>
              <a:t> </a:t>
            </a:r>
            <a:r>
              <a:rPr lang="en-US" sz="2750" dirty="0">
                <a:latin typeface="Arial MT"/>
                <a:cs typeface="Arial MT"/>
              </a:rPr>
              <a:t>5</a:t>
            </a:r>
            <a:r>
              <a:rPr sz="2750" dirty="0" smtClean="0">
                <a:latin typeface="Arial MT"/>
                <a:cs typeface="Arial MT"/>
              </a:rPr>
              <a:t>.</a:t>
            </a:r>
            <a:r>
              <a:rPr sz="2750" spc="10" dirty="0" smtClean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Some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letters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in a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word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may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not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spc="-25" dirty="0">
                <a:latin typeface="Arial MT"/>
                <a:cs typeface="Arial MT"/>
              </a:rPr>
              <a:t>be </a:t>
            </a:r>
            <a:r>
              <a:rPr sz="2750" dirty="0">
                <a:latin typeface="Arial MT"/>
                <a:cs typeface="Arial MT"/>
              </a:rPr>
              <a:t>pronounced at</a:t>
            </a:r>
            <a:r>
              <a:rPr sz="2750" spc="15" dirty="0">
                <a:latin typeface="Arial MT"/>
                <a:cs typeface="Arial MT"/>
              </a:rPr>
              <a:t> </a:t>
            </a:r>
            <a:r>
              <a:rPr sz="2750" spc="-25" dirty="0">
                <a:latin typeface="Arial MT"/>
                <a:cs typeface="Arial MT"/>
              </a:rPr>
              <a:t>all</a:t>
            </a:r>
            <a:endParaRPr sz="275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8486" y="2958523"/>
            <a:ext cx="1534160" cy="13195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45"/>
              </a:spcBef>
            </a:pPr>
            <a:r>
              <a:rPr sz="2350" i="1" spc="-10" dirty="0">
                <a:latin typeface="Arial"/>
                <a:cs typeface="Arial"/>
              </a:rPr>
              <a:t>autum</a:t>
            </a:r>
            <a:r>
              <a:rPr sz="235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2350" i="1" spc="-10" dirty="0">
                <a:latin typeface="Arial"/>
                <a:cs typeface="Arial"/>
              </a:rPr>
              <a:t> </a:t>
            </a:r>
            <a:r>
              <a:rPr sz="235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pt</a:t>
            </a:r>
            <a:r>
              <a:rPr sz="2350" i="1" spc="-10" dirty="0">
                <a:latin typeface="Arial"/>
                <a:cs typeface="Arial"/>
              </a:rPr>
              <a:t>erodactyl </a:t>
            </a:r>
            <a:r>
              <a:rPr sz="235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ps</a:t>
            </a:r>
            <a:r>
              <a:rPr sz="2350" i="1" spc="-10" dirty="0">
                <a:latin typeface="Arial"/>
                <a:cs typeface="Arial"/>
              </a:rPr>
              <a:t>ychology</a:t>
            </a:r>
            <a:endParaRPr sz="2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1229" y="2958523"/>
            <a:ext cx="1131570" cy="13195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350" i="1" spc="-10" dirty="0">
                <a:latin typeface="Arial"/>
                <a:cs typeface="Arial"/>
              </a:rPr>
              <a:t>s</a:t>
            </a:r>
            <a:r>
              <a:rPr sz="235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</a:t>
            </a:r>
            <a:r>
              <a:rPr sz="2350" i="1" spc="-10" dirty="0">
                <a:latin typeface="Arial"/>
                <a:cs typeface="Arial"/>
              </a:rPr>
              <a:t>rd</a:t>
            </a:r>
            <a:endParaRPr sz="2350">
              <a:latin typeface="Arial"/>
              <a:cs typeface="Arial"/>
            </a:endParaRPr>
          </a:p>
          <a:p>
            <a:pPr marL="464820" marR="5080">
              <a:lnSpc>
                <a:spcPts val="3460"/>
              </a:lnSpc>
              <a:spcBef>
                <a:spcPts val="10"/>
              </a:spcBef>
            </a:pPr>
            <a:r>
              <a:rPr sz="2350" i="1" spc="-20" dirty="0">
                <a:latin typeface="Arial"/>
                <a:cs typeface="Arial"/>
              </a:rPr>
              <a:t>lam</a:t>
            </a:r>
            <a:r>
              <a:rPr sz="2350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2350" i="1" spc="-20" dirty="0">
                <a:latin typeface="Arial"/>
                <a:cs typeface="Arial"/>
              </a:rPr>
              <a:t> </a:t>
            </a:r>
            <a:r>
              <a:rPr sz="235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wr</a:t>
            </a:r>
            <a:r>
              <a:rPr sz="2350" i="1" spc="-10" dirty="0">
                <a:latin typeface="Arial"/>
                <a:cs typeface="Arial"/>
              </a:rPr>
              <a:t>ite</a:t>
            </a:r>
            <a:endParaRPr sz="2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7866" y="2958523"/>
            <a:ext cx="1215390" cy="13195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350" i="1" spc="-10" dirty="0">
                <a:latin typeface="Arial"/>
                <a:cs typeface="Arial"/>
              </a:rPr>
              <a:t>resi</a:t>
            </a:r>
            <a:r>
              <a:rPr sz="235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gn</a:t>
            </a:r>
            <a:endParaRPr sz="2350">
              <a:latin typeface="Arial"/>
              <a:cs typeface="Arial"/>
            </a:endParaRPr>
          </a:p>
          <a:p>
            <a:pPr marL="464820" marR="5080">
              <a:lnSpc>
                <a:spcPts val="3460"/>
              </a:lnSpc>
              <a:spcBef>
                <a:spcPts val="10"/>
              </a:spcBef>
            </a:pPr>
            <a:r>
              <a:rPr sz="2350" i="1" spc="-10" dirty="0">
                <a:latin typeface="Arial"/>
                <a:cs typeface="Arial"/>
              </a:rPr>
              <a:t>cor</a:t>
            </a:r>
            <a:r>
              <a:rPr sz="235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ps</a:t>
            </a:r>
            <a:r>
              <a:rPr sz="2350" i="1" spc="-10" dirty="0">
                <a:latin typeface="Arial"/>
                <a:cs typeface="Arial"/>
              </a:rPr>
              <a:t> </a:t>
            </a:r>
            <a:r>
              <a:rPr sz="2350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kn</a:t>
            </a:r>
            <a:r>
              <a:rPr sz="2350" i="1" spc="-20" dirty="0">
                <a:latin typeface="Arial"/>
                <a:cs typeface="Arial"/>
              </a:rPr>
              <a:t>ot</a:t>
            </a:r>
            <a:endParaRPr sz="2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0167" y="4769382"/>
            <a:ext cx="6499225" cy="17322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8925" marR="5080" indent="-276860">
              <a:lnSpc>
                <a:spcPct val="100000"/>
              </a:lnSpc>
              <a:spcBef>
                <a:spcPts val="120"/>
              </a:spcBef>
            </a:pPr>
            <a:r>
              <a:rPr sz="2750" dirty="0">
                <a:latin typeface="Arial MT"/>
                <a:cs typeface="Arial MT"/>
              </a:rPr>
              <a:t>–</a:t>
            </a:r>
            <a:r>
              <a:rPr sz="2750" spc="-80" dirty="0">
                <a:latin typeface="Arial MT"/>
                <a:cs typeface="Arial MT"/>
              </a:rPr>
              <a:t> </a:t>
            </a:r>
            <a:r>
              <a:rPr lang="en-US" sz="2750" dirty="0">
                <a:latin typeface="Arial MT"/>
                <a:cs typeface="Arial MT"/>
              </a:rPr>
              <a:t>6</a:t>
            </a:r>
            <a:r>
              <a:rPr sz="2750" dirty="0" smtClean="0">
                <a:latin typeface="Arial MT"/>
                <a:cs typeface="Arial MT"/>
              </a:rPr>
              <a:t>.</a:t>
            </a:r>
            <a:r>
              <a:rPr sz="2750" spc="-40" dirty="0" smtClean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There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may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be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no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letter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to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represent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spc="-50" dirty="0">
                <a:latin typeface="Arial MT"/>
                <a:cs typeface="Arial MT"/>
              </a:rPr>
              <a:t>a </a:t>
            </a:r>
            <a:r>
              <a:rPr sz="2750" dirty="0">
                <a:latin typeface="Arial MT"/>
                <a:cs typeface="Arial MT"/>
              </a:rPr>
              <a:t>sound that occurs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in</a:t>
            </a:r>
            <a:r>
              <a:rPr sz="2750" spc="-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spc="-20" dirty="0">
                <a:latin typeface="Arial MT"/>
                <a:cs typeface="Arial MT"/>
              </a:rPr>
              <a:t>word</a:t>
            </a:r>
            <a:endParaRPr sz="2750" dirty="0">
              <a:latin typeface="Arial MT"/>
              <a:cs typeface="Arial MT"/>
            </a:endParaRPr>
          </a:p>
          <a:p>
            <a:pPr marL="690880" marR="5230495">
              <a:lnSpc>
                <a:spcPct val="119300"/>
              </a:lnSpc>
              <a:spcBef>
                <a:spcPts val="80"/>
              </a:spcBef>
            </a:pPr>
            <a:r>
              <a:rPr sz="2350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cut</a:t>
            </a:r>
            <a:r>
              <a:rPr sz="2350" i="1" spc="-20" dirty="0">
                <a:latin typeface="Arial"/>
                <a:cs typeface="Arial"/>
              </a:rPr>
              <a:t>e </a:t>
            </a:r>
            <a:r>
              <a:rPr sz="235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</a:t>
            </a:r>
            <a:r>
              <a:rPr sz="2350" i="1" spc="-25" dirty="0">
                <a:latin typeface="Arial"/>
                <a:cs typeface="Arial"/>
              </a:rPr>
              <a:t>e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173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spc="-20" dirty="0"/>
              <a:t>Phonetic</a:t>
            </a:r>
            <a:r>
              <a:rPr spc="-270" dirty="0"/>
              <a:t> </a:t>
            </a:r>
            <a:r>
              <a:rPr spc="-10" dirty="0"/>
              <a:t>Alphabet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54" y="2069674"/>
            <a:ext cx="7663815" cy="416369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1790" marR="41910" indent="-339725">
              <a:lnSpc>
                <a:spcPct val="90000"/>
              </a:lnSpc>
              <a:spcBef>
                <a:spcPts val="490"/>
              </a:spcBef>
              <a:buChar char="•"/>
              <a:tabLst>
                <a:tab pos="351790" algn="l"/>
              </a:tabLst>
            </a:pPr>
            <a:r>
              <a:rPr sz="3150" dirty="0">
                <a:latin typeface="Arial MT"/>
                <a:cs typeface="Arial MT"/>
              </a:rPr>
              <a:t>In</a:t>
            </a:r>
            <a:r>
              <a:rPr sz="3150" spc="-30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1888</a:t>
            </a:r>
            <a:r>
              <a:rPr sz="3150" spc="-1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the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b="1" dirty="0">
                <a:latin typeface="Arial"/>
                <a:cs typeface="Arial"/>
              </a:rPr>
              <a:t>International</a:t>
            </a:r>
            <a:r>
              <a:rPr sz="3150" b="1" spc="-15" dirty="0">
                <a:latin typeface="Arial"/>
                <a:cs typeface="Arial"/>
              </a:rPr>
              <a:t> </a:t>
            </a:r>
            <a:r>
              <a:rPr sz="3150" b="1" spc="-10" dirty="0">
                <a:latin typeface="Arial"/>
                <a:cs typeface="Arial"/>
              </a:rPr>
              <a:t>Phonetic </a:t>
            </a:r>
            <a:r>
              <a:rPr sz="3150" b="1" dirty="0">
                <a:latin typeface="Arial"/>
                <a:cs typeface="Arial"/>
              </a:rPr>
              <a:t>Alphabet</a:t>
            </a:r>
            <a:r>
              <a:rPr sz="3150" b="1" spc="-50" dirty="0">
                <a:latin typeface="Arial"/>
                <a:cs typeface="Arial"/>
              </a:rPr>
              <a:t> </a:t>
            </a:r>
            <a:r>
              <a:rPr sz="3150" spc="-10" dirty="0">
                <a:latin typeface="Arial MT"/>
                <a:cs typeface="Arial MT"/>
              </a:rPr>
              <a:t>(</a:t>
            </a:r>
            <a:r>
              <a:rPr sz="3150" b="1" spc="-10" dirty="0">
                <a:latin typeface="Arial"/>
                <a:cs typeface="Arial"/>
              </a:rPr>
              <a:t>IPA</a:t>
            </a:r>
            <a:r>
              <a:rPr sz="3150" spc="-10" dirty="0">
                <a:latin typeface="Arial MT"/>
                <a:cs typeface="Arial MT"/>
              </a:rPr>
              <a:t>)</a:t>
            </a:r>
            <a:r>
              <a:rPr sz="3150" spc="-3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was</a:t>
            </a:r>
            <a:r>
              <a:rPr sz="3150" spc="-3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invented</a:t>
            </a:r>
            <a:r>
              <a:rPr sz="3150" spc="-3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in</a:t>
            </a:r>
            <a:r>
              <a:rPr sz="3150" spc="-3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order</a:t>
            </a:r>
            <a:r>
              <a:rPr sz="3150" spc="-30" dirty="0">
                <a:latin typeface="Arial MT"/>
                <a:cs typeface="Arial MT"/>
              </a:rPr>
              <a:t> </a:t>
            </a:r>
            <a:r>
              <a:rPr sz="3150" spc="-25" dirty="0">
                <a:latin typeface="Arial MT"/>
                <a:cs typeface="Arial MT"/>
              </a:rPr>
              <a:t>to </a:t>
            </a:r>
            <a:r>
              <a:rPr sz="3150" dirty="0">
                <a:latin typeface="Arial MT"/>
                <a:cs typeface="Arial MT"/>
              </a:rPr>
              <a:t>have</a:t>
            </a:r>
            <a:r>
              <a:rPr sz="3150" spc="-1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a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system in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which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there was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a </a:t>
            </a:r>
            <a:r>
              <a:rPr sz="3150" spc="-20" dirty="0">
                <a:latin typeface="Arial MT"/>
                <a:cs typeface="Arial MT"/>
              </a:rPr>
              <a:t>one- </a:t>
            </a:r>
            <a:r>
              <a:rPr sz="3150" spc="-10" dirty="0">
                <a:latin typeface="Arial MT"/>
                <a:cs typeface="Arial MT"/>
              </a:rPr>
              <a:t>to-</a:t>
            </a:r>
            <a:r>
              <a:rPr sz="3150" dirty="0">
                <a:latin typeface="Arial MT"/>
                <a:cs typeface="Arial MT"/>
              </a:rPr>
              <a:t>one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correspondence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between </a:t>
            </a:r>
            <a:r>
              <a:rPr sz="3150" spc="-20" dirty="0">
                <a:latin typeface="Arial MT"/>
                <a:cs typeface="Arial MT"/>
              </a:rPr>
              <a:t>each </a:t>
            </a:r>
            <a:r>
              <a:rPr sz="3150" dirty="0">
                <a:latin typeface="Arial MT"/>
                <a:cs typeface="Arial MT"/>
              </a:rPr>
              <a:t>sound</a:t>
            </a:r>
            <a:r>
              <a:rPr sz="3150" spc="-1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in language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and each </a:t>
            </a:r>
            <a:r>
              <a:rPr sz="3150" spc="-10" dirty="0">
                <a:latin typeface="Arial MT"/>
                <a:cs typeface="Arial MT"/>
              </a:rPr>
              <a:t>phonetic symbol</a:t>
            </a:r>
            <a:endParaRPr sz="3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10"/>
              </a:spcBef>
              <a:buFont typeface="Arial MT"/>
              <a:buChar char="•"/>
            </a:pPr>
            <a:endParaRPr sz="3150">
              <a:latin typeface="Arial MT"/>
              <a:cs typeface="Arial MT"/>
            </a:endParaRPr>
          </a:p>
          <a:p>
            <a:pPr marL="351790" marR="5080" indent="-339725">
              <a:lnSpc>
                <a:spcPts val="3390"/>
              </a:lnSpc>
              <a:spcBef>
                <a:spcPts val="5"/>
              </a:spcBef>
              <a:buChar char="•"/>
              <a:tabLst>
                <a:tab pos="351790" algn="l"/>
              </a:tabLst>
            </a:pPr>
            <a:r>
              <a:rPr sz="3150" dirty="0">
                <a:latin typeface="Arial MT"/>
                <a:cs typeface="Arial MT"/>
              </a:rPr>
              <a:t>Someone</a:t>
            </a:r>
            <a:r>
              <a:rPr sz="3150" spc="-20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who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knows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the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spc="-80" dirty="0">
                <a:latin typeface="Arial MT"/>
                <a:cs typeface="Arial MT"/>
              </a:rPr>
              <a:t>IPA</a:t>
            </a:r>
            <a:r>
              <a:rPr sz="3150" spc="-17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knows </a:t>
            </a:r>
            <a:r>
              <a:rPr sz="3150" spc="-25" dirty="0">
                <a:latin typeface="Arial MT"/>
                <a:cs typeface="Arial MT"/>
              </a:rPr>
              <a:t>how </a:t>
            </a:r>
            <a:r>
              <a:rPr sz="3150" dirty="0">
                <a:latin typeface="Arial MT"/>
                <a:cs typeface="Arial MT"/>
              </a:rPr>
              <a:t>to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pronounce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any word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in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any </a:t>
            </a:r>
            <a:r>
              <a:rPr sz="3150" spc="-10" dirty="0">
                <a:latin typeface="Arial MT"/>
                <a:cs typeface="Arial MT"/>
              </a:rPr>
              <a:t>language</a:t>
            </a:r>
            <a:endParaRPr sz="31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315">
              <a:lnSpc>
                <a:spcPct val="100000"/>
              </a:lnSpc>
              <a:spcBef>
                <a:spcPts val="100"/>
              </a:spcBef>
            </a:pPr>
            <a:r>
              <a:rPr dirty="0"/>
              <a:t>Articulatory</a:t>
            </a:r>
            <a:r>
              <a:rPr spc="-180" dirty="0"/>
              <a:t> </a:t>
            </a:r>
            <a:r>
              <a:rPr spc="-10" dirty="0"/>
              <a:t>Phonetics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54" y="2049576"/>
            <a:ext cx="7988300" cy="423100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51790" marR="1042035" indent="-339725">
              <a:lnSpc>
                <a:spcPts val="2270"/>
              </a:lnSpc>
              <a:spcBef>
                <a:spcPts val="655"/>
              </a:spcBef>
              <a:buChar char="•"/>
              <a:tabLst>
                <a:tab pos="351790" algn="l"/>
              </a:tabLst>
            </a:pPr>
            <a:r>
              <a:rPr sz="2350" dirty="0">
                <a:latin typeface="Arial MT"/>
                <a:cs typeface="Arial MT"/>
              </a:rPr>
              <a:t>Most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speech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sounds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are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produced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by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pushing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-25" dirty="0">
                <a:latin typeface="Arial MT"/>
                <a:cs typeface="Arial MT"/>
              </a:rPr>
              <a:t>air </a:t>
            </a:r>
            <a:r>
              <a:rPr sz="2350" dirty="0">
                <a:latin typeface="Arial MT"/>
                <a:cs typeface="Arial MT"/>
              </a:rPr>
              <a:t>through</a:t>
            </a:r>
            <a:r>
              <a:rPr sz="2350" spc="-1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the vocal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-20" dirty="0">
                <a:latin typeface="Arial MT"/>
                <a:cs typeface="Arial MT"/>
              </a:rPr>
              <a:t>cords</a:t>
            </a:r>
            <a:endParaRPr sz="2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350">
              <a:latin typeface="Arial MT"/>
              <a:cs typeface="Arial MT"/>
            </a:endParaRPr>
          </a:p>
          <a:p>
            <a:pPr marL="747395" lvl="1" indent="-28257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47395" algn="l"/>
              </a:tabLst>
            </a:pPr>
            <a:r>
              <a:rPr sz="1950" b="1" dirty="0">
                <a:latin typeface="Arial"/>
                <a:cs typeface="Arial"/>
              </a:rPr>
              <a:t>Glottis</a:t>
            </a:r>
            <a:r>
              <a:rPr sz="1950" b="1" spc="45" dirty="0">
                <a:latin typeface="Arial"/>
                <a:cs typeface="Arial"/>
              </a:rPr>
              <a:t> </a:t>
            </a:r>
            <a:r>
              <a:rPr sz="1950" dirty="0">
                <a:latin typeface="Arial MT"/>
                <a:cs typeface="Arial MT"/>
              </a:rPr>
              <a:t>=</a:t>
            </a:r>
            <a:r>
              <a:rPr sz="1950" spc="4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the</a:t>
            </a:r>
            <a:r>
              <a:rPr sz="1950" spc="4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opening</a:t>
            </a:r>
            <a:r>
              <a:rPr sz="1950" spc="4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between</a:t>
            </a:r>
            <a:r>
              <a:rPr sz="1950" spc="4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the</a:t>
            </a:r>
            <a:r>
              <a:rPr sz="1950" spc="4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vocal</a:t>
            </a:r>
            <a:r>
              <a:rPr sz="1950" spc="4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cords</a:t>
            </a:r>
            <a:endParaRPr sz="19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55"/>
              </a:spcBef>
              <a:buFont typeface="Arial MT"/>
              <a:buChar char="–"/>
            </a:pPr>
            <a:endParaRPr sz="1950">
              <a:latin typeface="Arial MT"/>
              <a:cs typeface="Arial MT"/>
            </a:endParaRPr>
          </a:p>
          <a:p>
            <a:pPr marL="747395" lvl="1" indent="-282575">
              <a:lnSpc>
                <a:spcPct val="100000"/>
              </a:lnSpc>
              <a:buFont typeface="Arial MT"/>
              <a:buChar char="–"/>
              <a:tabLst>
                <a:tab pos="747395" algn="l"/>
              </a:tabLst>
            </a:pPr>
            <a:r>
              <a:rPr sz="1950" b="1" dirty="0">
                <a:latin typeface="Arial"/>
                <a:cs typeface="Arial"/>
              </a:rPr>
              <a:t>Larynx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dirty="0">
                <a:latin typeface="Arial MT"/>
                <a:cs typeface="Arial MT"/>
              </a:rPr>
              <a:t>=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dirty="0">
                <a:latin typeface="MS PGothic"/>
                <a:cs typeface="MS PGothic"/>
              </a:rPr>
              <a:t>‘</a:t>
            </a:r>
            <a:r>
              <a:rPr sz="1950" dirty="0">
                <a:latin typeface="Arial MT"/>
                <a:cs typeface="Arial MT"/>
              </a:rPr>
              <a:t>voice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spc="-20" dirty="0">
                <a:latin typeface="Arial MT"/>
                <a:cs typeface="Arial MT"/>
              </a:rPr>
              <a:t>box</a:t>
            </a:r>
            <a:r>
              <a:rPr sz="1950" spc="-20" dirty="0">
                <a:latin typeface="MS PGothic"/>
                <a:cs typeface="MS PGothic"/>
              </a:rPr>
              <a:t>’</a:t>
            </a:r>
            <a:endParaRPr sz="1950">
              <a:latin typeface="MS PGothic"/>
              <a:cs typeface="MS PGothic"/>
            </a:endParaRPr>
          </a:p>
          <a:p>
            <a:pPr lvl="1">
              <a:lnSpc>
                <a:spcPct val="100000"/>
              </a:lnSpc>
              <a:spcBef>
                <a:spcPts val="405"/>
              </a:spcBef>
              <a:buFont typeface="Arial MT"/>
              <a:buChar char="–"/>
            </a:pPr>
            <a:endParaRPr sz="1950">
              <a:latin typeface="MS PGothic"/>
              <a:cs typeface="MS PGothic"/>
            </a:endParaRPr>
          </a:p>
          <a:p>
            <a:pPr marL="747395" lvl="1" indent="-282575">
              <a:lnSpc>
                <a:spcPct val="100000"/>
              </a:lnSpc>
              <a:buFont typeface="Arial MT"/>
              <a:buChar char="–"/>
              <a:tabLst>
                <a:tab pos="747395" algn="l"/>
              </a:tabLst>
            </a:pPr>
            <a:r>
              <a:rPr sz="1950" b="1" dirty="0">
                <a:latin typeface="Arial"/>
                <a:cs typeface="Arial"/>
              </a:rPr>
              <a:t>Pharynx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dirty="0">
                <a:latin typeface="Arial MT"/>
                <a:cs typeface="Arial MT"/>
              </a:rPr>
              <a:t>=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tubular</a:t>
            </a:r>
            <a:r>
              <a:rPr sz="1950" spc="4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part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of</a:t>
            </a:r>
            <a:r>
              <a:rPr sz="1950" spc="4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the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throat</a:t>
            </a:r>
            <a:r>
              <a:rPr sz="1950" spc="4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above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the</a:t>
            </a:r>
            <a:r>
              <a:rPr sz="1950" spc="4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larynx</a:t>
            </a:r>
            <a:endParaRPr sz="19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60"/>
              </a:spcBef>
              <a:buFont typeface="Arial MT"/>
              <a:buChar char="–"/>
            </a:pPr>
            <a:endParaRPr sz="1950">
              <a:latin typeface="Arial MT"/>
              <a:cs typeface="Arial MT"/>
            </a:endParaRPr>
          </a:p>
          <a:p>
            <a:pPr marL="747395" lvl="1" indent="-282575">
              <a:lnSpc>
                <a:spcPct val="100000"/>
              </a:lnSpc>
              <a:buFont typeface="Arial MT"/>
              <a:buChar char="–"/>
              <a:tabLst>
                <a:tab pos="747395" algn="l"/>
              </a:tabLst>
            </a:pPr>
            <a:r>
              <a:rPr sz="1950" b="1" dirty="0">
                <a:latin typeface="Arial"/>
                <a:cs typeface="Arial"/>
              </a:rPr>
              <a:t>Oral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cavity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dirty="0">
                <a:latin typeface="Arial MT"/>
                <a:cs typeface="Arial MT"/>
              </a:rPr>
              <a:t>=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mouth</a:t>
            </a:r>
            <a:endParaRPr sz="19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90"/>
              </a:spcBef>
              <a:buFont typeface="Arial MT"/>
              <a:buChar char="–"/>
            </a:pPr>
            <a:endParaRPr sz="1950">
              <a:latin typeface="Arial MT"/>
              <a:cs typeface="Arial MT"/>
            </a:endParaRPr>
          </a:p>
          <a:p>
            <a:pPr marL="741045" marR="5080" lvl="1" indent="-276860">
              <a:lnSpc>
                <a:spcPts val="1900"/>
              </a:lnSpc>
              <a:buChar char="–"/>
              <a:tabLst>
                <a:tab pos="741045" algn="l"/>
                <a:tab pos="747395" algn="l"/>
              </a:tabLst>
            </a:pPr>
            <a:r>
              <a:rPr sz="1950" dirty="0">
                <a:latin typeface="Arial MT"/>
                <a:cs typeface="Arial MT"/>
              </a:rPr>
              <a:t>	</a:t>
            </a:r>
            <a:r>
              <a:rPr sz="1950" b="1" dirty="0">
                <a:latin typeface="Arial"/>
                <a:cs typeface="Arial"/>
              </a:rPr>
              <a:t>Nasal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cavity</a:t>
            </a:r>
            <a:r>
              <a:rPr sz="1950" b="1" spc="45" dirty="0">
                <a:latin typeface="Arial"/>
                <a:cs typeface="Arial"/>
              </a:rPr>
              <a:t> </a:t>
            </a:r>
            <a:r>
              <a:rPr sz="1950" dirty="0">
                <a:latin typeface="Arial MT"/>
                <a:cs typeface="Arial MT"/>
              </a:rPr>
              <a:t>=</a:t>
            </a:r>
            <a:r>
              <a:rPr sz="1950" spc="4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nose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and</a:t>
            </a:r>
            <a:r>
              <a:rPr sz="1950" spc="4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the</a:t>
            </a:r>
            <a:r>
              <a:rPr sz="1950" spc="4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passages</a:t>
            </a:r>
            <a:r>
              <a:rPr sz="1950" spc="4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connecting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it</a:t>
            </a:r>
            <a:r>
              <a:rPr sz="1950" spc="4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to</a:t>
            </a:r>
            <a:r>
              <a:rPr sz="1950" spc="4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the</a:t>
            </a:r>
            <a:r>
              <a:rPr sz="1950" spc="4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throat </a:t>
            </a:r>
            <a:r>
              <a:rPr sz="1950" dirty="0">
                <a:latin typeface="Arial MT"/>
                <a:cs typeface="Arial MT"/>
              </a:rPr>
              <a:t>and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sinuses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78" y="496684"/>
            <a:ext cx="9044305" cy="6783705"/>
          </a:xfrm>
          <a:custGeom>
            <a:avLst/>
            <a:gdLst/>
            <a:ahLst/>
            <a:cxnLst/>
            <a:rect l="l" t="t" r="r" b="b"/>
            <a:pathLst>
              <a:path w="9044305" h="6783705">
                <a:moveTo>
                  <a:pt x="0" y="0"/>
                </a:moveTo>
                <a:lnTo>
                  <a:pt x="9044246" y="0"/>
                </a:lnTo>
                <a:lnTo>
                  <a:pt x="9044246" y="6783184"/>
                </a:lnTo>
                <a:lnTo>
                  <a:pt x="0" y="678318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857</Words>
  <Application>Microsoft Office PowerPoint</Application>
  <PresentationFormat>Custom</PresentationFormat>
  <Paragraphs>174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MS PGothic</vt:lpstr>
      <vt:lpstr>Arial</vt:lpstr>
      <vt:lpstr>Arial MT</vt:lpstr>
      <vt:lpstr>Calibri</vt:lpstr>
      <vt:lpstr>Microsoft Sans Serif</vt:lpstr>
      <vt:lpstr>Office Theme</vt:lpstr>
      <vt:lpstr>PowerPoint Presentation</vt:lpstr>
      <vt:lpstr>Sound Segments</vt:lpstr>
      <vt:lpstr>Identity of Speech Sounds</vt:lpstr>
      <vt:lpstr>Identity of Speech Sounds</vt:lpstr>
      <vt:lpstr>The Phonetic Alphabet</vt:lpstr>
      <vt:lpstr>The Phonetic Alphabet</vt:lpstr>
      <vt:lpstr>The Phonetic Alphabet</vt:lpstr>
      <vt:lpstr>The Phonetic Alphabet</vt:lpstr>
      <vt:lpstr>Articulatory Phonetics</vt:lpstr>
      <vt:lpstr>Consonants: Place of Articulation</vt:lpstr>
      <vt:lpstr>Consonants: Place of Articulation</vt:lpstr>
      <vt:lpstr>Consonants: Place of Articulation</vt:lpstr>
      <vt:lpstr>Consonants: Place of Articulation</vt:lpstr>
      <vt:lpstr>Consonants: Place of Articulation</vt:lpstr>
      <vt:lpstr>Consonants: Manner of Articulation</vt:lpstr>
      <vt:lpstr>Consonants: Manner of Articulation</vt:lpstr>
      <vt:lpstr>Consonants: Manner of Articulation</vt:lpstr>
      <vt:lpstr>Consonants: Manner of Articulation</vt:lpstr>
      <vt:lpstr>Consonants: Manner of Articulation</vt:lpstr>
      <vt:lpstr>Consonants: Manner of Articulation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6</cp:revision>
  <dcterms:created xsi:type="dcterms:W3CDTF">2024-04-23T06:32:46Z</dcterms:created>
  <dcterms:modified xsi:type="dcterms:W3CDTF">2024-04-29T04:05:39Z</dcterms:modified>
</cp:coreProperties>
</file>