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90" r:id="rId4"/>
    <p:sldId id="291" r:id="rId5"/>
    <p:sldId id="292" r:id="rId6"/>
    <p:sldId id="293" r:id="rId7"/>
    <p:sldId id="294" r:id="rId8"/>
    <p:sldId id="295" r:id="rId9"/>
    <p:sldId id="296" r:id="rId10"/>
    <p:sldId id="297" r:id="rId11"/>
    <p:sldId id="298" r:id="rId12"/>
    <p:sldId id="29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3" d="100"/>
          <a:sy n="33" d="100"/>
        </p:scale>
        <p:origin x="84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7865A7A-EFA2-4F95-A8B8-60137C72C1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274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65A7A-EFA2-4F95-A8B8-60137C72C1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179434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65A7A-EFA2-4F95-A8B8-60137C72C1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29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7865A7A-EFA2-4F95-A8B8-60137C72C1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473471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7865A7A-EFA2-4F95-A8B8-60137C72C19E}"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0B92BC-F0DD-4CA5-8477-C56375FD05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872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7865A7A-EFA2-4F95-A8B8-60137C72C19E}"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9842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65A7A-EFA2-4F95-A8B8-60137C72C19E}"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2148652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7865A7A-EFA2-4F95-A8B8-60137C72C19E}"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353303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65A7A-EFA2-4F95-A8B8-60137C72C19E}"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3702196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7865A7A-EFA2-4F95-A8B8-60137C72C19E}"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B92BC-F0DD-4CA5-8477-C56375FD059E}" type="slidenum">
              <a:rPr lang="en-US" smtClean="0"/>
              <a:t>‹#›</a:t>
            </a:fld>
            <a:endParaRPr lang="en-US"/>
          </a:p>
        </p:txBody>
      </p:sp>
    </p:spTree>
    <p:extLst>
      <p:ext uri="{BB962C8B-B14F-4D97-AF65-F5344CB8AC3E}">
        <p14:creationId xmlns:p14="http://schemas.microsoft.com/office/powerpoint/2010/main" val="316796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7865A7A-EFA2-4F95-A8B8-60137C72C19E}"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0B92BC-F0DD-4CA5-8477-C56375FD059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37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7865A7A-EFA2-4F95-A8B8-60137C72C19E}" type="datetimeFigureOut">
              <a:rPr lang="en-US" smtClean="0"/>
              <a:t>12/3/2024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E0B92BC-F0DD-4CA5-8477-C56375FD059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3281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NoSql</a:t>
            </a:r>
            <a:r>
              <a:rPr lang="en-US" dirty="0" smtClean="0"/>
              <a:t> Database</a:t>
            </a:r>
            <a:endParaRPr lang="en-US" dirty="0"/>
          </a:p>
        </p:txBody>
      </p:sp>
      <p:sp>
        <p:nvSpPr>
          <p:cNvPr id="3" name="Subtitle 2"/>
          <p:cNvSpPr>
            <a:spLocks noGrp="1"/>
          </p:cNvSpPr>
          <p:nvPr>
            <p:ph type="subTitle" idx="1"/>
          </p:nvPr>
        </p:nvSpPr>
        <p:spPr/>
        <p:txBody>
          <a:bodyPr/>
          <a:lstStyle/>
          <a:p>
            <a:r>
              <a:rPr lang="en-US" dirty="0" smtClean="0"/>
              <a:t>Dr. Salahuddin</a:t>
            </a:r>
            <a:endParaRPr lang="en-US" dirty="0"/>
          </a:p>
        </p:txBody>
      </p:sp>
    </p:spTree>
    <p:extLst>
      <p:ext uri="{BB962C8B-B14F-4D97-AF65-F5344CB8AC3E}">
        <p14:creationId xmlns:p14="http://schemas.microsoft.com/office/powerpoint/2010/main" val="121705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CAP theorem categorizes systems into three categories:</a:t>
            </a:r>
          </a:p>
        </p:txBody>
      </p:sp>
      <p:sp>
        <p:nvSpPr>
          <p:cNvPr id="3" name="Content Placeholder 2"/>
          <p:cNvSpPr>
            <a:spLocks noGrp="1"/>
          </p:cNvSpPr>
          <p:nvPr>
            <p:ph idx="1"/>
          </p:nvPr>
        </p:nvSpPr>
        <p:spPr/>
        <p:txBody>
          <a:bodyPr>
            <a:normAutofit/>
          </a:bodyPr>
          <a:lstStyle/>
          <a:p>
            <a:pPr algn="just"/>
            <a:r>
              <a:rPr lang="en-US" sz="4000" b="1" dirty="0"/>
              <a:t>CA (Consistent and Available) database: </a:t>
            </a:r>
            <a:r>
              <a:rPr lang="en-US" sz="4000" dirty="0"/>
              <a:t>A CA delivers consistency and availability in the absence of any network partition. Often a single node’s DB servers are categorized as CA systems. Single node DB servers do not need to deal with partition tolerance and are thus considered CA systems.</a:t>
            </a:r>
          </a:p>
        </p:txBody>
      </p:sp>
    </p:spTree>
    <p:extLst>
      <p:ext uri="{BB962C8B-B14F-4D97-AF65-F5344CB8AC3E}">
        <p14:creationId xmlns:p14="http://schemas.microsoft.com/office/powerpoint/2010/main" val="493825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585216"/>
            <a:ext cx="11775440" cy="1499616"/>
          </a:xfrm>
        </p:spPr>
        <p:txBody>
          <a:bodyPr>
            <a:normAutofit fontScale="90000"/>
          </a:bodyPr>
          <a:lstStyle/>
          <a:p>
            <a:pPr algn="just"/>
            <a:r>
              <a:rPr lang="en-US" dirty="0"/>
              <a:t>The following diagram shows the classification of different databases based on the CAP theorem.</a:t>
            </a:r>
            <a:br>
              <a:rPr lang="en-US" dirty="0"/>
            </a:b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77520" y="1249680"/>
            <a:ext cx="11348720" cy="5608320"/>
          </a:xfrm>
          <a:prstGeom prst="rect">
            <a:avLst/>
          </a:prstGeom>
        </p:spPr>
      </p:pic>
    </p:spTree>
    <p:extLst>
      <p:ext uri="{BB962C8B-B14F-4D97-AF65-F5344CB8AC3E}">
        <p14:creationId xmlns:p14="http://schemas.microsoft.com/office/powerpoint/2010/main" val="3113284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585216"/>
            <a:ext cx="11775440" cy="1499616"/>
          </a:xfrm>
        </p:spPr>
        <p:txBody>
          <a:bodyPr>
            <a:normAutofit fontScale="90000"/>
          </a:bodyPr>
          <a:lstStyle/>
          <a:p>
            <a:pPr algn="just"/>
            <a:r>
              <a:rPr lang="en-US" dirty="0"/>
              <a:t>The following diagram shows the classification of different databases based on the CAP theorem.</a:t>
            </a:r>
            <a:br>
              <a:rPr lang="en-US" dirty="0"/>
            </a:br>
            <a:r>
              <a:rPr lang="en-US" dirty="0"/>
              <a:t/>
            </a:r>
            <a:br>
              <a:rPr lang="en-US" dirty="0"/>
            </a:br>
            <a:endParaRPr lang="en-US" dirty="0"/>
          </a:p>
        </p:txBody>
      </p:sp>
      <p:pic>
        <p:nvPicPr>
          <p:cNvPr id="5" name="Picture 4"/>
          <p:cNvPicPr>
            <a:picLocks noChangeAspect="1"/>
          </p:cNvPicPr>
          <p:nvPr/>
        </p:nvPicPr>
        <p:blipFill>
          <a:blip r:embed="rId2"/>
          <a:stretch>
            <a:fillRect/>
          </a:stretch>
        </p:blipFill>
        <p:spPr>
          <a:xfrm>
            <a:off x="5608320" y="2084832"/>
            <a:ext cx="6167120" cy="3972676"/>
          </a:xfrm>
          <a:prstGeom prst="rect">
            <a:avLst/>
          </a:prstGeom>
        </p:spPr>
      </p:pic>
      <p:sp>
        <p:nvSpPr>
          <p:cNvPr id="6" name="Rectangle 5"/>
          <p:cNvSpPr/>
          <p:nvPr/>
        </p:nvSpPr>
        <p:spPr>
          <a:xfrm>
            <a:off x="66040" y="2805837"/>
            <a:ext cx="6096000" cy="1754326"/>
          </a:xfrm>
          <a:prstGeom prst="rect">
            <a:avLst/>
          </a:prstGeom>
        </p:spPr>
        <p:txBody>
          <a:bodyPr>
            <a:spAutoFit/>
          </a:bodyPr>
          <a:lstStyle/>
          <a:p>
            <a:r>
              <a:rPr lang="en-US" dirty="0">
                <a:latin typeface="Arial" panose="020B0604020202020204" pitchFamily="34" charset="0"/>
              </a:rPr>
              <a:t>Use Cases</a:t>
            </a:r>
          </a:p>
          <a:p>
            <a:pPr>
              <a:buFont typeface="Arial" panose="020B0604020202020204" pitchFamily="34" charset="0"/>
              <a:buChar char="•"/>
            </a:pPr>
            <a:r>
              <a:rPr lang="en-US" dirty="0">
                <a:latin typeface="Arial" panose="020B0604020202020204" pitchFamily="34" charset="0"/>
              </a:rPr>
              <a:t>Financial System : Consistent &amp; Available​</a:t>
            </a:r>
          </a:p>
          <a:p>
            <a:pPr>
              <a:buFont typeface="Arial" panose="020B0604020202020204" pitchFamily="34" charset="0"/>
              <a:buChar char="•"/>
            </a:pPr>
            <a:r>
              <a:rPr lang="en-US" dirty="0">
                <a:latin typeface="Arial" panose="020B0604020202020204" pitchFamily="34" charset="0"/>
              </a:rPr>
              <a:t>Chat Applications : Consistent &amp; Partition tolerant​</a:t>
            </a:r>
          </a:p>
          <a:p>
            <a:pPr>
              <a:buFont typeface="Arial" panose="020B0604020202020204" pitchFamily="34" charset="0"/>
              <a:buChar char="•"/>
            </a:pPr>
            <a:r>
              <a:rPr lang="en-US" dirty="0">
                <a:latin typeface="Arial" panose="020B0604020202020204" pitchFamily="34" charset="0"/>
              </a:rPr>
              <a:t>Cache : </a:t>
            </a:r>
            <a:r>
              <a:rPr lang="en-US" dirty="0" err="1">
                <a:latin typeface="Arial" panose="020B0604020202020204" pitchFamily="34" charset="0"/>
              </a:rPr>
              <a:t>Redis</a:t>
            </a:r>
            <a:r>
              <a:rPr lang="en-US" dirty="0">
                <a:latin typeface="Arial" panose="020B0604020202020204" pitchFamily="34" charset="0"/>
              </a:rPr>
              <a:t> – Consistent &amp; partition tolerant​</a:t>
            </a:r>
          </a:p>
          <a:p>
            <a:pPr>
              <a:buFont typeface="Arial" panose="020B0604020202020204" pitchFamily="34" charset="0"/>
              <a:buChar char="•"/>
            </a:pPr>
            <a:r>
              <a:rPr lang="en-US" dirty="0">
                <a:latin typeface="Arial" panose="020B0604020202020204" pitchFamily="34" charset="0"/>
              </a:rPr>
              <a:t>Social Site (Analytics Metadata as likes, feeds, views) – Available and Partition tolerant</a:t>
            </a:r>
            <a:endParaRPr lang="en-US" b="0" i="0" dirty="0">
              <a:effectLst/>
              <a:latin typeface="Arial" panose="020B0604020202020204" pitchFamily="34" charset="0"/>
            </a:endParaRPr>
          </a:p>
        </p:txBody>
      </p:sp>
    </p:spTree>
    <p:extLst>
      <p:ext uri="{BB962C8B-B14F-4D97-AF65-F5344CB8AC3E}">
        <p14:creationId xmlns:p14="http://schemas.microsoft.com/office/powerpoint/2010/main" val="297248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CAP Theorem</a:t>
            </a:r>
          </a:p>
        </p:txBody>
      </p:sp>
      <p:sp>
        <p:nvSpPr>
          <p:cNvPr id="3" name="Content Placeholder 2"/>
          <p:cNvSpPr>
            <a:spLocks noGrp="1"/>
          </p:cNvSpPr>
          <p:nvPr>
            <p:ph idx="1"/>
          </p:nvPr>
        </p:nvSpPr>
        <p:spPr>
          <a:xfrm>
            <a:off x="345440" y="1656080"/>
            <a:ext cx="11297920" cy="4023360"/>
          </a:xfrm>
        </p:spPr>
        <p:txBody>
          <a:bodyPr>
            <a:noAutofit/>
          </a:bodyPr>
          <a:lstStyle/>
          <a:p>
            <a:pPr algn="just"/>
            <a:r>
              <a:rPr lang="en-US" sz="4000" dirty="0"/>
              <a:t>The CAP theorem is used to makes system designers aware of the trade-offs while designing networked shared-data systems. CAP theorem has influenced the design of many distributed data systems. </a:t>
            </a:r>
            <a:endParaRPr lang="en-US" sz="4000" dirty="0" smtClean="0"/>
          </a:p>
          <a:p>
            <a:pPr algn="just"/>
            <a:endParaRPr lang="en-US" sz="4000" dirty="0"/>
          </a:p>
          <a:p>
            <a:pPr algn="just"/>
            <a:r>
              <a:rPr lang="en-US" sz="4000" dirty="0" smtClean="0"/>
              <a:t>It </a:t>
            </a:r>
            <a:r>
              <a:rPr lang="en-US" sz="4000" dirty="0"/>
              <a:t>is very important to understand the CAP theorem as It makes the basics of choosing any NoSQL database based on the requirements.</a:t>
            </a:r>
          </a:p>
        </p:txBody>
      </p:sp>
    </p:spTree>
    <p:extLst>
      <p:ext uri="{BB962C8B-B14F-4D97-AF65-F5344CB8AC3E}">
        <p14:creationId xmlns:p14="http://schemas.microsoft.com/office/powerpoint/2010/main" val="151689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CAP Theorem</a:t>
            </a:r>
          </a:p>
        </p:txBody>
      </p:sp>
      <p:sp>
        <p:nvSpPr>
          <p:cNvPr id="3" name="Content Placeholder 2"/>
          <p:cNvSpPr>
            <a:spLocks noGrp="1"/>
          </p:cNvSpPr>
          <p:nvPr>
            <p:ph idx="1"/>
          </p:nvPr>
        </p:nvSpPr>
        <p:spPr>
          <a:xfrm>
            <a:off x="345440" y="1656080"/>
            <a:ext cx="11297920" cy="4023360"/>
          </a:xfrm>
        </p:spPr>
        <p:txBody>
          <a:bodyPr>
            <a:noAutofit/>
          </a:bodyPr>
          <a:lstStyle/>
          <a:p>
            <a:pPr algn="just"/>
            <a:r>
              <a:rPr lang="en-US" sz="4000" b="1" dirty="0"/>
              <a:t>CAP theorem</a:t>
            </a:r>
            <a:r>
              <a:rPr lang="en-US" sz="4000" dirty="0"/>
              <a:t> states that in networked shared-data systems or distributed systems, we can only achieve at most two out of three guarantees for a database: </a:t>
            </a:r>
            <a:r>
              <a:rPr lang="en-US" sz="4000" b="1" dirty="0"/>
              <a:t>C</a:t>
            </a:r>
            <a:r>
              <a:rPr lang="en-US" sz="4000" dirty="0"/>
              <a:t>onsistency, </a:t>
            </a:r>
            <a:r>
              <a:rPr lang="en-US" sz="4000" b="1" dirty="0"/>
              <a:t>A</a:t>
            </a:r>
            <a:r>
              <a:rPr lang="en-US" sz="4000" dirty="0"/>
              <a:t>vailability and </a:t>
            </a:r>
            <a:r>
              <a:rPr lang="en-US" sz="4000" b="1" dirty="0"/>
              <a:t>P</a:t>
            </a:r>
            <a:r>
              <a:rPr lang="en-US" sz="4000" dirty="0"/>
              <a:t>artition Tolerance.</a:t>
            </a:r>
          </a:p>
          <a:p>
            <a:pPr algn="just"/>
            <a:r>
              <a:rPr lang="en-US" sz="4000" dirty="0"/>
              <a:t>A </a:t>
            </a:r>
            <a:r>
              <a:rPr lang="en-US" sz="4000" b="1" dirty="0"/>
              <a:t>distributed system</a:t>
            </a:r>
            <a:r>
              <a:rPr lang="en-US" sz="4000" dirty="0"/>
              <a:t> is a network that stores data on more than one node (physical or virtual machines) at the same time.</a:t>
            </a:r>
          </a:p>
        </p:txBody>
      </p:sp>
    </p:spTree>
    <p:extLst>
      <p:ext uri="{BB962C8B-B14F-4D97-AF65-F5344CB8AC3E}">
        <p14:creationId xmlns:p14="http://schemas.microsoft.com/office/powerpoint/2010/main" val="278404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Let’s first understand C, A, and P in simple words:</a:t>
            </a:r>
            <a:endParaRPr lang="en-US" b="1" dirty="0"/>
          </a:p>
        </p:txBody>
      </p:sp>
      <p:sp>
        <p:nvSpPr>
          <p:cNvPr id="3" name="Content Placeholder 2"/>
          <p:cNvSpPr>
            <a:spLocks noGrp="1"/>
          </p:cNvSpPr>
          <p:nvPr>
            <p:ph idx="1"/>
          </p:nvPr>
        </p:nvSpPr>
        <p:spPr>
          <a:xfrm>
            <a:off x="345440" y="1656080"/>
            <a:ext cx="11297920" cy="4023360"/>
          </a:xfrm>
        </p:spPr>
        <p:txBody>
          <a:bodyPr>
            <a:noAutofit/>
          </a:bodyPr>
          <a:lstStyle/>
          <a:p>
            <a:pPr algn="just"/>
            <a:r>
              <a:rPr lang="en-US" sz="4000" b="1" dirty="0"/>
              <a:t>Consistency: </a:t>
            </a:r>
            <a:r>
              <a:rPr lang="en-US" sz="4000" dirty="0"/>
              <a:t>means that all clients see the same data at the same time, no matter which node they connect to in a distributed system. To achieve consistency, whenever data is written to one node, it must be instantly forwarded or replicated to all the other nodes in the system before the write is deemed successful.</a:t>
            </a:r>
          </a:p>
        </p:txBody>
      </p:sp>
    </p:spTree>
    <p:extLst>
      <p:ext uri="{BB962C8B-B14F-4D97-AF65-F5344CB8AC3E}">
        <p14:creationId xmlns:p14="http://schemas.microsoft.com/office/powerpoint/2010/main" val="393351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Let’s first understand C, A, and P in simple words:</a:t>
            </a:r>
            <a:endParaRPr lang="en-US" b="1" dirty="0"/>
          </a:p>
        </p:txBody>
      </p:sp>
      <p:sp>
        <p:nvSpPr>
          <p:cNvPr id="3" name="Content Placeholder 2"/>
          <p:cNvSpPr>
            <a:spLocks noGrp="1"/>
          </p:cNvSpPr>
          <p:nvPr>
            <p:ph idx="1"/>
          </p:nvPr>
        </p:nvSpPr>
        <p:spPr>
          <a:xfrm>
            <a:off x="345440" y="1656080"/>
            <a:ext cx="11297920" cy="4023360"/>
          </a:xfrm>
        </p:spPr>
        <p:txBody>
          <a:bodyPr>
            <a:noAutofit/>
          </a:bodyPr>
          <a:lstStyle/>
          <a:p>
            <a:pPr algn="just"/>
            <a:r>
              <a:rPr lang="en-US" sz="4000" b="1" dirty="0"/>
              <a:t>Availability: </a:t>
            </a:r>
            <a:r>
              <a:rPr lang="en-US" sz="4000" dirty="0"/>
              <a:t>means that every non-failing node returns a response for all read and write requests in a reasonable amount of time, even if one or more nodes are down. Another way to state this — all working nodes in the distributed system return a valid response for any request, without failing or exception.</a:t>
            </a:r>
          </a:p>
        </p:txBody>
      </p:sp>
    </p:spTree>
    <p:extLst>
      <p:ext uri="{BB962C8B-B14F-4D97-AF65-F5344CB8AC3E}">
        <p14:creationId xmlns:p14="http://schemas.microsoft.com/office/powerpoint/2010/main" val="178603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Let’s first understand C, A, and P in simple words:</a:t>
            </a:r>
            <a:endParaRPr lang="en-US" b="1" dirty="0"/>
          </a:p>
        </p:txBody>
      </p:sp>
      <p:sp>
        <p:nvSpPr>
          <p:cNvPr id="3" name="Content Placeholder 2"/>
          <p:cNvSpPr>
            <a:spLocks noGrp="1"/>
          </p:cNvSpPr>
          <p:nvPr>
            <p:ph idx="1"/>
          </p:nvPr>
        </p:nvSpPr>
        <p:spPr>
          <a:xfrm>
            <a:off x="345440" y="1656080"/>
            <a:ext cx="11297920" cy="4023360"/>
          </a:xfrm>
        </p:spPr>
        <p:txBody>
          <a:bodyPr>
            <a:noAutofit/>
          </a:bodyPr>
          <a:lstStyle/>
          <a:p>
            <a:pPr algn="just"/>
            <a:r>
              <a:rPr lang="en-US" sz="4000" b="1" dirty="0"/>
              <a:t>Partition Tolerance: </a:t>
            </a:r>
            <a:r>
              <a:rPr lang="en-US" sz="4000" dirty="0"/>
              <a:t>means that the system continues to operate despite arbitrary message loss or failure of part of the system. In other words, even if there is a network outage in the data center and some of the computers are unreachable, still the system continues to perform. Distributed systems guaranteeing partition tolerance can gracefully recover from partitions once the partition heals.</a:t>
            </a:r>
          </a:p>
        </p:txBody>
      </p:sp>
    </p:spTree>
    <p:extLst>
      <p:ext uri="{BB962C8B-B14F-4D97-AF65-F5344CB8AC3E}">
        <p14:creationId xmlns:p14="http://schemas.microsoft.com/office/powerpoint/2010/main" val="135304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CAP theorem categorizes systems into three categories:</a:t>
            </a:r>
          </a:p>
        </p:txBody>
      </p:sp>
      <p:sp>
        <p:nvSpPr>
          <p:cNvPr id="3" name="Content Placeholder 2"/>
          <p:cNvSpPr>
            <a:spLocks noGrp="1"/>
          </p:cNvSpPr>
          <p:nvPr>
            <p:ph idx="1"/>
          </p:nvPr>
        </p:nvSpPr>
        <p:spPr/>
        <p:txBody>
          <a:bodyPr>
            <a:normAutofit/>
          </a:bodyPr>
          <a:lstStyle/>
          <a:p>
            <a:pPr algn="just"/>
            <a:r>
              <a:rPr lang="en-US" sz="4000" b="1" dirty="0"/>
              <a:t>CP (Consistent and Partition Tolerant) database:</a:t>
            </a:r>
            <a:r>
              <a:rPr lang="en-US" sz="4000" dirty="0"/>
              <a:t> A CP database delivers consistency and partition tolerance at the expense of availability. When a partition occurs between any two nodes, the system has to shut down the non-consistent node (i.e., make it unavailable) until the partition is resolved.</a:t>
            </a:r>
          </a:p>
        </p:txBody>
      </p:sp>
    </p:spTree>
    <p:extLst>
      <p:ext uri="{BB962C8B-B14F-4D97-AF65-F5344CB8AC3E}">
        <p14:creationId xmlns:p14="http://schemas.microsoft.com/office/powerpoint/2010/main" val="71845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CAP theorem categorizes systems into three categories:</a:t>
            </a:r>
          </a:p>
        </p:txBody>
      </p:sp>
      <p:sp>
        <p:nvSpPr>
          <p:cNvPr id="3" name="Content Placeholder 2"/>
          <p:cNvSpPr>
            <a:spLocks noGrp="1"/>
          </p:cNvSpPr>
          <p:nvPr>
            <p:ph idx="1"/>
          </p:nvPr>
        </p:nvSpPr>
        <p:spPr/>
        <p:txBody>
          <a:bodyPr>
            <a:normAutofit/>
          </a:bodyPr>
          <a:lstStyle/>
          <a:p>
            <a:pPr algn="just"/>
            <a:r>
              <a:rPr lang="en-US" sz="4000" b="1" i="1" dirty="0"/>
              <a:t>Partition</a:t>
            </a:r>
            <a:r>
              <a:rPr lang="en-US" sz="4000" i="1" dirty="0"/>
              <a:t> refers to a communication break between nodes within a distributed system. Meaning, if a node cannot receive any messages from another node in the system, there is a partition between the two nodes. Partition could have been because of network failure, server crash, or any other reason.</a:t>
            </a:r>
            <a:endParaRPr lang="en-US" sz="4000" dirty="0"/>
          </a:p>
        </p:txBody>
      </p:sp>
    </p:spTree>
    <p:extLst>
      <p:ext uri="{BB962C8B-B14F-4D97-AF65-F5344CB8AC3E}">
        <p14:creationId xmlns:p14="http://schemas.microsoft.com/office/powerpoint/2010/main" val="2254675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CAP theorem categorizes systems into three categories:</a:t>
            </a:r>
          </a:p>
        </p:txBody>
      </p:sp>
      <p:sp>
        <p:nvSpPr>
          <p:cNvPr id="3" name="Content Placeholder 2"/>
          <p:cNvSpPr>
            <a:spLocks noGrp="1"/>
          </p:cNvSpPr>
          <p:nvPr>
            <p:ph idx="1"/>
          </p:nvPr>
        </p:nvSpPr>
        <p:spPr>
          <a:xfrm>
            <a:off x="264160" y="2286000"/>
            <a:ext cx="11744960" cy="4023360"/>
          </a:xfrm>
        </p:spPr>
        <p:txBody>
          <a:bodyPr>
            <a:noAutofit/>
          </a:bodyPr>
          <a:lstStyle/>
          <a:p>
            <a:pPr algn="just"/>
            <a:r>
              <a:rPr lang="en-US" sz="4000" b="1" dirty="0"/>
              <a:t>AP (Available and Partition Tolerant) database: </a:t>
            </a:r>
            <a:r>
              <a:rPr lang="en-US" sz="4000" dirty="0"/>
              <a:t>An AP database delivers availability and partition tolerance at the expense of consistency. When a partition occurs, all nodes remain available but those at the wrong end of a partition might return an older version of data than others. When the partition is resolved, the AP databases typically resync the nodes to repair all inconsistencies in the system.</a:t>
            </a:r>
          </a:p>
        </p:txBody>
      </p:sp>
    </p:spTree>
    <p:extLst>
      <p:ext uri="{BB962C8B-B14F-4D97-AF65-F5344CB8AC3E}">
        <p14:creationId xmlns:p14="http://schemas.microsoft.com/office/powerpoint/2010/main" val="25785141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57</TotalTime>
  <Words>711</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Tw Cen MT</vt:lpstr>
      <vt:lpstr>Tw Cen MT Condensed</vt:lpstr>
      <vt:lpstr>Wingdings 3</vt:lpstr>
      <vt:lpstr>Integral</vt:lpstr>
      <vt:lpstr>NoSql Database</vt:lpstr>
      <vt:lpstr>CAP Theorem</vt:lpstr>
      <vt:lpstr>CAP Theorem</vt:lpstr>
      <vt:lpstr>Let’s first understand C, A, and P in simple words:</vt:lpstr>
      <vt:lpstr>Let’s first understand C, A, and P in simple words:</vt:lpstr>
      <vt:lpstr>Let’s first understand C, A, and P in simple words:</vt:lpstr>
      <vt:lpstr>The CAP theorem categorizes systems into three categories:</vt:lpstr>
      <vt:lpstr>The CAP theorem categorizes systems into three categories:</vt:lpstr>
      <vt:lpstr>The CAP theorem categorizes systems into three categories:</vt:lpstr>
      <vt:lpstr>The CAP theorem categorizes systems into three categories:</vt:lpstr>
      <vt:lpstr>The following diagram shows the classification of different databases based on the CAP theorem.  </vt:lpstr>
      <vt:lpstr>The following diagram shows the classification of different databases based on the CAP theorem.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 Database</dc:title>
  <dc:creator>Dr Salahuddin Shaikh</dc:creator>
  <cp:lastModifiedBy>Dr. Salahuddin Shaikh</cp:lastModifiedBy>
  <cp:revision>9</cp:revision>
  <dcterms:created xsi:type="dcterms:W3CDTF">2023-05-18T05:59:13Z</dcterms:created>
  <dcterms:modified xsi:type="dcterms:W3CDTF">2024-12-03T04:50:01Z</dcterms:modified>
</cp:coreProperties>
</file>