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8" r:id="rId4"/>
    <p:sldId id="269" r:id="rId5"/>
    <p:sldId id="270" r:id="rId6"/>
    <p:sldId id="271" r:id="rId7"/>
    <p:sldId id="272" r:id="rId8"/>
    <p:sldId id="273" r:id="rId9"/>
    <p:sldId id="274" r:id="rId10"/>
    <p:sldId id="275" r:id="rId11"/>
    <p:sldId id="286" r:id="rId12"/>
    <p:sldId id="276" r:id="rId13"/>
    <p:sldId id="287" r:id="rId14"/>
    <p:sldId id="277" r:id="rId15"/>
    <p:sldId id="278" r:id="rId16"/>
    <p:sldId id="283" r:id="rId17"/>
    <p:sldId id="279" r:id="rId18"/>
    <p:sldId id="280" r:id="rId19"/>
    <p:sldId id="284" r:id="rId20"/>
    <p:sldId id="281" r:id="rId21"/>
    <p:sldId id="285" r:id="rId22"/>
    <p:sldId id="28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0D094BB-57EF-4CBE-9134-B3C60430006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2E8FB-02D6-4917-9AD4-4EF853608C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549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D094BB-57EF-4CBE-9134-B3C60430006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2E8FB-02D6-4917-9AD4-4EF853608CCC}" type="slidenum">
              <a:rPr lang="en-US" smtClean="0"/>
              <a:t>‹#›</a:t>
            </a:fld>
            <a:endParaRPr lang="en-US"/>
          </a:p>
        </p:txBody>
      </p:sp>
    </p:spTree>
    <p:extLst>
      <p:ext uri="{BB962C8B-B14F-4D97-AF65-F5344CB8AC3E}">
        <p14:creationId xmlns:p14="http://schemas.microsoft.com/office/powerpoint/2010/main" val="306738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D094BB-57EF-4CBE-9134-B3C60430006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2E8FB-02D6-4917-9AD4-4EF853608CC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D094BB-57EF-4CBE-9134-B3C60430006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2E8FB-02D6-4917-9AD4-4EF853608CCC}" type="slidenum">
              <a:rPr lang="en-US" smtClean="0"/>
              <a:t>‹#›</a:t>
            </a:fld>
            <a:endParaRPr lang="en-US"/>
          </a:p>
        </p:txBody>
      </p:sp>
    </p:spTree>
    <p:extLst>
      <p:ext uri="{BB962C8B-B14F-4D97-AF65-F5344CB8AC3E}">
        <p14:creationId xmlns:p14="http://schemas.microsoft.com/office/powerpoint/2010/main" val="269267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D094BB-57EF-4CBE-9134-B3C604300069}"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52E8FB-02D6-4917-9AD4-4EF853608C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541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0D094BB-57EF-4CBE-9134-B3C604300069}"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2E8FB-02D6-4917-9AD4-4EF853608CCC}" type="slidenum">
              <a:rPr lang="en-US" smtClean="0"/>
              <a:t>‹#›</a:t>
            </a:fld>
            <a:endParaRPr lang="en-US"/>
          </a:p>
        </p:txBody>
      </p:sp>
    </p:spTree>
    <p:extLst>
      <p:ext uri="{BB962C8B-B14F-4D97-AF65-F5344CB8AC3E}">
        <p14:creationId xmlns:p14="http://schemas.microsoft.com/office/powerpoint/2010/main" val="86180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D094BB-57EF-4CBE-9134-B3C604300069}"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52E8FB-02D6-4917-9AD4-4EF853608CCC}" type="slidenum">
              <a:rPr lang="en-US" smtClean="0"/>
              <a:t>‹#›</a:t>
            </a:fld>
            <a:endParaRPr lang="en-US"/>
          </a:p>
        </p:txBody>
      </p:sp>
    </p:spTree>
    <p:extLst>
      <p:ext uri="{BB962C8B-B14F-4D97-AF65-F5344CB8AC3E}">
        <p14:creationId xmlns:p14="http://schemas.microsoft.com/office/powerpoint/2010/main" val="745246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0D094BB-57EF-4CBE-9134-B3C604300069}"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52E8FB-02D6-4917-9AD4-4EF853608CCC}" type="slidenum">
              <a:rPr lang="en-US" smtClean="0"/>
              <a:t>‹#›</a:t>
            </a:fld>
            <a:endParaRPr lang="en-US"/>
          </a:p>
        </p:txBody>
      </p:sp>
    </p:spTree>
    <p:extLst>
      <p:ext uri="{BB962C8B-B14F-4D97-AF65-F5344CB8AC3E}">
        <p14:creationId xmlns:p14="http://schemas.microsoft.com/office/powerpoint/2010/main" val="3471307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D094BB-57EF-4CBE-9134-B3C604300069}"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52E8FB-02D6-4917-9AD4-4EF853608CCC}" type="slidenum">
              <a:rPr lang="en-US" smtClean="0"/>
              <a:t>‹#›</a:t>
            </a:fld>
            <a:endParaRPr lang="en-US"/>
          </a:p>
        </p:txBody>
      </p:sp>
    </p:spTree>
    <p:extLst>
      <p:ext uri="{BB962C8B-B14F-4D97-AF65-F5344CB8AC3E}">
        <p14:creationId xmlns:p14="http://schemas.microsoft.com/office/powerpoint/2010/main" val="411174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0D094BB-57EF-4CBE-9134-B3C604300069}"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2E8FB-02D6-4917-9AD4-4EF853608CCC}" type="slidenum">
              <a:rPr lang="en-US" smtClean="0"/>
              <a:t>‹#›</a:t>
            </a:fld>
            <a:endParaRPr lang="en-US"/>
          </a:p>
        </p:txBody>
      </p:sp>
    </p:spTree>
    <p:extLst>
      <p:ext uri="{BB962C8B-B14F-4D97-AF65-F5344CB8AC3E}">
        <p14:creationId xmlns:p14="http://schemas.microsoft.com/office/powerpoint/2010/main" val="262177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D094BB-57EF-4CBE-9134-B3C604300069}"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52E8FB-02D6-4917-9AD4-4EF853608CC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0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0D094BB-57EF-4CBE-9134-B3C604300069}" type="datetimeFigureOut">
              <a:rPr lang="en-US" smtClean="0"/>
              <a:t>12/5/2023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F52E8FB-02D6-4917-9AD4-4EF853608CC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612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2.com/articles/data-wrangl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eurekalert.org/pub_releases/2019-04/tuod-aoi041119.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Big DATA Visualization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7580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#1: Line </a:t>
            </a:r>
            <a:r>
              <a:rPr lang="en-US" b="1" dirty="0" smtClean="0"/>
              <a:t>Charts</a:t>
            </a:r>
            <a:endParaRPr lang="en-US" dirty="0"/>
          </a:p>
        </p:txBody>
      </p:sp>
      <p:sp>
        <p:nvSpPr>
          <p:cNvPr id="3" name="Content Placeholder 2"/>
          <p:cNvSpPr>
            <a:spLocks noGrp="1"/>
          </p:cNvSpPr>
          <p:nvPr>
            <p:ph idx="1"/>
          </p:nvPr>
        </p:nvSpPr>
        <p:spPr>
          <a:xfrm>
            <a:off x="109728" y="1863968"/>
            <a:ext cx="4062221" cy="4994031"/>
          </a:xfrm>
        </p:spPr>
        <p:txBody>
          <a:bodyPr>
            <a:normAutofit/>
          </a:bodyPr>
          <a:lstStyle/>
          <a:p>
            <a:pPr algn="just"/>
            <a:r>
              <a:rPr lang="en-US" sz="2600" dirty="0"/>
              <a:t>A line chart, also known as a line graph, is a graphic representation of data that plots a fixed value on one side and a variable on the other.</a:t>
            </a:r>
          </a:p>
          <a:p>
            <a:pPr algn="just"/>
            <a:r>
              <a:rPr lang="en-US" sz="2600" dirty="0"/>
              <a:t>A line chart is a fantastic way to represent the relationship of data. You can use a line chart to represent changes and fluctuations of things within a certain period of time.</a:t>
            </a:r>
          </a:p>
          <a:p>
            <a:pPr algn="just"/>
            <a:endParaRPr lang="en-US" sz="2600" dirty="0"/>
          </a:p>
        </p:txBody>
      </p:sp>
      <p:pic>
        <p:nvPicPr>
          <p:cNvPr id="4" name="Picture 3"/>
          <p:cNvPicPr>
            <a:picLocks noChangeAspect="1"/>
          </p:cNvPicPr>
          <p:nvPr/>
        </p:nvPicPr>
        <p:blipFill>
          <a:blip r:embed="rId2"/>
          <a:stretch>
            <a:fillRect/>
          </a:stretch>
        </p:blipFill>
        <p:spPr>
          <a:xfrm>
            <a:off x="4346916" y="2057400"/>
            <a:ext cx="7845083" cy="4800600"/>
          </a:xfrm>
          <a:prstGeom prst="rect">
            <a:avLst/>
          </a:prstGeom>
        </p:spPr>
      </p:pic>
    </p:spTree>
    <p:extLst>
      <p:ext uri="{BB962C8B-B14F-4D97-AF65-F5344CB8AC3E}">
        <p14:creationId xmlns:p14="http://schemas.microsoft.com/office/powerpoint/2010/main" val="399596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#1: Line </a:t>
            </a:r>
            <a:r>
              <a:rPr lang="en-US" b="1" dirty="0" smtClean="0"/>
              <a:t>Charts</a:t>
            </a:r>
            <a:endParaRPr lang="en-US" dirty="0"/>
          </a:p>
        </p:txBody>
      </p:sp>
      <p:sp>
        <p:nvSpPr>
          <p:cNvPr id="3" name="Content Placeholder 2"/>
          <p:cNvSpPr>
            <a:spLocks noGrp="1"/>
          </p:cNvSpPr>
          <p:nvPr>
            <p:ph idx="1"/>
          </p:nvPr>
        </p:nvSpPr>
        <p:spPr>
          <a:xfrm>
            <a:off x="2027018" y="1637826"/>
            <a:ext cx="9319407" cy="4994031"/>
          </a:xfrm>
        </p:spPr>
        <p:txBody>
          <a:bodyPr>
            <a:normAutofit/>
          </a:bodyPr>
          <a:lstStyle/>
          <a:p>
            <a:r>
              <a:rPr lang="en-US" i="1" dirty="0"/>
              <a:t>Strengths:</a:t>
            </a:r>
            <a:endParaRPr lang="en-US" dirty="0"/>
          </a:p>
          <a:p>
            <a:r>
              <a:rPr lang="en-US" dirty="0"/>
              <a:t>Excellent for showcasing trends and patterns in sequential or time-based data.</a:t>
            </a:r>
          </a:p>
          <a:p>
            <a:r>
              <a:rPr lang="en-US" dirty="0"/>
              <a:t>Effective for visualizing multiple variables or categories over time.</a:t>
            </a:r>
          </a:p>
          <a:p>
            <a:r>
              <a:rPr lang="en-US" dirty="0"/>
              <a:t>Suitable for highlighting continuous data trends and relationships.</a:t>
            </a:r>
          </a:p>
          <a:p>
            <a:r>
              <a:rPr lang="en-US" i="1" dirty="0"/>
              <a:t>Weaknesses:</a:t>
            </a:r>
            <a:endParaRPr lang="en-US" dirty="0"/>
          </a:p>
          <a:p>
            <a:r>
              <a:rPr lang="en-US" dirty="0"/>
              <a:t>Prone to overcrowding with massive datasets, leading to reduced readability.</a:t>
            </a:r>
          </a:p>
          <a:p>
            <a:r>
              <a:rPr lang="en-US" dirty="0"/>
              <a:t>Performance issues may arise when rendering a vast number of data points.</a:t>
            </a:r>
          </a:p>
          <a:p>
            <a:r>
              <a:rPr lang="en-US" dirty="0"/>
              <a:t>Detail loss and lack of granularity in extremely large datasets.</a:t>
            </a:r>
          </a:p>
        </p:txBody>
      </p:sp>
    </p:spTree>
    <p:extLst>
      <p:ext uri="{BB962C8B-B14F-4D97-AF65-F5344CB8AC3E}">
        <p14:creationId xmlns:p14="http://schemas.microsoft.com/office/powerpoint/2010/main" val="275021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#2: Bar Charts</a:t>
            </a:r>
            <a:br>
              <a:rPr lang="en-US" b="1" dirty="0"/>
            </a:br>
            <a:endParaRPr lang="en-US" dirty="0"/>
          </a:p>
        </p:txBody>
      </p:sp>
      <p:sp>
        <p:nvSpPr>
          <p:cNvPr id="3" name="Content Placeholder 2"/>
          <p:cNvSpPr>
            <a:spLocks noGrp="1"/>
          </p:cNvSpPr>
          <p:nvPr>
            <p:ph idx="1"/>
          </p:nvPr>
        </p:nvSpPr>
        <p:spPr>
          <a:xfrm>
            <a:off x="827180" y="1526343"/>
            <a:ext cx="4377866" cy="5113607"/>
          </a:xfrm>
        </p:spPr>
        <p:txBody>
          <a:bodyPr>
            <a:noAutofit/>
          </a:bodyPr>
          <a:lstStyle/>
          <a:p>
            <a:pPr algn="just"/>
            <a:r>
              <a:rPr lang="en-US" sz="2600" dirty="0"/>
              <a:t>A bar chart, also known as a bar graph, uses bars to compare different data points or data sets.</a:t>
            </a:r>
          </a:p>
          <a:p>
            <a:pPr algn="just"/>
            <a:r>
              <a:rPr lang="en-US" sz="2600" dirty="0"/>
              <a:t>Many data scientists will use bar charts to visually represent their data analysis. You can use a bar chart to compare large amounts of data, fluctuations of quantities or different categories.</a:t>
            </a:r>
          </a:p>
          <a:p>
            <a:pPr algn="just"/>
            <a:r>
              <a:rPr lang="en-US" sz="2600" dirty="0"/>
              <a:t>The taller the bar, the larger the numerical value and vice versa.</a:t>
            </a:r>
          </a:p>
          <a:p>
            <a:pPr algn="just"/>
            <a:endParaRPr lang="en-US" sz="2600" dirty="0"/>
          </a:p>
        </p:txBody>
      </p:sp>
      <p:pic>
        <p:nvPicPr>
          <p:cNvPr id="4" name="Picture 3"/>
          <p:cNvPicPr>
            <a:picLocks noChangeAspect="1"/>
          </p:cNvPicPr>
          <p:nvPr/>
        </p:nvPicPr>
        <p:blipFill>
          <a:blip r:embed="rId2"/>
          <a:stretch>
            <a:fillRect/>
          </a:stretch>
        </p:blipFill>
        <p:spPr>
          <a:xfrm>
            <a:off x="5401995" y="1638887"/>
            <a:ext cx="6790006" cy="4114800"/>
          </a:xfrm>
          <a:prstGeom prst="rect">
            <a:avLst/>
          </a:prstGeom>
        </p:spPr>
      </p:pic>
    </p:spTree>
    <p:extLst>
      <p:ext uri="{BB962C8B-B14F-4D97-AF65-F5344CB8AC3E}">
        <p14:creationId xmlns:p14="http://schemas.microsoft.com/office/powerpoint/2010/main" val="107097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#2: Bar Charts</a:t>
            </a:r>
            <a:br>
              <a:rPr lang="en-US" b="1" dirty="0"/>
            </a:br>
            <a:endParaRPr lang="en-US" dirty="0"/>
          </a:p>
        </p:txBody>
      </p:sp>
      <p:sp>
        <p:nvSpPr>
          <p:cNvPr id="3" name="Content Placeholder 2"/>
          <p:cNvSpPr>
            <a:spLocks noGrp="1"/>
          </p:cNvSpPr>
          <p:nvPr>
            <p:ph idx="1"/>
          </p:nvPr>
        </p:nvSpPr>
        <p:spPr>
          <a:xfrm>
            <a:off x="827180" y="1526343"/>
            <a:ext cx="8710110" cy="5113607"/>
          </a:xfrm>
        </p:spPr>
        <p:txBody>
          <a:bodyPr>
            <a:noAutofit/>
          </a:bodyPr>
          <a:lstStyle/>
          <a:p>
            <a:r>
              <a:rPr lang="en-US" i="1" dirty="0"/>
              <a:t>Strengths:</a:t>
            </a:r>
            <a:endParaRPr lang="en-US" dirty="0"/>
          </a:p>
          <a:p>
            <a:r>
              <a:rPr lang="en-US" dirty="0"/>
              <a:t>Ideal for comparative analysis between discrete categories or groups.</a:t>
            </a:r>
          </a:p>
          <a:p>
            <a:r>
              <a:rPr lang="en-US" dirty="0"/>
              <a:t>Maintains readability by displaying distinct bars for each category.</a:t>
            </a:r>
          </a:p>
          <a:p>
            <a:r>
              <a:rPr lang="en-US" dirty="0"/>
              <a:t>Simplicity and clarity make it suitable for summarizing large datasets.</a:t>
            </a:r>
          </a:p>
          <a:p>
            <a:r>
              <a:rPr lang="en-US" i="1" dirty="0"/>
              <a:t>Weaknesses:</a:t>
            </a:r>
            <a:endParaRPr lang="en-US" dirty="0"/>
          </a:p>
          <a:p>
            <a:r>
              <a:rPr lang="en-US" dirty="0"/>
              <a:t>Less effective for representing trends or continuous data.</a:t>
            </a:r>
          </a:p>
          <a:p>
            <a:r>
              <a:rPr lang="en-US" dirty="0"/>
              <a:t>Space consumption increases with a vast number of categories or data points.</a:t>
            </a:r>
          </a:p>
          <a:p>
            <a:r>
              <a:rPr lang="en-US" dirty="0"/>
              <a:t>Provides less contextual information compared to line charts for trends over time.</a:t>
            </a:r>
          </a:p>
        </p:txBody>
      </p:sp>
    </p:spTree>
    <p:extLst>
      <p:ext uri="{BB962C8B-B14F-4D97-AF65-F5344CB8AC3E}">
        <p14:creationId xmlns:p14="http://schemas.microsoft.com/office/powerpoint/2010/main" val="257537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#3: Pie Charts</a:t>
            </a:r>
            <a:br>
              <a:rPr lang="en-US" b="1" dirty="0"/>
            </a:br>
            <a:endParaRPr lang="en-US" dirty="0"/>
          </a:p>
        </p:txBody>
      </p:sp>
      <p:sp>
        <p:nvSpPr>
          <p:cNvPr id="3" name="Content Placeholder 2"/>
          <p:cNvSpPr>
            <a:spLocks noGrp="1"/>
          </p:cNvSpPr>
          <p:nvPr>
            <p:ph idx="1"/>
          </p:nvPr>
        </p:nvSpPr>
        <p:spPr>
          <a:xfrm>
            <a:off x="0" y="1498209"/>
            <a:ext cx="5992837" cy="4023360"/>
          </a:xfrm>
        </p:spPr>
        <p:txBody>
          <a:bodyPr>
            <a:noAutofit/>
          </a:bodyPr>
          <a:lstStyle/>
          <a:p>
            <a:pPr algn="just"/>
            <a:r>
              <a:rPr lang="en-US" sz="2600" dirty="0"/>
              <a:t>Pie charts, donut charts, circle graphs or whatever you choose to call them, are representations of data that are split into smaller segments and sizes to represent their numerical value.</a:t>
            </a:r>
          </a:p>
          <a:p>
            <a:pPr algn="just"/>
            <a:r>
              <a:rPr lang="en-US" sz="2600" dirty="0"/>
              <a:t>When you use a pie chart, it becomes easy to see and compare how the different segments relate and differ from each other.</a:t>
            </a:r>
          </a:p>
          <a:p>
            <a:pPr algn="just"/>
            <a:r>
              <a:rPr lang="en-US" sz="2600" dirty="0"/>
              <a:t>When using a pie chart, try not to overload it with too many different values. When you split the pie chart into more than 7 segments, it can become difficult to understand the data.</a:t>
            </a:r>
          </a:p>
          <a:p>
            <a:pPr algn="just"/>
            <a:endParaRPr lang="en-US" sz="2600" dirty="0"/>
          </a:p>
        </p:txBody>
      </p:sp>
      <p:pic>
        <p:nvPicPr>
          <p:cNvPr id="4" name="Picture 3"/>
          <p:cNvPicPr>
            <a:picLocks noChangeAspect="1"/>
          </p:cNvPicPr>
          <p:nvPr/>
        </p:nvPicPr>
        <p:blipFill>
          <a:blip r:embed="rId2"/>
          <a:stretch>
            <a:fillRect/>
          </a:stretch>
        </p:blipFill>
        <p:spPr>
          <a:xfrm>
            <a:off x="6181871" y="1335024"/>
            <a:ext cx="5905500" cy="5238750"/>
          </a:xfrm>
          <a:prstGeom prst="rect">
            <a:avLst/>
          </a:prstGeom>
        </p:spPr>
      </p:pic>
    </p:spTree>
    <p:extLst>
      <p:ext uri="{BB962C8B-B14F-4D97-AF65-F5344CB8AC3E}">
        <p14:creationId xmlns:p14="http://schemas.microsoft.com/office/powerpoint/2010/main" val="27630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#4: Heat Maps</a:t>
            </a:r>
            <a:br>
              <a:rPr lang="en-US" b="1" dirty="0"/>
            </a:br>
            <a:endParaRPr lang="en-US" dirty="0"/>
          </a:p>
        </p:txBody>
      </p:sp>
      <p:sp>
        <p:nvSpPr>
          <p:cNvPr id="3" name="Content Placeholder 2"/>
          <p:cNvSpPr>
            <a:spLocks noGrp="1"/>
          </p:cNvSpPr>
          <p:nvPr>
            <p:ph idx="1"/>
          </p:nvPr>
        </p:nvSpPr>
        <p:spPr>
          <a:xfrm>
            <a:off x="1122602" y="1554480"/>
            <a:ext cx="9720073" cy="2131255"/>
          </a:xfrm>
        </p:spPr>
        <p:txBody>
          <a:bodyPr/>
          <a:lstStyle/>
          <a:p>
            <a:pPr algn="just"/>
            <a:r>
              <a:rPr lang="en-US" dirty="0"/>
              <a:t>A heat map is a visual representation of data that is laid out on a map or table and uses different nuances and intensities of colors to represent its data.</a:t>
            </a:r>
          </a:p>
          <a:p>
            <a:pPr algn="just"/>
            <a:r>
              <a:rPr lang="en-US" dirty="0"/>
              <a:t>Using a heat map can be especially helpful when you need to analyze data that seems to be never-ending. When you have an extremely wide value range, using a heat map makes it much more simple to quickly visualize and analyze large amounts of complex data at a glance.</a:t>
            </a:r>
          </a:p>
          <a:p>
            <a:pPr algn="just"/>
            <a:endParaRPr lang="en-US" dirty="0"/>
          </a:p>
        </p:txBody>
      </p:sp>
      <p:pic>
        <p:nvPicPr>
          <p:cNvPr id="4" name="Picture 3"/>
          <p:cNvPicPr>
            <a:picLocks noChangeAspect="1"/>
          </p:cNvPicPr>
          <p:nvPr/>
        </p:nvPicPr>
        <p:blipFill>
          <a:blip r:embed="rId2"/>
          <a:stretch>
            <a:fillRect/>
          </a:stretch>
        </p:blipFill>
        <p:spPr>
          <a:xfrm>
            <a:off x="2115488" y="3685734"/>
            <a:ext cx="7734300" cy="3172265"/>
          </a:xfrm>
          <a:prstGeom prst="rect">
            <a:avLst/>
          </a:prstGeom>
        </p:spPr>
      </p:pic>
    </p:spTree>
    <p:extLst>
      <p:ext uri="{BB962C8B-B14F-4D97-AF65-F5344CB8AC3E}">
        <p14:creationId xmlns:p14="http://schemas.microsoft.com/office/powerpoint/2010/main" val="2291646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#4: Heat Maps</a:t>
            </a:r>
            <a:br>
              <a:rPr lang="en-US" b="1" dirty="0"/>
            </a:br>
            <a:endParaRPr lang="en-US" dirty="0"/>
          </a:p>
        </p:txBody>
      </p:sp>
      <p:sp>
        <p:nvSpPr>
          <p:cNvPr id="5" name="Content Placeholder 4"/>
          <p:cNvSpPr>
            <a:spLocks noGrp="1"/>
          </p:cNvSpPr>
          <p:nvPr>
            <p:ph idx="1"/>
          </p:nvPr>
        </p:nvSpPr>
        <p:spPr/>
        <p:txBody>
          <a:bodyPr/>
          <a:lstStyle/>
          <a:p>
            <a:r>
              <a:rPr lang="en-US" b="1" dirty="0"/>
              <a:t>Strengths:</a:t>
            </a:r>
            <a:endParaRPr lang="en-US" dirty="0"/>
          </a:p>
          <a:p>
            <a:pPr lvl="1"/>
            <a:r>
              <a:rPr lang="en-US" dirty="0"/>
              <a:t>Effective for displaying large volumes of data in a matrix format.</a:t>
            </a:r>
          </a:p>
          <a:p>
            <a:pPr lvl="1"/>
            <a:r>
              <a:rPr lang="en-US" dirty="0"/>
              <a:t>Suitable for identifying patterns, correlations, and hotspots in dense datasets.</a:t>
            </a:r>
          </a:p>
          <a:p>
            <a:pPr lvl="1"/>
            <a:r>
              <a:rPr lang="en-US" dirty="0"/>
              <a:t>Offers intuitive color gradients for representing varying data intensities.</a:t>
            </a:r>
          </a:p>
          <a:p>
            <a:r>
              <a:rPr lang="en-US" b="1" dirty="0"/>
              <a:t>Weaknesses:</a:t>
            </a:r>
            <a:endParaRPr lang="en-US" dirty="0"/>
          </a:p>
          <a:p>
            <a:pPr lvl="1"/>
            <a:r>
              <a:rPr lang="en-US" dirty="0"/>
              <a:t>May become visually cluttered and challenging to interpret with extremely large datasets.</a:t>
            </a:r>
          </a:p>
          <a:p>
            <a:pPr lvl="1"/>
            <a:r>
              <a:rPr lang="en-US" dirty="0"/>
              <a:t>Limited scalability when dealing with excessively high-resolution data.</a:t>
            </a:r>
          </a:p>
          <a:p>
            <a:endParaRPr lang="en-US" dirty="0"/>
          </a:p>
        </p:txBody>
      </p:sp>
    </p:spTree>
    <p:extLst>
      <p:ext uri="{BB962C8B-B14F-4D97-AF65-F5344CB8AC3E}">
        <p14:creationId xmlns:p14="http://schemas.microsoft.com/office/powerpoint/2010/main" val="563445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#5: Histograms</a:t>
            </a:r>
            <a:br>
              <a:rPr lang="en-US" b="1" dirty="0"/>
            </a:br>
            <a:endParaRPr lang="en-US" dirty="0"/>
          </a:p>
        </p:txBody>
      </p:sp>
      <p:sp>
        <p:nvSpPr>
          <p:cNvPr id="3" name="Content Placeholder 2"/>
          <p:cNvSpPr>
            <a:spLocks noGrp="1"/>
          </p:cNvSpPr>
          <p:nvPr>
            <p:ph idx="1"/>
          </p:nvPr>
        </p:nvSpPr>
        <p:spPr>
          <a:xfrm>
            <a:off x="1024127" y="1526344"/>
            <a:ext cx="9720073" cy="1554480"/>
          </a:xfrm>
        </p:spPr>
        <p:txBody>
          <a:bodyPr/>
          <a:lstStyle/>
          <a:p>
            <a:pPr algn="just"/>
            <a:r>
              <a:rPr lang="en-US" dirty="0"/>
              <a:t>A histogram is a graphical and visual representation of complex data sets and the frequency of said numerical data displayed through bars.</a:t>
            </a:r>
          </a:p>
          <a:p>
            <a:pPr algn="just"/>
            <a:r>
              <a:rPr lang="en-US" dirty="0"/>
              <a:t>Histograms are very similar to bar graphs but vary in the fact that they mostly focus on the repeated frequency of numerical data.</a:t>
            </a:r>
          </a:p>
          <a:p>
            <a:pPr algn="just"/>
            <a:endParaRPr lang="en-US" dirty="0"/>
          </a:p>
        </p:txBody>
      </p:sp>
      <p:pic>
        <p:nvPicPr>
          <p:cNvPr id="4" name="Picture 3"/>
          <p:cNvPicPr>
            <a:picLocks noChangeAspect="1"/>
          </p:cNvPicPr>
          <p:nvPr/>
        </p:nvPicPr>
        <p:blipFill>
          <a:blip r:embed="rId2"/>
          <a:stretch>
            <a:fillRect/>
          </a:stretch>
        </p:blipFill>
        <p:spPr>
          <a:xfrm>
            <a:off x="2095061" y="3080824"/>
            <a:ext cx="8058150" cy="3661733"/>
          </a:xfrm>
          <a:prstGeom prst="rect">
            <a:avLst/>
          </a:prstGeom>
        </p:spPr>
      </p:pic>
    </p:spTree>
    <p:extLst>
      <p:ext uri="{BB962C8B-B14F-4D97-AF65-F5344CB8AC3E}">
        <p14:creationId xmlns:p14="http://schemas.microsoft.com/office/powerpoint/2010/main" val="2084917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#6: Scatter Plots</a:t>
            </a:r>
            <a:br>
              <a:rPr lang="en-US" b="1" dirty="0"/>
            </a:br>
            <a:endParaRPr lang="en-US" dirty="0"/>
          </a:p>
        </p:txBody>
      </p:sp>
      <p:sp>
        <p:nvSpPr>
          <p:cNvPr id="3" name="Content Placeholder 2"/>
          <p:cNvSpPr>
            <a:spLocks noGrp="1"/>
          </p:cNvSpPr>
          <p:nvPr>
            <p:ph idx="1"/>
          </p:nvPr>
        </p:nvSpPr>
        <p:spPr>
          <a:xfrm>
            <a:off x="1013928" y="1335024"/>
            <a:ext cx="9720073" cy="2055290"/>
          </a:xfrm>
        </p:spPr>
        <p:txBody>
          <a:bodyPr>
            <a:normAutofit lnSpcReduction="10000"/>
          </a:bodyPr>
          <a:lstStyle/>
          <a:p>
            <a:pPr algn="just"/>
            <a:r>
              <a:rPr lang="en-US" dirty="0"/>
              <a:t>A scatter plot, scatter chart or scatter graph, is a diagram that uses dots to represent and emphasize the different values of two or more numeric variables on an X and Y-axis.</a:t>
            </a:r>
          </a:p>
          <a:p>
            <a:pPr algn="just"/>
            <a:r>
              <a:rPr lang="en-US" dirty="0"/>
              <a:t>Scatter plots are extremely useful to use when you have multiple </a:t>
            </a:r>
            <a:r>
              <a:rPr lang="en-US" dirty="0">
                <a:hlinkClick r:id="rId2"/>
              </a:rPr>
              <a:t>large data sets</a:t>
            </a:r>
            <a:r>
              <a:rPr lang="en-US" dirty="0"/>
              <a:t> and you want to know how they relate to each other and compare the importance of each value.</a:t>
            </a:r>
          </a:p>
          <a:p>
            <a:pPr algn="just"/>
            <a:endParaRPr lang="en-US" dirty="0"/>
          </a:p>
        </p:txBody>
      </p:sp>
      <p:pic>
        <p:nvPicPr>
          <p:cNvPr id="4" name="Picture 3"/>
          <p:cNvPicPr>
            <a:picLocks noChangeAspect="1"/>
          </p:cNvPicPr>
          <p:nvPr/>
        </p:nvPicPr>
        <p:blipFill>
          <a:blip r:embed="rId3"/>
          <a:stretch>
            <a:fillRect/>
          </a:stretch>
        </p:blipFill>
        <p:spPr>
          <a:xfrm>
            <a:off x="2245702" y="2968282"/>
            <a:ext cx="7981950" cy="3889717"/>
          </a:xfrm>
          <a:prstGeom prst="rect">
            <a:avLst/>
          </a:prstGeom>
        </p:spPr>
      </p:pic>
    </p:spTree>
    <p:extLst>
      <p:ext uri="{BB962C8B-B14F-4D97-AF65-F5344CB8AC3E}">
        <p14:creationId xmlns:p14="http://schemas.microsoft.com/office/powerpoint/2010/main" val="831310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#6: Scatter Plots</a:t>
            </a:r>
            <a:br>
              <a:rPr lang="en-US" b="1" dirty="0"/>
            </a:br>
            <a:endParaRPr lang="en-US" dirty="0"/>
          </a:p>
        </p:txBody>
      </p:sp>
      <p:sp>
        <p:nvSpPr>
          <p:cNvPr id="3" name="Content Placeholder 2"/>
          <p:cNvSpPr>
            <a:spLocks noGrp="1"/>
          </p:cNvSpPr>
          <p:nvPr>
            <p:ph idx="1"/>
          </p:nvPr>
        </p:nvSpPr>
        <p:spPr>
          <a:xfrm>
            <a:off x="1367889" y="1639823"/>
            <a:ext cx="9720073" cy="4279195"/>
          </a:xfrm>
        </p:spPr>
        <p:txBody>
          <a:bodyPr>
            <a:normAutofit/>
          </a:bodyPr>
          <a:lstStyle/>
          <a:p>
            <a:r>
              <a:rPr lang="en-US" b="1" dirty="0"/>
              <a:t>Strengths:</a:t>
            </a:r>
            <a:endParaRPr lang="en-US" dirty="0"/>
          </a:p>
          <a:p>
            <a:pPr lvl="1"/>
            <a:r>
              <a:rPr lang="en-US" dirty="0"/>
              <a:t>Useful for visualizing relationships between two numerical variables.</a:t>
            </a:r>
          </a:p>
          <a:p>
            <a:pPr lvl="1"/>
            <a:r>
              <a:rPr lang="en-US" dirty="0"/>
              <a:t>Can display patterns, clusters, outliers, and correlations effectively.</a:t>
            </a:r>
          </a:p>
          <a:p>
            <a:pPr lvl="1"/>
            <a:r>
              <a:rPr lang="en-US" dirty="0"/>
              <a:t>Provides a quick overview of data distribution and trends.</a:t>
            </a:r>
          </a:p>
          <a:p>
            <a:r>
              <a:rPr lang="en-US" b="1" dirty="0"/>
              <a:t>Weaknesses:</a:t>
            </a:r>
            <a:endParaRPr lang="en-US" dirty="0"/>
          </a:p>
          <a:p>
            <a:pPr lvl="1"/>
            <a:r>
              <a:rPr lang="en-US" dirty="0"/>
              <a:t>Performance issues with extremely large datasets, as rendering thousands/millions of points can lead to clutter and slow visualization.</a:t>
            </a:r>
          </a:p>
          <a:p>
            <a:pPr lvl="1"/>
            <a:r>
              <a:rPr lang="en-US" dirty="0"/>
              <a:t>Difficulty in interpreting dense data due to overlapping points.</a:t>
            </a:r>
          </a:p>
        </p:txBody>
      </p:sp>
    </p:spTree>
    <p:extLst>
      <p:ext uri="{BB962C8B-B14F-4D97-AF65-F5344CB8AC3E}">
        <p14:creationId xmlns:p14="http://schemas.microsoft.com/office/powerpoint/2010/main" val="428017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Data Visualization</a:t>
            </a:r>
            <a:br>
              <a:rPr lang="en-US" b="1" dirty="0"/>
            </a:b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600" dirty="0"/>
              <a:t>Big data visualization is the representation of large sets of data through visual aids, whether that be through pie charts, heat maps, bar charts or any other kind of chart types or visual representation.</a:t>
            </a:r>
          </a:p>
          <a:p>
            <a:pPr algn="just">
              <a:buFont typeface="Wingdings" panose="05000000000000000000" pitchFamily="2" charset="2"/>
              <a:buChar char="§"/>
            </a:pPr>
            <a:r>
              <a:rPr lang="en-US" sz="2600" dirty="0"/>
              <a:t>Analyzing and understanding large data sets and data analytics is no easy task and it can be especially difficult trying to relay that same information to colleagues who are not data-driven or data scientists.</a:t>
            </a:r>
          </a:p>
          <a:p>
            <a:pPr algn="just">
              <a:buFont typeface="Wingdings" panose="05000000000000000000" pitchFamily="2" charset="2"/>
              <a:buChar char="§"/>
            </a:pPr>
            <a:r>
              <a:rPr lang="en-US" sz="2600" dirty="0"/>
              <a:t>That’s where big data visualization comes in. By transforming your large data sets into visually appealing infographics or interactive charts, you can easily convey your data points to fellow decision-makers.</a:t>
            </a:r>
          </a:p>
          <a:p>
            <a:pPr algn="just">
              <a:buFont typeface="Wingdings" panose="05000000000000000000" pitchFamily="2" charset="2"/>
              <a:buChar char="§"/>
            </a:pPr>
            <a:endParaRPr lang="en-US" sz="2600" dirty="0"/>
          </a:p>
        </p:txBody>
      </p:sp>
    </p:spTree>
    <p:extLst>
      <p:ext uri="{BB962C8B-B14F-4D97-AF65-F5344CB8AC3E}">
        <p14:creationId xmlns:p14="http://schemas.microsoft.com/office/powerpoint/2010/main" val="3223742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#7: </a:t>
            </a:r>
            <a:r>
              <a:rPr lang="en-US" b="1" dirty="0" err="1"/>
              <a:t>Treemaps</a:t>
            </a:r>
            <a:r>
              <a:rPr lang="en-US" b="1" dirty="0"/>
              <a:t/>
            </a:r>
            <a:br>
              <a:rPr lang="en-US" b="1" dirty="0"/>
            </a:br>
            <a:endParaRPr lang="en-US" dirty="0"/>
          </a:p>
        </p:txBody>
      </p:sp>
      <p:sp>
        <p:nvSpPr>
          <p:cNvPr id="3" name="Content Placeholder 2"/>
          <p:cNvSpPr>
            <a:spLocks noGrp="1"/>
          </p:cNvSpPr>
          <p:nvPr>
            <p:ph idx="1"/>
          </p:nvPr>
        </p:nvSpPr>
        <p:spPr>
          <a:xfrm>
            <a:off x="0" y="2084832"/>
            <a:ext cx="5022166" cy="4023360"/>
          </a:xfrm>
        </p:spPr>
        <p:txBody>
          <a:bodyPr>
            <a:normAutofit/>
          </a:bodyPr>
          <a:lstStyle/>
          <a:p>
            <a:pPr algn="just"/>
            <a:r>
              <a:rPr lang="en-US" sz="2600" dirty="0" err="1"/>
              <a:t>Treemaps</a:t>
            </a:r>
            <a:r>
              <a:rPr lang="en-US" sz="2600" dirty="0"/>
              <a:t> are the visual representation of hierarchical data by using color-coded rectangles.</a:t>
            </a:r>
          </a:p>
          <a:p>
            <a:pPr algn="just"/>
            <a:r>
              <a:rPr lang="en-US" sz="2600" dirty="0"/>
              <a:t>Users can use </a:t>
            </a:r>
            <a:r>
              <a:rPr lang="en-US" sz="2600" dirty="0" err="1"/>
              <a:t>treemaps</a:t>
            </a:r>
            <a:r>
              <a:rPr lang="en-US" sz="2600" dirty="0"/>
              <a:t> as a method to compare multiple sets of data and reflect the weight of each value in a project.</a:t>
            </a:r>
          </a:p>
          <a:p>
            <a:pPr algn="just"/>
            <a:endParaRPr lang="en-US" sz="2600" dirty="0"/>
          </a:p>
        </p:txBody>
      </p:sp>
      <p:pic>
        <p:nvPicPr>
          <p:cNvPr id="4" name="Picture 3"/>
          <p:cNvPicPr>
            <a:picLocks noChangeAspect="1"/>
          </p:cNvPicPr>
          <p:nvPr/>
        </p:nvPicPr>
        <p:blipFill>
          <a:blip r:embed="rId2"/>
          <a:stretch>
            <a:fillRect/>
          </a:stretch>
        </p:blipFill>
        <p:spPr>
          <a:xfrm>
            <a:off x="5289452" y="1402080"/>
            <a:ext cx="7084256" cy="5791200"/>
          </a:xfrm>
          <a:prstGeom prst="rect">
            <a:avLst/>
          </a:prstGeom>
        </p:spPr>
      </p:pic>
    </p:spTree>
    <p:extLst>
      <p:ext uri="{BB962C8B-B14F-4D97-AF65-F5344CB8AC3E}">
        <p14:creationId xmlns:p14="http://schemas.microsoft.com/office/powerpoint/2010/main" val="3642821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#7: </a:t>
            </a:r>
            <a:r>
              <a:rPr lang="en-US" b="1" dirty="0" err="1"/>
              <a:t>Treemaps</a:t>
            </a:r>
            <a:r>
              <a:rPr lang="en-US" b="1" dirty="0"/>
              <a:t/>
            </a:r>
            <a:br>
              <a:rPr lang="en-US" b="1" dirty="0"/>
            </a:br>
            <a:endParaRPr lang="en-US" dirty="0"/>
          </a:p>
        </p:txBody>
      </p:sp>
      <p:sp>
        <p:nvSpPr>
          <p:cNvPr id="3" name="Content Placeholder 2"/>
          <p:cNvSpPr>
            <a:spLocks noGrp="1"/>
          </p:cNvSpPr>
          <p:nvPr>
            <p:ph idx="1"/>
          </p:nvPr>
        </p:nvSpPr>
        <p:spPr>
          <a:xfrm>
            <a:off x="1445342" y="2084832"/>
            <a:ext cx="9448800" cy="4023360"/>
          </a:xfrm>
        </p:spPr>
        <p:txBody>
          <a:bodyPr>
            <a:normAutofit/>
          </a:bodyPr>
          <a:lstStyle/>
          <a:p>
            <a:r>
              <a:rPr lang="en-US" b="1" dirty="0"/>
              <a:t>Strengths:</a:t>
            </a:r>
            <a:endParaRPr lang="en-US" dirty="0"/>
          </a:p>
          <a:p>
            <a:pPr lvl="1"/>
            <a:r>
              <a:rPr lang="en-US" dirty="0"/>
              <a:t>Ideal for hierarchical data representation, showing proportions within categories.</a:t>
            </a:r>
          </a:p>
          <a:p>
            <a:pPr lvl="1"/>
            <a:r>
              <a:rPr lang="en-US" dirty="0"/>
              <a:t>Efficiently displays large volumes of hierarchical data in a nested, space-filling layout.</a:t>
            </a:r>
          </a:p>
          <a:p>
            <a:pPr lvl="1"/>
            <a:r>
              <a:rPr lang="en-US" dirty="0"/>
              <a:t>Enables quick identification of larger categories based on area size.</a:t>
            </a:r>
          </a:p>
          <a:p>
            <a:r>
              <a:rPr lang="en-US" b="1" dirty="0"/>
              <a:t>Weaknesses:</a:t>
            </a:r>
            <a:endParaRPr lang="en-US" dirty="0"/>
          </a:p>
          <a:p>
            <a:pPr lvl="1"/>
            <a:r>
              <a:rPr lang="en-US" dirty="0"/>
              <a:t>Limited effectiveness when dealing with excessively complex hierarchies or deeply nested data, as readability decreases.</a:t>
            </a:r>
          </a:p>
          <a:p>
            <a:pPr lvl="1"/>
            <a:r>
              <a:rPr lang="en-US" dirty="0"/>
              <a:t>Small areas can be challenging to interpret, especially in highly populated </a:t>
            </a:r>
            <a:r>
              <a:rPr lang="en-US" dirty="0" err="1"/>
              <a:t>treemaps</a:t>
            </a:r>
            <a:r>
              <a:rPr lang="en-US" dirty="0"/>
              <a:t>.</a:t>
            </a:r>
          </a:p>
        </p:txBody>
      </p:sp>
    </p:spTree>
    <p:extLst>
      <p:ext uri="{BB962C8B-B14F-4D97-AF65-F5344CB8AC3E}">
        <p14:creationId xmlns:p14="http://schemas.microsoft.com/office/powerpoint/2010/main" val="3970911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#8: Funnel Charts</a:t>
            </a:r>
            <a:br>
              <a:rPr lang="en-US" b="1" dirty="0"/>
            </a:br>
            <a:endParaRPr lang="en-US" dirty="0"/>
          </a:p>
        </p:txBody>
      </p:sp>
      <p:sp>
        <p:nvSpPr>
          <p:cNvPr id="3" name="Content Placeholder 2"/>
          <p:cNvSpPr>
            <a:spLocks noGrp="1"/>
          </p:cNvSpPr>
          <p:nvPr>
            <p:ph idx="1"/>
          </p:nvPr>
        </p:nvSpPr>
        <p:spPr>
          <a:xfrm>
            <a:off x="226138" y="1934308"/>
            <a:ext cx="6062120" cy="4023360"/>
          </a:xfrm>
        </p:spPr>
        <p:txBody>
          <a:bodyPr/>
          <a:lstStyle/>
          <a:p>
            <a:pPr algn="just"/>
            <a:r>
              <a:rPr lang="en-US" dirty="0"/>
              <a:t>Funnel charts are typically used in sales and represent the different stages that your users or customers go through during the sales process and demonstrate decreasing values as they move through your funnel.</a:t>
            </a:r>
          </a:p>
          <a:p>
            <a:pPr algn="just"/>
            <a:r>
              <a:rPr lang="en-US" dirty="0"/>
              <a:t>By using a funnel chart, you can accurately see where you are losing or gaining your customers during the sales process.</a:t>
            </a:r>
          </a:p>
          <a:p>
            <a:pPr algn="just"/>
            <a:endParaRPr lang="en-US" dirty="0"/>
          </a:p>
        </p:txBody>
      </p:sp>
      <p:pic>
        <p:nvPicPr>
          <p:cNvPr id="4" name="Picture 3"/>
          <p:cNvPicPr>
            <a:picLocks noChangeAspect="1"/>
          </p:cNvPicPr>
          <p:nvPr/>
        </p:nvPicPr>
        <p:blipFill>
          <a:blip r:embed="rId2"/>
          <a:stretch>
            <a:fillRect/>
          </a:stretch>
        </p:blipFill>
        <p:spPr>
          <a:xfrm>
            <a:off x="6583681" y="1215390"/>
            <a:ext cx="5608320" cy="5093970"/>
          </a:xfrm>
          <a:prstGeom prst="rect">
            <a:avLst/>
          </a:prstGeom>
        </p:spPr>
      </p:pic>
    </p:spTree>
    <p:extLst>
      <p:ext uri="{BB962C8B-B14F-4D97-AF65-F5344CB8AC3E}">
        <p14:creationId xmlns:p14="http://schemas.microsoft.com/office/powerpoint/2010/main" val="4037927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Big Data Visualization</a:t>
            </a:r>
            <a:br>
              <a:rPr lang="en-US" b="1" dirty="0"/>
            </a:b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800" dirty="0"/>
              <a:t>When your data is plotted out on graphs in a visual way and metrics are made easily readable, no data gets lost in the mix, no matter how large or small, and it makes decision-making for the future a breeze.</a:t>
            </a:r>
          </a:p>
          <a:p>
            <a:pPr algn="just">
              <a:buFont typeface="Wingdings" panose="05000000000000000000" pitchFamily="2" charset="2"/>
              <a:buChar char="§"/>
            </a:pPr>
            <a:r>
              <a:rPr lang="en-US" sz="2800" dirty="0"/>
              <a:t>Because you can’t make adequate decisions or advance significantly without analyzing your raw data, it’s important that companies use great data visualization methods to keep everyone in the loop.</a:t>
            </a:r>
          </a:p>
        </p:txBody>
      </p:sp>
    </p:spTree>
    <p:extLst>
      <p:ext uri="{BB962C8B-B14F-4D97-AF65-F5344CB8AC3E}">
        <p14:creationId xmlns:p14="http://schemas.microsoft.com/office/powerpoint/2010/main" val="164108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take BMW for example.</a:t>
            </a:r>
          </a:p>
        </p:txBody>
      </p:sp>
      <p:pic>
        <p:nvPicPr>
          <p:cNvPr id="4" name="Picture 3"/>
          <p:cNvPicPr>
            <a:picLocks noChangeAspect="1"/>
          </p:cNvPicPr>
          <p:nvPr/>
        </p:nvPicPr>
        <p:blipFill>
          <a:blip r:embed="rId2"/>
          <a:stretch>
            <a:fillRect/>
          </a:stretch>
        </p:blipFill>
        <p:spPr>
          <a:xfrm>
            <a:off x="647114" y="2084832"/>
            <a:ext cx="10916529" cy="4705350"/>
          </a:xfrm>
          <a:prstGeom prst="rect">
            <a:avLst/>
          </a:prstGeom>
        </p:spPr>
      </p:pic>
    </p:spTree>
    <p:extLst>
      <p:ext uri="{BB962C8B-B14F-4D97-AF65-F5344CB8AC3E}">
        <p14:creationId xmlns:p14="http://schemas.microsoft.com/office/powerpoint/2010/main" val="259268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In 2020, BMW was able to track the number of sales for electric cars that they had and then compare it to other car companies’ sales, but not only.</a:t>
            </a:r>
            <a:br>
              <a:rPr lang="en-US" sz="2200" dirty="0"/>
            </a:br>
            <a:r>
              <a:rPr lang="en-US" sz="2200" dirty="0"/>
              <a:t>They also were able to track the countries that bought the highest amount of their electric cars.</a:t>
            </a:r>
            <a:br>
              <a:rPr lang="en-US" sz="2200" dirty="0"/>
            </a:br>
            <a:endParaRPr lang="en-US" sz="2200" dirty="0"/>
          </a:p>
        </p:txBody>
      </p:sp>
      <p:pic>
        <p:nvPicPr>
          <p:cNvPr id="4" name="Picture 3"/>
          <p:cNvPicPr>
            <a:picLocks noChangeAspect="1"/>
          </p:cNvPicPr>
          <p:nvPr/>
        </p:nvPicPr>
        <p:blipFill>
          <a:blip r:embed="rId2"/>
          <a:stretch>
            <a:fillRect/>
          </a:stretch>
        </p:blipFill>
        <p:spPr>
          <a:xfrm>
            <a:off x="1844626" y="2066925"/>
            <a:ext cx="8305800" cy="4791075"/>
          </a:xfrm>
          <a:prstGeom prst="rect">
            <a:avLst/>
          </a:prstGeom>
        </p:spPr>
      </p:pic>
    </p:spTree>
    <p:extLst>
      <p:ext uri="{BB962C8B-B14F-4D97-AF65-F5344CB8AC3E}">
        <p14:creationId xmlns:p14="http://schemas.microsoft.com/office/powerpoint/2010/main" val="364779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lgn="just"/>
            <a:r>
              <a:rPr lang="en-US" dirty="0"/>
              <a:t>This is a prime example of big data visualization in action. When you track your analytics and data, you can see where your wins are and when to celebrate or where your losses are and how you can make adjustments for the future.</a:t>
            </a:r>
          </a:p>
          <a:p>
            <a:pPr algn="just"/>
            <a:r>
              <a:rPr lang="en-US" dirty="0"/>
              <a:t>Now, imagine for a moment that all this information was just written out plainly on a spreadsheet and had unstructured data all over it.</a:t>
            </a:r>
          </a:p>
          <a:p>
            <a:pPr algn="just"/>
            <a:r>
              <a:rPr lang="en-US" dirty="0"/>
              <a:t>It would be hard to understand and assess how the company is doing and would take a long time to communicate to employees how their work has affected the sales of the cars.</a:t>
            </a:r>
          </a:p>
          <a:p>
            <a:pPr algn="just"/>
            <a:r>
              <a:rPr lang="en-US" dirty="0"/>
              <a:t>This is why visualizing big data is so important. With just a glance and within seconds, you can easily see what cars are selling best and in what countries.</a:t>
            </a:r>
          </a:p>
          <a:p>
            <a:pPr algn="just"/>
            <a:r>
              <a:rPr lang="en-US" dirty="0"/>
              <a:t>No time is wasted going through spreadsheets and trying to make sense of unstructured data — just visual analytics laid out for all to see and understand.</a:t>
            </a:r>
          </a:p>
          <a:p>
            <a:pPr algn="just"/>
            <a:endParaRPr lang="en-US" dirty="0"/>
          </a:p>
        </p:txBody>
      </p:sp>
    </p:spTree>
    <p:extLst>
      <p:ext uri="{BB962C8B-B14F-4D97-AF65-F5344CB8AC3E}">
        <p14:creationId xmlns:p14="http://schemas.microsoft.com/office/powerpoint/2010/main" val="782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is Data Visualization Important in Big Data?</a:t>
            </a:r>
            <a:br>
              <a:rPr lang="en-US" b="1" dirty="0"/>
            </a:br>
            <a:endParaRPr lang="en-US" dirty="0"/>
          </a:p>
        </p:txBody>
      </p:sp>
      <p:sp>
        <p:nvSpPr>
          <p:cNvPr id="3" name="Content Placeholder 2"/>
          <p:cNvSpPr>
            <a:spLocks noGrp="1"/>
          </p:cNvSpPr>
          <p:nvPr>
            <p:ph idx="1"/>
          </p:nvPr>
        </p:nvSpPr>
        <p:spPr>
          <a:xfrm>
            <a:off x="1024128" y="1934308"/>
            <a:ext cx="9720073" cy="4023360"/>
          </a:xfrm>
        </p:spPr>
        <p:txBody>
          <a:bodyPr>
            <a:noAutofit/>
          </a:bodyPr>
          <a:lstStyle/>
          <a:p>
            <a:pPr algn="just"/>
            <a:r>
              <a:rPr lang="en-US" sz="2600" dirty="0"/>
              <a:t>We live in a time where the internet and social media have exploded at an extraordinary rate, and information can be gathered within seconds and at the tips of anyone’s fingers.</a:t>
            </a:r>
          </a:p>
          <a:p>
            <a:pPr algn="just"/>
            <a:r>
              <a:rPr lang="en-US" sz="2600" dirty="0"/>
              <a:t>With the rise of this technological era, it’s important that data can be visualized and consumed quickly and efficiently — especially since the human brain now has an attention span of about 8 seconds, according to </a:t>
            </a:r>
            <a:r>
              <a:rPr lang="en-US" sz="2600" dirty="0">
                <a:hlinkClick r:id="rId2"/>
              </a:rPr>
              <a:t>this study</a:t>
            </a:r>
            <a:r>
              <a:rPr lang="en-US" sz="2600" dirty="0"/>
              <a:t> by the Technical University of Denmark.</a:t>
            </a:r>
          </a:p>
          <a:p>
            <a:pPr algn="just"/>
            <a:r>
              <a:rPr lang="en-US" sz="2600" dirty="0"/>
              <a:t>Because companies, businesses and organizations can gather data more quickly than ever, this means that they need to be able to visualize that data in an equally quick and easily consumable way.</a:t>
            </a:r>
          </a:p>
          <a:p>
            <a:pPr algn="just"/>
            <a:endParaRPr lang="en-US" sz="2600" dirty="0"/>
          </a:p>
        </p:txBody>
      </p:sp>
    </p:spTree>
    <p:extLst>
      <p:ext uri="{BB962C8B-B14F-4D97-AF65-F5344CB8AC3E}">
        <p14:creationId xmlns:p14="http://schemas.microsoft.com/office/powerpoint/2010/main" val="51683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The best way to efficiently communicate your ever-coming, new data is through visualizing big data. This will bring your complex data to life and anyone who looks at it will be able to understand and grasp it with just a glance.</a:t>
            </a:r>
          </a:p>
        </p:txBody>
      </p:sp>
      <p:pic>
        <p:nvPicPr>
          <p:cNvPr id="4" name="Picture 3"/>
          <p:cNvPicPr>
            <a:picLocks noChangeAspect="1"/>
          </p:cNvPicPr>
          <p:nvPr/>
        </p:nvPicPr>
        <p:blipFill>
          <a:blip r:embed="rId2"/>
          <a:stretch>
            <a:fillRect/>
          </a:stretch>
        </p:blipFill>
        <p:spPr>
          <a:xfrm>
            <a:off x="1199711" y="2084832"/>
            <a:ext cx="8020050" cy="4467225"/>
          </a:xfrm>
          <a:prstGeom prst="rect">
            <a:avLst/>
          </a:prstGeom>
        </p:spPr>
      </p:pic>
    </p:spTree>
    <p:extLst>
      <p:ext uri="{BB962C8B-B14F-4D97-AF65-F5344CB8AC3E}">
        <p14:creationId xmlns:p14="http://schemas.microsoft.com/office/powerpoint/2010/main" val="694134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Types of Big Data Visualization?</a:t>
            </a:r>
            <a:br>
              <a:rPr lang="en-US" b="1" dirty="0"/>
            </a:br>
            <a:endParaRPr lang="en-US" dirty="0"/>
          </a:p>
        </p:txBody>
      </p:sp>
      <p:sp>
        <p:nvSpPr>
          <p:cNvPr id="3" name="Content Placeholder 2"/>
          <p:cNvSpPr>
            <a:spLocks noGrp="1"/>
          </p:cNvSpPr>
          <p:nvPr>
            <p:ph idx="1"/>
          </p:nvPr>
        </p:nvSpPr>
        <p:spPr/>
        <p:txBody>
          <a:bodyPr>
            <a:noAutofit/>
          </a:bodyPr>
          <a:lstStyle/>
          <a:p>
            <a:pPr algn="just"/>
            <a:r>
              <a:rPr lang="en-US" sz="2800" dirty="0"/>
              <a:t>There are lots of different types of data visualization that data analysts like to use and depending on the amount of data. A data analyst may choose to use a pie chart to express their numerical data or a bar chart.</a:t>
            </a:r>
          </a:p>
          <a:p>
            <a:pPr algn="just"/>
            <a:r>
              <a:rPr lang="en-US" sz="2800" dirty="0"/>
              <a:t>When looking at big data analytics regarding locations, one might choose to use an interactive heat map or maybe a pivot table.</a:t>
            </a:r>
          </a:p>
          <a:p>
            <a:pPr algn="just"/>
            <a:r>
              <a:rPr lang="en-US" sz="2800" dirty="0"/>
              <a:t>We’re going to look at 8 common types of big data visualization and some data visualization examples for each to help you decipher which one will work best for you.</a:t>
            </a:r>
          </a:p>
          <a:p>
            <a:pPr algn="just"/>
            <a:r>
              <a:rPr lang="en-US" sz="2800" dirty="0"/>
              <a:t> </a:t>
            </a:r>
          </a:p>
          <a:p>
            <a:pPr algn="just"/>
            <a:endParaRPr lang="en-US" sz="2800" dirty="0"/>
          </a:p>
        </p:txBody>
      </p:sp>
    </p:spTree>
    <p:extLst>
      <p:ext uri="{BB962C8B-B14F-4D97-AF65-F5344CB8AC3E}">
        <p14:creationId xmlns:p14="http://schemas.microsoft.com/office/powerpoint/2010/main" val="2408258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184</TotalTime>
  <Words>1650</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Tw Cen MT</vt:lpstr>
      <vt:lpstr>Tw Cen MT Condensed</vt:lpstr>
      <vt:lpstr>Wingdings</vt:lpstr>
      <vt:lpstr>Wingdings 3</vt:lpstr>
      <vt:lpstr>Integral</vt:lpstr>
      <vt:lpstr>Big DATA Visualization</vt:lpstr>
      <vt:lpstr>Big Data Visualization </vt:lpstr>
      <vt:lpstr>Big Data Visualization </vt:lpstr>
      <vt:lpstr>Let’s take BMW for example.</vt:lpstr>
      <vt:lpstr>In 2020, BMW was able to track the number of sales for electric cars that they had and then compare it to other car companies’ sales, but not only. They also were able to track the countries that bought the highest amount of their electric cars. </vt:lpstr>
      <vt:lpstr>PowerPoint Presentation</vt:lpstr>
      <vt:lpstr>Why is Data Visualization Important in Big Data? </vt:lpstr>
      <vt:lpstr>The best way to efficiently communicate your ever-coming, new data is through visualizing big data. This will bring your complex data to life and anyone who looks at it will be able to understand and grasp it with just a glance.</vt:lpstr>
      <vt:lpstr>What Are the Types of Big Data Visualization? </vt:lpstr>
      <vt:lpstr>Type #1: Line Charts</vt:lpstr>
      <vt:lpstr>Type #1: Line Charts</vt:lpstr>
      <vt:lpstr>Type #2: Bar Charts </vt:lpstr>
      <vt:lpstr>Type #2: Bar Charts </vt:lpstr>
      <vt:lpstr>Type #3: Pie Charts </vt:lpstr>
      <vt:lpstr>Type #4: Heat Maps </vt:lpstr>
      <vt:lpstr>Type #4: Heat Maps </vt:lpstr>
      <vt:lpstr>Type #5: Histograms </vt:lpstr>
      <vt:lpstr>Type #6: Scatter Plots </vt:lpstr>
      <vt:lpstr>Type #6: Scatter Plots </vt:lpstr>
      <vt:lpstr>Type #7: Treemaps </vt:lpstr>
      <vt:lpstr>Type #7: Treemaps </vt:lpstr>
      <vt:lpstr>Type #8: Funnel Charts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Privacy &amp; Visulization</dc:title>
  <dc:creator>Dr Salahuddin Shaikh</dc:creator>
  <cp:lastModifiedBy>Dr. Salahuddin Shaikh</cp:lastModifiedBy>
  <cp:revision>8</cp:revision>
  <dcterms:created xsi:type="dcterms:W3CDTF">2023-05-23T09:32:12Z</dcterms:created>
  <dcterms:modified xsi:type="dcterms:W3CDTF">2023-12-05T06:38:33Z</dcterms:modified>
</cp:coreProperties>
</file>