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6" r:id="rId7"/>
    <p:sldId id="267" r:id="rId8"/>
    <p:sldId id="260" r:id="rId9"/>
    <p:sldId id="261" r:id="rId10"/>
    <p:sldId id="263" r:id="rId11"/>
    <p:sldId id="264" r:id="rId12"/>
    <p:sldId id="262"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7ED1002-FC7D-4045-9E61-43D7C89DE198}"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3738-FC05-4E98-8DBE-6544B41DEDB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18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ED1002-FC7D-4045-9E61-43D7C89DE198}"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3738-FC05-4E98-8DBE-6544B41DEDBE}" type="slidenum">
              <a:rPr lang="en-US" smtClean="0"/>
              <a:t>‹#›</a:t>
            </a:fld>
            <a:endParaRPr lang="en-US"/>
          </a:p>
        </p:txBody>
      </p:sp>
    </p:spTree>
    <p:extLst>
      <p:ext uri="{BB962C8B-B14F-4D97-AF65-F5344CB8AC3E}">
        <p14:creationId xmlns:p14="http://schemas.microsoft.com/office/powerpoint/2010/main" val="203618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ED1002-FC7D-4045-9E61-43D7C89DE198}"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3738-FC05-4E98-8DBE-6544B41DEDB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08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ED1002-FC7D-4045-9E61-43D7C89DE198}"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3738-FC05-4E98-8DBE-6544B41DEDBE}" type="slidenum">
              <a:rPr lang="en-US" smtClean="0"/>
              <a:t>‹#›</a:t>
            </a:fld>
            <a:endParaRPr lang="en-US"/>
          </a:p>
        </p:txBody>
      </p:sp>
    </p:spTree>
    <p:extLst>
      <p:ext uri="{BB962C8B-B14F-4D97-AF65-F5344CB8AC3E}">
        <p14:creationId xmlns:p14="http://schemas.microsoft.com/office/powerpoint/2010/main" val="339863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ED1002-FC7D-4045-9E61-43D7C89DE198}"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C3738-FC05-4E98-8DBE-6544B41DEDB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25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ED1002-FC7D-4045-9E61-43D7C89DE198}"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C3738-FC05-4E98-8DBE-6544B41DEDBE}" type="slidenum">
              <a:rPr lang="en-US" smtClean="0"/>
              <a:t>‹#›</a:t>
            </a:fld>
            <a:endParaRPr lang="en-US"/>
          </a:p>
        </p:txBody>
      </p:sp>
    </p:spTree>
    <p:extLst>
      <p:ext uri="{BB962C8B-B14F-4D97-AF65-F5344CB8AC3E}">
        <p14:creationId xmlns:p14="http://schemas.microsoft.com/office/powerpoint/2010/main" val="107066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ED1002-FC7D-4045-9E61-43D7C89DE198}" type="datetimeFigureOut">
              <a:rPr lang="en-US" smtClean="0"/>
              <a:t>12/17/2023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C3738-FC05-4E98-8DBE-6544B41DEDBE}" type="slidenum">
              <a:rPr lang="en-US" smtClean="0"/>
              <a:t>‹#›</a:t>
            </a:fld>
            <a:endParaRPr lang="en-US"/>
          </a:p>
        </p:txBody>
      </p:sp>
    </p:spTree>
    <p:extLst>
      <p:ext uri="{BB962C8B-B14F-4D97-AF65-F5344CB8AC3E}">
        <p14:creationId xmlns:p14="http://schemas.microsoft.com/office/powerpoint/2010/main" val="2412278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ED1002-FC7D-4045-9E61-43D7C89DE198}" type="datetimeFigureOut">
              <a:rPr lang="en-US" smtClean="0"/>
              <a:t>12/17/2023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C3738-FC05-4E98-8DBE-6544B41DEDBE}" type="slidenum">
              <a:rPr lang="en-US" smtClean="0"/>
              <a:t>‹#›</a:t>
            </a:fld>
            <a:endParaRPr lang="en-US"/>
          </a:p>
        </p:txBody>
      </p:sp>
    </p:spTree>
    <p:extLst>
      <p:ext uri="{BB962C8B-B14F-4D97-AF65-F5344CB8AC3E}">
        <p14:creationId xmlns:p14="http://schemas.microsoft.com/office/powerpoint/2010/main" val="60955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D1002-FC7D-4045-9E61-43D7C89DE198}" type="datetimeFigureOut">
              <a:rPr lang="en-US" smtClean="0"/>
              <a:t>12/17/2023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C3738-FC05-4E98-8DBE-6544B41DEDBE}" type="slidenum">
              <a:rPr lang="en-US" smtClean="0"/>
              <a:t>‹#›</a:t>
            </a:fld>
            <a:endParaRPr lang="en-US"/>
          </a:p>
        </p:txBody>
      </p:sp>
    </p:spTree>
    <p:extLst>
      <p:ext uri="{BB962C8B-B14F-4D97-AF65-F5344CB8AC3E}">
        <p14:creationId xmlns:p14="http://schemas.microsoft.com/office/powerpoint/2010/main" val="3351070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ED1002-FC7D-4045-9E61-43D7C89DE198}"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C3738-FC05-4E98-8DBE-6544B41DEDBE}" type="slidenum">
              <a:rPr lang="en-US" smtClean="0"/>
              <a:t>‹#›</a:t>
            </a:fld>
            <a:endParaRPr lang="en-US"/>
          </a:p>
        </p:txBody>
      </p:sp>
    </p:spTree>
    <p:extLst>
      <p:ext uri="{BB962C8B-B14F-4D97-AF65-F5344CB8AC3E}">
        <p14:creationId xmlns:p14="http://schemas.microsoft.com/office/powerpoint/2010/main" val="2027973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ED1002-FC7D-4045-9E61-43D7C89DE198}" type="datetimeFigureOut">
              <a:rPr lang="en-US" smtClean="0"/>
              <a:t>12/17/2023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C3738-FC05-4E98-8DBE-6544B41DEDB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589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ED1002-FC7D-4045-9E61-43D7C89DE198}" type="datetimeFigureOut">
              <a:rPr lang="en-US" smtClean="0"/>
              <a:t>12/17/2023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6FC3738-FC05-4E98-8DBE-6544B41DEDB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560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nvestopedia.com/terms/c/cross_sectional_analysis.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Problems in real applications of big financial data (e.g., time-series data)</a:t>
            </a:r>
          </a:p>
        </p:txBody>
      </p:sp>
      <p:sp>
        <p:nvSpPr>
          <p:cNvPr id="3" name="Subtitle 2"/>
          <p:cNvSpPr>
            <a:spLocks noGrp="1"/>
          </p:cNvSpPr>
          <p:nvPr>
            <p:ph type="subTitle" idx="1"/>
          </p:nvPr>
        </p:nvSpPr>
        <p:spPr/>
        <p:txBody>
          <a:bodyPr/>
          <a:lstStyle/>
          <a:p>
            <a:r>
              <a:rPr lang="en-US" dirty="0" smtClean="0"/>
              <a:t>Dr. Salahuddin Shaikh</a:t>
            </a:r>
            <a:endParaRPr lang="en-US" dirty="0"/>
          </a:p>
        </p:txBody>
      </p:sp>
    </p:spTree>
    <p:extLst>
      <p:ext uri="{BB962C8B-B14F-4D97-AF65-F5344CB8AC3E}">
        <p14:creationId xmlns:p14="http://schemas.microsoft.com/office/powerpoint/2010/main" val="2442338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062" y="233524"/>
            <a:ext cx="11141612" cy="1499616"/>
          </a:xfrm>
        </p:spPr>
        <p:txBody>
          <a:bodyPr>
            <a:normAutofit fontScale="90000"/>
          </a:bodyPr>
          <a:lstStyle/>
          <a:p>
            <a:pPr algn="just"/>
            <a:r>
              <a:rPr lang="en-US" dirty="0" smtClean="0"/>
              <a:t>The real applications of big financial data, particularly time-series data, face several challenges and problems. </a:t>
            </a:r>
            <a:endParaRPr lang="en-US" dirty="0"/>
          </a:p>
        </p:txBody>
      </p:sp>
      <p:sp>
        <p:nvSpPr>
          <p:cNvPr id="3" name="Content Placeholder 2"/>
          <p:cNvSpPr>
            <a:spLocks noGrp="1"/>
          </p:cNvSpPr>
          <p:nvPr>
            <p:ph idx="1"/>
          </p:nvPr>
        </p:nvSpPr>
        <p:spPr>
          <a:xfrm>
            <a:off x="407963" y="1733140"/>
            <a:ext cx="11577711" cy="4023360"/>
          </a:xfrm>
        </p:spPr>
        <p:txBody>
          <a:bodyPr>
            <a:noAutofit/>
          </a:bodyPr>
          <a:lstStyle/>
          <a:p>
            <a:pPr algn="just"/>
            <a:r>
              <a:rPr lang="en-US" sz="3000" dirty="0" smtClean="0"/>
              <a:t>5. Data </a:t>
            </a:r>
            <a:r>
              <a:rPr lang="en-US" sz="3000" dirty="0"/>
              <a:t>Privacy and Security: Financial data contains sensitive and confidential information, making data privacy and security paramount. Safeguarding data against unauthorized access, breaches, and cyber threats is crucial to maintain trust and compliance with regulatory requirements.</a:t>
            </a:r>
          </a:p>
          <a:p>
            <a:pPr algn="just"/>
            <a:r>
              <a:rPr lang="en-US" sz="3000" dirty="0" smtClean="0"/>
              <a:t>6. Data </a:t>
            </a:r>
            <a:r>
              <a:rPr lang="en-US" sz="3000" dirty="0"/>
              <a:t>Analysis and Modeling: Extracting meaningful insights from big financial data requires advanced analytics techniques. However, traditional statistical models may not be suitable due to the complexities and characteristics of financial time-series data, such as non-linearity, non-stationarity, and volatility clustering. Developing accurate and robust models that capture the dynamics of financial markets is a significant challenge.</a:t>
            </a:r>
          </a:p>
        </p:txBody>
      </p:sp>
    </p:spTree>
    <p:extLst>
      <p:ext uri="{BB962C8B-B14F-4D97-AF65-F5344CB8AC3E}">
        <p14:creationId xmlns:p14="http://schemas.microsoft.com/office/powerpoint/2010/main" val="428815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062" y="233524"/>
            <a:ext cx="11141612" cy="1499616"/>
          </a:xfrm>
        </p:spPr>
        <p:txBody>
          <a:bodyPr>
            <a:normAutofit fontScale="90000"/>
          </a:bodyPr>
          <a:lstStyle/>
          <a:p>
            <a:pPr algn="just"/>
            <a:r>
              <a:rPr lang="en-US" dirty="0" smtClean="0"/>
              <a:t>The real applications of big financial data, particularly time-series data, face several challenges and problems. </a:t>
            </a:r>
            <a:endParaRPr lang="en-US" dirty="0"/>
          </a:p>
        </p:txBody>
      </p:sp>
      <p:sp>
        <p:nvSpPr>
          <p:cNvPr id="3" name="Content Placeholder 2"/>
          <p:cNvSpPr>
            <a:spLocks noGrp="1"/>
          </p:cNvSpPr>
          <p:nvPr>
            <p:ph idx="1"/>
          </p:nvPr>
        </p:nvSpPr>
        <p:spPr>
          <a:xfrm>
            <a:off x="407963" y="1733140"/>
            <a:ext cx="11577711" cy="4023360"/>
          </a:xfrm>
        </p:spPr>
        <p:txBody>
          <a:bodyPr>
            <a:noAutofit/>
          </a:bodyPr>
          <a:lstStyle/>
          <a:p>
            <a:pPr algn="just"/>
            <a:r>
              <a:rPr lang="en-US" sz="3000" dirty="0" smtClean="0"/>
              <a:t>7. Interpretability </a:t>
            </a:r>
            <a:r>
              <a:rPr lang="en-US" sz="3000" dirty="0"/>
              <a:t>and </a:t>
            </a:r>
            <a:r>
              <a:rPr lang="en-US" sz="3000" dirty="0" err="1"/>
              <a:t>Explainability</a:t>
            </a:r>
            <a:r>
              <a:rPr lang="en-US" sz="3000" dirty="0"/>
              <a:t>: Financial decisions based on big data analytics require transparency and interpretability. The ability to explain the reasoning behind models and algorithms is crucial for stakeholders to trust and understand the results. Black-box machine learning models may hinder interpretability and raise concerns about bias and fairness.</a:t>
            </a:r>
          </a:p>
          <a:p>
            <a:pPr algn="just"/>
            <a:r>
              <a:rPr lang="en-US" sz="3000" dirty="0" smtClean="0"/>
              <a:t>8. Regulatory </a:t>
            </a:r>
            <a:r>
              <a:rPr lang="en-US" sz="3000" dirty="0"/>
              <a:t>and Compliance Requirements: Financial institutions and organizations must comply with various regulations, such as anti-money laundering (AML) and know-your-customer (KYC) rules. Integrating compliance requirements into big financial data systems poses additional challenges in terms of data governance, auditability, and regulatory reporting.</a:t>
            </a:r>
          </a:p>
        </p:txBody>
      </p:sp>
    </p:spTree>
    <p:extLst>
      <p:ext uri="{BB962C8B-B14F-4D97-AF65-F5344CB8AC3E}">
        <p14:creationId xmlns:p14="http://schemas.microsoft.com/office/powerpoint/2010/main" val="363420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000" dirty="0"/>
              <a:t>Addressing these challenges requires a combination of technological advancements, domain expertise, data governance frameworks, and regulatory compliance measures. Researchers and practitioners are actively working on developing innovative approaches and solutions to overcome these problems and harness the potential of big financial data for improved decision-making and risk management.</a:t>
            </a:r>
          </a:p>
        </p:txBody>
      </p:sp>
    </p:spTree>
    <p:extLst>
      <p:ext uri="{BB962C8B-B14F-4D97-AF65-F5344CB8AC3E}">
        <p14:creationId xmlns:p14="http://schemas.microsoft.com/office/powerpoint/2010/main" val="57324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234" y="689316"/>
            <a:ext cx="11437034" cy="3608363"/>
          </a:xfrm>
        </p:spPr>
        <p:txBody>
          <a:bodyPr>
            <a:noAutofit/>
          </a:bodyPr>
          <a:lstStyle/>
          <a:p>
            <a:pPr algn="just"/>
            <a:r>
              <a:rPr lang="en-US" sz="2800" dirty="0"/>
              <a:t>Certainly! Here are a few specific examples and case studies that highlight the challenges related to data quality and accuracy in the context of big financial data:</a:t>
            </a:r>
          </a:p>
          <a:p>
            <a:pPr algn="just"/>
            <a:r>
              <a:rPr lang="en-US" sz="2800" dirty="0"/>
              <a:t>Incomplete or Missing Data: Example: A hedge fund relies on historical stock price data to develop trading strategies. However, due to technical issues or data collection errors, some trading days' data may be missing or incomplete. This can lead to inaccurate calculations of returns, volatility, and other key metrics, affecting the reliability of the trading strategies and investment decisions.</a:t>
            </a:r>
          </a:p>
          <a:p>
            <a:pPr algn="just"/>
            <a:r>
              <a:rPr lang="en-US" sz="2800" dirty="0"/>
              <a:t>Inconsistent Data Formats: Example: A financial institution gathers data from multiple sources, such as different exchanges or financial databases, each with their own data formatting conventions. Inconsistent formats can make data integration challenging, leading to difficulties in combining and analyzing the data accurately. For instance, mismatched date formats or conflicting naming conventions can introduce errors in time-series analysis.</a:t>
            </a:r>
          </a:p>
          <a:p>
            <a:pPr algn="just"/>
            <a:endParaRPr lang="en-US" sz="2800" dirty="0"/>
          </a:p>
        </p:txBody>
      </p:sp>
    </p:spTree>
    <p:extLst>
      <p:ext uri="{BB962C8B-B14F-4D97-AF65-F5344CB8AC3E}">
        <p14:creationId xmlns:p14="http://schemas.microsoft.com/office/powerpoint/2010/main" val="462946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857" y="218049"/>
            <a:ext cx="9720073" cy="6323428"/>
          </a:xfrm>
        </p:spPr>
        <p:txBody>
          <a:bodyPr>
            <a:noAutofit/>
          </a:bodyPr>
          <a:lstStyle/>
          <a:p>
            <a:pPr algn="just"/>
            <a:r>
              <a:rPr lang="en-US" sz="3000" dirty="0"/>
              <a:t>Outliers and Anomalies: Example: An investment bank uses algorithms to analyze trading volumes to detect unusual market activity. However, the presence of outliers or anomalies, such as erroneous or fraudulent trades, can distort the analysis and generate false signals. Identifying and filtering out such outliers is crucial for maintaining data accuracy and making informed decisions.</a:t>
            </a:r>
          </a:p>
          <a:p>
            <a:pPr algn="just"/>
            <a:r>
              <a:rPr lang="en-US" sz="3000" dirty="0"/>
              <a:t>Data Errors during Collection and Transmission: Example: A financial market data provider relies on automated systems to collect and transmit real-time market data to its clients. However, technical glitches or network issues can introduce errors during data collection and transmission. These errors can lead to inaccurate prices, delays in data updates, and unreliable calculations, impacting trading decisions and risk management.</a:t>
            </a:r>
          </a:p>
        </p:txBody>
      </p:sp>
    </p:spTree>
    <p:extLst>
      <p:ext uri="{BB962C8B-B14F-4D97-AF65-F5344CB8AC3E}">
        <p14:creationId xmlns:p14="http://schemas.microsoft.com/office/powerpoint/2010/main" val="158676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Series</a:t>
            </a:r>
            <a:br>
              <a:rPr lang="en-US" b="1" dirty="0"/>
            </a:br>
            <a:endParaRPr lang="en-US" dirty="0"/>
          </a:p>
        </p:txBody>
      </p:sp>
      <p:sp>
        <p:nvSpPr>
          <p:cNvPr id="3" name="Content Placeholder 2"/>
          <p:cNvSpPr>
            <a:spLocks noGrp="1"/>
          </p:cNvSpPr>
          <p:nvPr>
            <p:ph idx="1"/>
          </p:nvPr>
        </p:nvSpPr>
        <p:spPr>
          <a:xfrm>
            <a:off x="1024128" y="1863969"/>
            <a:ext cx="9720073" cy="4023360"/>
          </a:xfrm>
        </p:spPr>
        <p:txBody>
          <a:bodyPr>
            <a:noAutofit/>
          </a:bodyPr>
          <a:lstStyle/>
          <a:p>
            <a:pPr algn="just">
              <a:buFont typeface="Wingdings" panose="05000000000000000000" pitchFamily="2" charset="2"/>
              <a:buChar char="v"/>
            </a:pPr>
            <a:r>
              <a:rPr lang="en-US" sz="3000" dirty="0"/>
              <a:t>A time series is a sequence of data points that occur in successive order over some period of time. This can be contrasted with </a:t>
            </a:r>
            <a:r>
              <a:rPr lang="en-US" sz="3000" u="sng" dirty="0">
                <a:hlinkClick r:id="rId2"/>
              </a:rPr>
              <a:t>cross-sectional data</a:t>
            </a:r>
            <a:r>
              <a:rPr lang="en-US" sz="3000" dirty="0"/>
              <a:t>, which captures a point in time</a:t>
            </a:r>
            <a:r>
              <a:rPr lang="en-US" sz="3000" dirty="0" smtClean="0"/>
              <a:t>.</a:t>
            </a:r>
          </a:p>
          <a:p>
            <a:pPr algn="just">
              <a:buFont typeface="Wingdings" panose="05000000000000000000" pitchFamily="2" charset="2"/>
              <a:buChar char="v"/>
            </a:pPr>
            <a:r>
              <a:rPr lang="en-US" sz="3000" dirty="0"/>
              <a:t>A time series is a sequence of data points recorded in chronological order, typically at regular intervals. It represents the measurement or observation of a variable or phenomenon over time. In a time series, each data point is associated with a specific timestamp or time period, allowing for the analysis and understanding of how the variable changes and evolves over time.</a:t>
            </a:r>
          </a:p>
        </p:txBody>
      </p:sp>
    </p:spTree>
    <p:extLst>
      <p:ext uri="{BB962C8B-B14F-4D97-AF65-F5344CB8AC3E}">
        <p14:creationId xmlns:p14="http://schemas.microsoft.com/office/powerpoint/2010/main" val="322276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0"/>
            <a:ext cx="9720072" cy="1499616"/>
          </a:xfrm>
        </p:spPr>
        <p:txBody>
          <a:bodyPr/>
          <a:lstStyle/>
          <a:p>
            <a:r>
              <a:rPr lang="en-US" b="1" dirty="0"/>
              <a:t>Time </a:t>
            </a:r>
            <a:r>
              <a:rPr lang="en-US" b="1" dirty="0" smtClean="0"/>
              <a:t>Series</a:t>
            </a:r>
            <a:endParaRPr lang="en-US" dirty="0"/>
          </a:p>
        </p:txBody>
      </p:sp>
      <p:sp>
        <p:nvSpPr>
          <p:cNvPr id="3" name="Content Placeholder 2"/>
          <p:cNvSpPr>
            <a:spLocks noGrp="1"/>
          </p:cNvSpPr>
          <p:nvPr>
            <p:ph idx="1"/>
          </p:nvPr>
        </p:nvSpPr>
        <p:spPr>
          <a:xfrm>
            <a:off x="1024129" y="1230923"/>
            <a:ext cx="10919342" cy="4023360"/>
          </a:xfrm>
        </p:spPr>
        <p:txBody>
          <a:bodyPr>
            <a:noAutofit/>
          </a:bodyPr>
          <a:lstStyle/>
          <a:p>
            <a:pPr algn="just">
              <a:buFont typeface="Wingdings" panose="05000000000000000000" pitchFamily="2" charset="2"/>
              <a:buChar char="§"/>
            </a:pPr>
            <a:r>
              <a:rPr lang="en-US" sz="3000" dirty="0"/>
              <a:t>Time series data is commonly encountered in various fields, including finance, economics, weather forecasting, stock market analysis, sales forecasting, and many other domains. It provides valuable insights into trends, patterns, and behaviors that occur over time, enabling researchers, analysts, and decision-makers to make predictions, identify anomalies, and understand the underlying dynamics of the data.</a:t>
            </a:r>
          </a:p>
          <a:p>
            <a:pPr algn="just">
              <a:buFont typeface="Wingdings" panose="05000000000000000000" pitchFamily="2" charset="2"/>
              <a:buChar char="§"/>
            </a:pPr>
            <a:r>
              <a:rPr lang="en-US" sz="3000" dirty="0"/>
              <a:t>Time series data can be univariate, meaning it consists of a single variable observed over time, or multivariate, where multiple variables are observed simultaneously over time. The time intervals between data points can be fixed (e.g., hourly, daily, monthly) or irregular, depending on the nature of the data and the context of the analysis.</a:t>
            </a:r>
          </a:p>
        </p:txBody>
      </p:sp>
    </p:spTree>
    <p:extLst>
      <p:ext uri="{BB962C8B-B14F-4D97-AF65-F5344CB8AC3E}">
        <p14:creationId xmlns:p14="http://schemas.microsoft.com/office/powerpoint/2010/main" val="106642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1499616"/>
          </a:xfrm>
        </p:spPr>
        <p:txBody>
          <a:bodyPr/>
          <a:lstStyle/>
          <a:p>
            <a:r>
              <a:rPr lang="en-US" dirty="0" smtClean="0"/>
              <a:t>Keys Takeaways</a:t>
            </a:r>
            <a:endParaRPr lang="en-US" dirty="0"/>
          </a:p>
        </p:txBody>
      </p:sp>
      <p:sp>
        <p:nvSpPr>
          <p:cNvPr id="3" name="Content Placeholder 2"/>
          <p:cNvSpPr>
            <a:spLocks noGrp="1"/>
          </p:cNvSpPr>
          <p:nvPr>
            <p:ph idx="1"/>
          </p:nvPr>
        </p:nvSpPr>
        <p:spPr>
          <a:xfrm>
            <a:off x="1024128" y="1287193"/>
            <a:ext cx="10806801" cy="5338689"/>
          </a:xfrm>
        </p:spPr>
        <p:txBody>
          <a:bodyPr>
            <a:noAutofit/>
          </a:bodyPr>
          <a:lstStyle/>
          <a:p>
            <a:pPr algn="just">
              <a:buFont typeface="Wingdings" panose="05000000000000000000" pitchFamily="2" charset="2"/>
              <a:buChar char="§"/>
            </a:pPr>
            <a:r>
              <a:rPr lang="en-US" sz="3000" dirty="0"/>
              <a:t>A time series is a data set that tracks a sample over time.</a:t>
            </a:r>
          </a:p>
          <a:p>
            <a:pPr algn="just">
              <a:buFont typeface="Wingdings" panose="05000000000000000000" pitchFamily="2" charset="2"/>
              <a:buChar char="§"/>
            </a:pPr>
            <a:r>
              <a:rPr lang="en-US" sz="3000" dirty="0"/>
              <a:t>In particular, a time series allows one to see what factors influence certain variables from period to period.</a:t>
            </a:r>
          </a:p>
          <a:p>
            <a:pPr algn="just">
              <a:buFont typeface="Wingdings" panose="05000000000000000000" pitchFamily="2" charset="2"/>
              <a:buChar char="§"/>
            </a:pPr>
            <a:r>
              <a:rPr lang="en-US" sz="3000" dirty="0"/>
              <a:t>Time series analysis can be useful to see how a given asset, security, or economic variable changes over time.</a:t>
            </a:r>
          </a:p>
          <a:p>
            <a:pPr algn="just">
              <a:buFont typeface="Wingdings" panose="05000000000000000000" pitchFamily="2" charset="2"/>
              <a:buChar char="§"/>
            </a:pPr>
            <a:r>
              <a:rPr lang="en-US" sz="3000" dirty="0"/>
              <a:t>Forecasting methods using time series are used in both fundamental and technical analysis.</a:t>
            </a:r>
          </a:p>
          <a:p>
            <a:pPr algn="just">
              <a:buFont typeface="Wingdings" panose="05000000000000000000" pitchFamily="2" charset="2"/>
              <a:buChar char="§"/>
            </a:pPr>
            <a:r>
              <a:rPr lang="en-US" sz="3000" dirty="0"/>
              <a:t>Although cross-sectional data is seen as the opposite of time series, the two are often used together in practice.</a:t>
            </a:r>
          </a:p>
          <a:p>
            <a:pPr algn="just">
              <a:buFont typeface="Wingdings" panose="05000000000000000000" pitchFamily="2" charset="2"/>
              <a:buChar char="§"/>
            </a:pPr>
            <a:r>
              <a:rPr lang="en-US" dirty="0"/>
              <a:t>There is no minimum or maximum amount of time that must be included, allowing the data to be gathered in a way that provides the information being sought by the investor or analyst examining the activity.</a:t>
            </a:r>
            <a:endParaRPr lang="en-US" sz="3000" dirty="0"/>
          </a:p>
        </p:txBody>
      </p:sp>
    </p:spTree>
    <p:extLst>
      <p:ext uri="{BB962C8B-B14F-4D97-AF65-F5344CB8AC3E}">
        <p14:creationId xmlns:p14="http://schemas.microsoft.com/office/powerpoint/2010/main" val="259920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992" y="40796"/>
            <a:ext cx="9720072" cy="873604"/>
          </a:xfrm>
        </p:spPr>
        <p:txBody>
          <a:bodyPr/>
          <a:lstStyle/>
          <a:p>
            <a:r>
              <a:rPr lang="en-US" b="1" u="sng" dirty="0"/>
              <a:t>Time series </a:t>
            </a:r>
            <a:r>
              <a:rPr lang="en-US" b="1" u="sng" dirty="0" smtClean="0"/>
              <a:t>analysis</a:t>
            </a:r>
            <a:endParaRPr lang="en-US" dirty="0"/>
          </a:p>
        </p:txBody>
      </p:sp>
      <p:sp>
        <p:nvSpPr>
          <p:cNvPr id="3" name="Content Placeholder 2"/>
          <p:cNvSpPr>
            <a:spLocks noGrp="1"/>
          </p:cNvSpPr>
          <p:nvPr>
            <p:ph idx="1"/>
          </p:nvPr>
        </p:nvSpPr>
        <p:spPr>
          <a:xfrm>
            <a:off x="267286" y="914400"/>
            <a:ext cx="11465169" cy="5155810"/>
          </a:xfrm>
        </p:spPr>
        <p:txBody>
          <a:bodyPr>
            <a:noAutofit/>
          </a:bodyPr>
          <a:lstStyle/>
          <a:p>
            <a:pPr algn="just"/>
            <a:r>
              <a:rPr lang="en-US" sz="2800" dirty="0"/>
              <a:t>Time series analysis is a statistical technique used to analyze and interpret data that is collected and recorded over time. It involves examining patterns, trends, and characteristics of the data to gain insights, make predictions, and understand the underlying dynamics of the time-dependent variables</a:t>
            </a:r>
            <a:r>
              <a:rPr lang="en-US" sz="2800" dirty="0" smtClean="0"/>
              <a:t>.</a:t>
            </a:r>
          </a:p>
          <a:p>
            <a:pPr algn="just"/>
            <a:r>
              <a:rPr lang="en-US" sz="2800" b="1" dirty="0">
                <a:latin typeface="Arial Black" panose="020B0A04020102020204" pitchFamily="34" charset="0"/>
              </a:rPr>
              <a:t>The goals of time series analysis include:</a:t>
            </a:r>
          </a:p>
          <a:p>
            <a:pPr algn="just"/>
            <a:r>
              <a:rPr lang="en-US" sz="2800" b="1" dirty="0" smtClean="0"/>
              <a:t>1. Descriptive </a:t>
            </a:r>
            <a:r>
              <a:rPr lang="en-US" sz="2800" b="1" dirty="0"/>
              <a:t>Analysis: </a:t>
            </a:r>
            <a:r>
              <a:rPr lang="en-US" sz="2800" dirty="0"/>
              <a:t>Time series analysis helps to describe the behavior and characteristics of a time series dataset. This involves identifying trends, patterns, and seasonality in the data, as well as detecting any irregular or unusual observations (outliers).</a:t>
            </a:r>
          </a:p>
          <a:p>
            <a:pPr algn="just"/>
            <a:r>
              <a:rPr lang="en-US" sz="2800" b="1" dirty="0" smtClean="0"/>
              <a:t>2. Forecasting</a:t>
            </a:r>
            <a:r>
              <a:rPr lang="en-US" sz="2800" b="1" dirty="0"/>
              <a:t>:</a:t>
            </a:r>
            <a:r>
              <a:rPr lang="en-US" sz="2800" dirty="0"/>
              <a:t> Time series analysis enables the prediction of future values or the behavior of the variable based on past observations. Forecasting techniques, such as moving averages, exponential smoothing, and autoregressive integrated moving average (ARIMA) models, are commonly used to make predictions.</a:t>
            </a:r>
          </a:p>
          <a:p>
            <a:pPr algn="just"/>
            <a:endParaRPr lang="en-US" sz="2800" dirty="0"/>
          </a:p>
        </p:txBody>
      </p:sp>
    </p:spTree>
    <p:extLst>
      <p:ext uri="{BB962C8B-B14F-4D97-AF65-F5344CB8AC3E}">
        <p14:creationId xmlns:p14="http://schemas.microsoft.com/office/powerpoint/2010/main" val="217529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992" y="40796"/>
            <a:ext cx="9720072" cy="873604"/>
          </a:xfrm>
        </p:spPr>
        <p:txBody>
          <a:bodyPr/>
          <a:lstStyle/>
          <a:p>
            <a:r>
              <a:rPr lang="en-US" b="1" u="sng" dirty="0"/>
              <a:t>Time series </a:t>
            </a:r>
            <a:r>
              <a:rPr lang="en-US" b="1" u="sng" dirty="0" smtClean="0"/>
              <a:t>analysis</a:t>
            </a:r>
            <a:endParaRPr lang="en-US" dirty="0"/>
          </a:p>
        </p:txBody>
      </p:sp>
      <p:sp>
        <p:nvSpPr>
          <p:cNvPr id="3" name="Content Placeholder 2"/>
          <p:cNvSpPr>
            <a:spLocks noGrp="1"/>
          </p:cNvSpPr>
          <p:nvPr>
            <p:ph idx="1"/>
          </p:nvPr>
        </p:nvSpPr>
        <p:spPr>
          <a:xfrm>
            <a:off x="267286" y="914400"/>
            <a:ext cx="11465169" cy="5155810"/>
          </a:xfrm>
        </p:spPr>
        <p:txBody>
          <a:bodyPr>
            <a:noAutofit/>
          </a:bodyPr>
          <a:lstStyle/>
          <a:p>
            <a:pPr algn="just"/>
            <a:r>
              <a:rPr lang="en-US" sz="2600" b="1" dirty="0" smtClean="0"/>
              <a:t>3. Modeling </a:t>
            </a:r>
            <a:r>
              <a:rPr lang="en-US" sz="2600" b="1" dirty="0"/>
              <a:t>and Hypothesis Testing:</a:t>
            </a:r>
            <a:r>
              <a:rPr lang="en-US" sz="2600" dirty="0"/>
              <a:t> Time series analysis involves building mathematical models that capture the underlying structure and dynamics of the data. These models can be used to test hypotheses, assess the impact of variables, and understand relationships between different time series.</a:t>
            </a:r>
          </a:p>
          <a:p>
            <a:pPr algn="just"/>
            <a:r>
              <a:rPr lang="en-US" sz="2600" b="1" dirty="0" smtClean="0"/>
              <a:t>4. Decomposition</a:t>
            </a:r>
            <a:r>
              <a:rPr lang="en-US" sz="2600" b="1" dirty="0"/>
              <a:t>:</a:t>
            </a:r>
            <a:r>
              <a:rPr lang="en-US" sz="2600" dirty="0"/>
              <a:t> Time series data can often be decomposed into various components, such as trend, seasonality, and random fluctuations (residuals). Decomposition helps in understanding the individual contributions of these components and their effects on the overall time series behavior.</a:t>
            </a:r>
          </a:p>
          <a:p>
            <a:pPr algn="just"/>
            <a:r>
              <a:rPr lang="en-US" sz="2600" b="1" dirty="0" smtClean="0"/>
              <a:t>5. Identification </a:t>
            </a:r>
            <a:r>
              <a:rPr lang="en-US" sz="2600" b="1" dirty="0"/>
              <a:t>of Causal Relationships: </a:t>
            </a:r>
            <a:r>
              <a:rPr lang="en-US" sz="2600" dirty="0"/>
              <a:t>Time series analysis can be used to identify cause-and-effect relationships between variables. By analyzing the correlations, cross-correlations, and lagged relationships, researchers can determine the extent to which one variable influences another.</a:t>
            </a:r>
          </a:p>
        </p:txBody>
      </p:sp>
    </p:spTree>
    <p:extLst>
      <p:ext uri="{BB962C8B-B14F-4D97-AF65-F5344CB8AC3E}">
        <p14:creationId xmlns:p14="http://schemas.microsoft.com/office/powerpoint/2010/main" val="119026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992" y="40796"/>
            <a:ext cx="9720072" cy="873604"/>
          </a:xfrm>
        </p:spPr>
        <p:txBody>
          <a:bodyPr/>
          <a:lstStyle/>
          <a:p>
            <a:r>
              <a:rPr lang="en-US" b="1" u="sng" dirty="0"/>
              <a:t>Time series </a:t>
            </a:r>
            <a:r>
              <a:rPr lang="en-US" b="1" u="sng" dirty="0" smtClean="0"/>
              <a:t>analysis</a:t>
            </a:r>
            <a:endParaRPr lang="en-US" dirty="0"/>
          </a:p>
        </p:txBody>
      </p:sp>
      <p:sp>
        <p:nvSpPr>
          <p:cNvPr id="3" name="Content Placeholder 2"/>
          <p:cNvSpPr>
            <a:spLocks noGrp="1"/>
          </p:cNvSpPr>
          <p:nvPr>
            <p:ph idx="1"/>
          </p:nvPr>
        </p:nvSpPr>
        <p:spPr>
          <a:xfrm>
            <a:off x="1533379" y="1744394"/>
            <a:ext cx="8595360" cy="4325816"/>
          </a:xfrm>
        </p:spPr>
        <p:txBody>
          <a:bodyPr>
            <a:noAutofit/>
          </a:bodyPr>
          <a:lstStyle/>
          <a:p>
            <a:pPr algn="just"/>
            <a:r>
              <a:rPr lang="en-US" sz="3000" dirty="0"/>
              <a:t>Overall, time series analysis provides valuable insights into the past behavior, current patterns, and future predictions of time-dependent variables, enabling better decision-making and understanding of dynamic processes.</a:t>
            </a:r>
          </a:p>
        </p:txBody>
      </p:sp>
    </p:spTree>
    <p:extLst>
      <p:ext uri="{BB962C8B-B14F-4D97-AF65-F5344CB8AC3E}">
        <p14:creationId xmlns:p14="http://schemas.microsoft.com/office/powerpoint/2010/main" val="59764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062" y="233524"/>
            <a:ext cx="11141612" cy="1499616"/>
          </a:xfrm>
        </p:spPr>
        <p:txBody>
          <a:bodyPr>
            <a:normAutofit fontScale="90000"/>
          </a:bodyPr>
          <a:lstStyle/>
          <a:p>
            <a:pPr algn="just"/>
            <a:r>
              <a:rPr lang="en-US" dirty="0" smtClean="0"/>
              <a:t>The real applications of big financial data, particularly time-series data, face several challenges and problems. </a:t>
            </a:r>
            <a:endParaRPr lang="en-US" dirty="0"/>
          </a:p>
        </p:txBody>
      </p:sp>
      <p:sp>
        <p:nvSpPr>
          <p:cNvPr id="3" name="Content Placeholder 2"/>
          <p:cNvSpPr>
            <a:spLocks noGrp="1"/>
          </p:cNvSpPr>
          <p:nvPr>
            <p:ph idx="1"/>
          </p:nvPr>
        </p:nvSpPr>
        <p:spPr>
          <a:xfrm>
            <a:off x="1024128" y="2004646"/>
            <a:ext cx="9720073" cy="4023360"/>
          </a:xfrm>
        </p:spPr>
        <p:txBody>
          <a:bodyPr/>
          <a:lstStyle/>
          <a:p>
            <a:pPr algn="just"/>
            <a:r>
              <a:rPr lang="en-US" dirty="0"/>
              <a:t>Here are some common issues encountered in the real-world application of big financial data</a:t>
            </a:r>
            <a:r>
              <a:rPr lang="en-US" dirty="0" smtClean="0"/>
              <a:t>:</a:t>
            </a:r>
          </a:p>
          <a:p>
            <a:pPr marL="457200" indent="-457200">
              <a:buFont typeface="+mj-lt"/>
              <a:buAutoNum type="arabicPeriod"/>
            </a:pPr>
            <a:r>
              <a:rPr lang="en-US" dirty="0"/>
              <a:t>Data Quality and Accuracy: Financial data can be prone to errors, inconsistencies, and missing values. Ensuring the quality and accuracy of the data is crucial for meaningful analysis and decision-making. Issues like data gaps, outliers, and noise can impact the reliability of the results.</a:t>
            </a:r>
          </a:p>
          <a:p>
            <a:pPr marL="457200" indent="-457200">
              <a:buFont typeface="+mj-lt"/>
              <a:buAutoNum type="arabicPeriod"/>
            </a:pPr>
            <a:r>
              <a:rPr lang="en-US" dirty="0"/>
              <a:t>Volume and Velocity: Big financial data is characterized by large volumes of data generated at high velocities. Managing and processing such massive amounts of data in real-time can be challenging. Traditional data processing systems may struggle to handle the volume and velocity requirements, leading to delays and inefficiencies.</a:t>
            </a:r>
          </a:p>
          <a:p>
            <a:pPr algn="just"/>
            <a:endParaRPr lang="en-US" dirty="0"/>
          </a:p>
        </p:txBody>
      </p:sp>
    </p:spTree>
    <p:extLst>
      <p:ext uri="{BB962C8B-B14F-4D97-AF65-F5344CB8AC3E}">
        <p14:creationId xmlns:p14="http://schemas.microsoft.com/office/powerpoint/2010/main" val="7630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062" y="233524"/>
            <a:ext cx="11141612" cy="1499616"/>
          </a:xfrm>
        </p:spPr>
        <p:txBody>
          <a:bodyPr>
            <a:normAutofit fontScale="90000"/>
          </a:bodyPr>
          <a:lstStyle/>
          <a:p>
            <a:pPr algn="just"/>
            <a:r>
              <a:rPr lang="en-US" dirty="0" smtClean="0"/>
              <a:t>The real applications of big financial data, particularly time-series data, face several challenges and problems. </a:t>
            </a:r>
            <a:endParaRPr lang="en-US" dirty="0"/>
          </a:p>
        </p:txBody>
      </p:sp>
      <p:sp>
        <p:nvSpPr>
          <p:cNvPr id="3" name="Content Placeholder 2"/>
          <p:cNvSpPr>
            <a:spLocks noGrp="1"/>
          </p:cNvSpPr>
          <p:nvPr>
            <p:ph idx="1"/>
          </p:nvPr>
        </p:nvSpPr>
        <p:spPr>
          <a:xfrm>
            <a:off x="1010060" y="1733140"/>
            <a:ext cx="10975614" cy="4023360"/>
          </a:xfrm>
        </p:spPr>
        <p:txBody>
          <a:bodyPr>
            <a:noAutofit/>
          </a:bodyPr>
          <a:lstStyle/>
          <a:p>
            <a:pPr marL="0" indent="0" algn="just">
              <a:buNone/>
            </a:pPr>
            <a:r>
              <a:rPr lang="en-US" sz="3000" dirty="0" smtClean="0"/>
              <a:t>3. Data </a:t>
            </a:r>
            <a:r>
              <a:rPr lang="en-US" sz="3000" dirty="0"/>
              <a:t>Integration: Financial data often comes from multiple sources, such as market feeds, trading platforms, social media, and news outlets. Integrating data from diverse sources, which may have different formats, structures, and update frequencies, can be complex. Data integration challenges include data alignment, synchronization, and </a:t>
            </a:r>
            <a:r>
              <a:rPr lang="en-US" sz="3000" dirty="0" smtClean="0"/>
              <a:t>normalization.</a:t>
            </a:r>
          </a:p>
          <a:p>
            <a:pPr marL="0" indent="0" algn="just">
              <a:buNone/>
            </a:pPr>
            <a:endParaRPr lang="en-US" sz="3000" dirty="0"/>
          </a:p>
          <a:p>
            <a:pPr marL="0" indent="0" algn="just">
              <a:buNone/>
            </a:pPr>
            <a:r>
              <a:rPr lang="en-US" sz="3000" dirty="0" smtClean="0"/>
              <a:t>4. Scalability</a:t>
            </a:r>
            <a:r>
              <a:rPr lang="en-US" sz="3000" dirty="0"/>
              <a:t>: Financial data sets can grow rapidly, requiring scalable infrastructures and processing frameworks. The ability to scale data storage, processing power, and computational resources becomes crucial for handling big financial data effectively.</a:t>
            </a:r>
          </a:p>
        </p:txBody>
      </p:sp>
    </p:spTree>
    <p:extLst>
      <p:ext uri="{BB962C8B-B14F-4D97-AF65-F5344CB8AC3E}">
        <p14:creationId xmlns:p14="http://schemas.microsoft.com/office/powerpoint/2010/main" val="1741355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156</TotalTime>
  <Words>1589</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Black</vt:lpstr>
      <vt:lpstr>Tw Cen MT</vt:lpstr>
      <vt:lpstr>Tw Cen MT Condensed</vt:lpstr>
      <vt:lpstr>Wingdings</vt:lpstr>
      <vt:lpstr>Wingdings 3</vt:lpstr>
      <vt:lpstr>Integral</vt:lpstr>
      <vt:lpstr>Problems in real applications of big financial data (e.g., time-series data)</vt:lpstr>
      <vt:lpstr>Time Series </vt:lpstr>
      <vt:lpstr>Time Series</vt:lpstr>
      <vt:lpstr>Keys Takeaways</vt:lpstr>
      <vt:lpstr>Time series analysis</vt:lpstr>
      <vt:lpstr>Time series analysis</vt:lpstr>
      <vt:lpstr>Time series analysis</vt:lpstr>
      <vt:lpstr>The real applications of big financial data, particularly time-series data, face several challenges and problems. </vt:lpstr>
      <vt:lpstr>The real applications of big financial data, particularly time-series data, face several challenges and problems. </vt:lpstr>
      <vt:lpstr>The real applications of big financial data, particularly time-series data, face several challenges and problems. </vt:lpstr>
      <vt:lpstr>The real applications of big financial data, particularly time-series data, face several challenges and problems.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in real applications of big financial data (e.g., time-series data)</dc:title>
  <dc:creator>Dr Salahuddin Shaikh</dc:creator>
  <cp:lastModifiedBy>Dr. Salahuddin Shaikh</cp:lastModifiedBy>
  <cp:revision>7</cp:revision>
  <dcterms:created xsi:type="dcterms:W3CDTF">2023-06-13T09:05:04Z</dcterms:created>
  <dcterms:modified xsi:type="dcterms:W3CDTF">2023-12-17T17:53:30Z</dcterms:modified>
</cp:coreProperties>
</file>