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9F3D9C4-AF4C-4B06-8174-08B47A75C79D}"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A2BCF-2E58-47AE-B116-5FB5F136709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520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F3D9C4-AF4C-4B06-8174-08B47A75C79D}"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A2BCF-2E58-47AE-B116-5FB5F1367092}" type="slidenum">
              <a:rPr lang="en-US" smtClean="0"/>
              <a:t>‹#›</a:t>
            </a:fld>
            <a:endParaRPr lang="en-US"/>
          </a:p>
        </p:txBody>
      </p:sp>
    </p:spTree>
    <p:extLst>
      <p:ext uri="{BB962C8B-B14F-4D97-AF65-F5344CB8AC3E}">
        <p14:creationId xmlns:p14="http://schemas.microsoft.com/office/powerpoint/2010/main" val="2776243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F3D9C4-AF4C-4B06-8174-08B47A75C79D}"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A2BCF-2E58-47AE-B116-5FB5F136709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100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9F3D9C4-AF4C-4B06-8174-08B47A75C79D}"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A2BCF-2E58-47AE-B116-5FB5F1367092}" type="slidenum">
              <a:rPr lang="en-US" smtClean="0"/>
              <a:t>‹#›</a:t>
            </a:fld>
            <a:endParaRPr lang="en-US"/>
          </a:p>
        </p:txBody>
      </p:sp>
    </p:spTree>
    <p:extLst>
      <p:ext uri="{BB962C8B-B14F-4D97-AF65-F5344CB8AC3E}">
        <p14:creationId xmlns:p14="http://schemas.microsoft.com/office/powerpoint/2010/main" val="1793187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9F3D9C4-AF4C-4B06-8174-08B47A75C79D}" type="datetimeFigureOut">
              <a:rPr lang="en-US" smtClean="0"/>
              <a:t>5/22/2024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A2BCF-2E58-47AE-B116-5FB5F136709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2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9F3D9C4-AF4C-4B06-8174-08B47A75C79D}"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A2BCF-2E58-47AE-B116-5FB5F1367092}" type="slidenum">
              <a:rPr lang="en-US" smtClean="0"/>
              <a:t>‹#›</a:t>
            </a:fld>
            <a:endParaRPr lang="en-US"/>
          </a:p>
        </p:txBody>
      </p:sp>
    </p:spTree>
    <p:extLst>
      <p:ext uri="{BB962C8B-B14F-4D97-AF65-F5344CB8AC3E}">
        <p14:creationId xmlns:p14="http://schemas.microsoft.com/office/powerpoint/2010/main" val="362648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9F3D9C4-AF4C-4B06-8174-08B47A75C79D}" type="datetimeFigureOut">
              <a:rPr lang="en-US" smtClean="0"/>
              <a:t>5/22/2024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A2BCF-2E58-47AE-B116-5FB5F1367092}" type="slidenum">
              <a:rPr lang="en-US" smtClean="0"/>
              <a:t>‹#›</a:t>
            </a:fld>
            <a:endParaRPr lang="en-US"/>
          </a:p>
        </p:txBody>
      </p:sp>
    </p:spTree>
    <p:extLst>
      <p:ext uri="{BB962C8B-B14F-4D97-AF65-F5344CB8AC3E}">
        <p14:creationId xmlns:p14="http://schemas.microsoft.com/office/powerpoint/2010/main" val="1826488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9F3D9C4-AF4C-4B06-8174-08B47A75C79D}" type="datetimeFigureOut">
              <a:rPr lang="en-US" smtClean="0"/>
              <a:t>5/22/2024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8A2BCF-2E58-47AE-B116-5FB5F1367092}" type="slidenum">
              <a:rPr lang="en-US" smtClean="0"/>
              <a:t>‹#›</a:t>
            </a:fld>
            <a:endParaRPr lang="en-US"/>
          </a:p>
        </p:txBody>
      </p:sp>
    </p:spTree>
    <p:extLst>
      <p:ext uri="{BB962C8B-B14F-4D97-AF65-F5344CB8AC3E}">
        <p14:creationId xmlns:p14="http://schemas.microsoft.com/office/powerpoint/2010/main" val="125394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F3D9C4-AF4C-4B06-8174-08B47A75C79D}" type="datetimeFigureOut">
              <a:rPr lang="en-US" smtClean="0"/>
              <a:t>5/22/2024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8A2BCF-2E58-47AE-B116-5FB5F1367092}" type="slidenum">
              <a:rPr lang="en-US" smtClean="0"/>
              <a:t>‹#›</a:t>
            </a:fld>
            <a:endParaRPr lang="en-US"/>
          </a:p>
        </p:txBody>
      </p:sp>
    </p:spTree>
    <p:extLst>
      <p:ext uri="{BB962C8B-B14F-4D97-AF65-F5344CB8AC3E}">
        <p14:creationId xmlns:p14="http://schemas.microsoft.com/office/powerpoint/2010/main" val="212998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9F3D9C4-AF4C-4B06-8174-08B47A75C79D}"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A2BCF-2E58-47AE-B116-5FB5F1367092}" type="slidenum">
              <a:rPr lang="en-US" smtClean="0"/>
              <a:t>‹#›</a:t>
            </a:fld>
            <a:endParaRPr lang="en-US"/>
          </a:p>
        </p:txBody>
      </p:sp>
    </p:spTree>
    <p:extLst>
      <p:ext uri="{BB962C8B-B14F-4D97-AF65-F5344CB8AC3E}">
        <p14:creationId xmlns:p14="http://schemas.microsoft.com/office/powerpoint/2010/main" val="988357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F3D9C4-AF4C-4B06-8174-08B47A75C79D}" type="datetimeFigureOut">
              <a:rPr lang="en-US" smtClean="0"/>
              <a:t>5/22/2024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A2BCF-2E58-47AE-B116-5FB5F136709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987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9F3D9C4-AF4C-4B06-8174-08B47A75C79D}" type="datetimeFigureOut">
              <a:rPr lang="en-US" smtClean="0"/>
              <a:t>5/22/2024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68A2BCF-2E58-47AE-B116-5FB5F136709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06484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spatial-temporal data</a:t>
            </a:r>
          </a:p>
        </p:txBody>
      </p:sp>
      <p:sp>
        <p:nvSpPr>
          <p:cNvPr id="3" name="Subtitle 2"/>
          <p:cNvSpPr>
            <a:spLocks noGrp="1"/>
          </p:cNvSpPr>
          <p:nvPr>
            <p:ph type="subTitle" idx="1"/>
          </p:nvPr>
        </p:nvSpPr>
        <p:spPr/>
        <p:txBody>
          <a:bodyPr/>
          <a:lstStyle/>
          <a:p>
            <a:r>
              <a:rPr lang="en-US" dirty="0" smtClean="0"/>
              <a:t>Dr. Salahuddin Shaikh</a:t>
            </a:r>
            <a:endParaRPr lang="en-US" dirty="0"/>
          </a:p>
        </p:txBody>
      </p:sp>
    </p:spTree>
    <p:extLst>
      <p:ext uri="{BB962C8B-B14F-4D97-AF65-F5344CB8AC3E}">
        <p14:creationId xmlns:p14="http://schemas.microsoft.com/office/powerpoint/2010/main" val="3249976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9" y="557081"/>
            <a:ext cx="9720072" cy="1499616"/>
          </a:xfrm>
        </p:spPr>
        <p:txBody>
          <a:bodyPr/>
          <a:lstStyle/>
          <a:p>
            <a:r>
              <a:rPr lang="en-US" dirty="0"/>
              <a:t>Spatial-temporal Reasoning Examples</a:t>
            </a:r>
          </a:p>
        </p:txBody>
      </p:sp>
      <p:sp>
        <p:nvSpPr>
          <p:cNvPr id="3" name="Content Placeholder 2"/>
          <p:cNvSpPr>
            <a:spLocks noGrp="1"/>
          </p:cNvSpPr>
          <p:nvPr>
            <p:ph idx="1"/>
          </p:nvPr>
        </p:nvSpPr>
        <p:spPr>
          <a:xfrm>
            <a:off x="1024128" y="2056697"/>
            <a:ext cx="9720073" cy="4023360"/>
          </a:xfrm>
        </p:spPr>
        <p:txBody>
          <a:bodyPr>
            <a:noAutofit/>
          </a:bodyPr>
          <a:lstStyle/>
          <a:p>
            <a:pPr algn="just">
              <a:buFont typeface="Wingdings" panose="05000000000000000000" pitchFamily="2" charset="2"/>
              <a:buChar char="§"/>
            </a:pPr>
            <a:r>
              <a:rPr lang="en-US" sz="3000" dirty="0"/>
              <a:t/>
            </a:r>
            <a:br>
              <a:rPr lang="en-US" sz="3000" dirty="0"/>
            </a:br>
            <a:r>
              <a:rPr lang="en-US" sz="3000" dirty="0" smtClean="0"/>
              <a:t>‍Spatial-temporal </a:t>
            </a:r>
            <a:r>
              <a:rPr lang="en-US" sz="3000" dirty="0"/>
              <a:t>reasoning applies to the healthcare industry by determining the best distribution and performance of medical care. </a:t>
            </a:r>
            <a:r>
              <a:rPr lang="en-US" sz="3000" dirty="0" err="1"/>
              <a:t>Spatio</a:t>
            </a:r>
            <a:r>
              <a:rPr lang="en-US" sz="3000" dirty="0"/>
              <a:t> temporal analyses can examine patterns of illness over time and show anything unusual.</a:t>
            </a:r>
            <a:br>
              <a:rPr lang="en-US" sz="3000" dirty="0"/>
            </a:br>
            <a:r>
              <a:rPr lang="en-US" sz="3000" dirty="0"/>
              <a:t>‍</a:t>
            </a:r>
          </a:p>
          <a:p>
            <a:pPr algn="just">
              <a:buFont typeface="Wingdings" panose="05000000000000000000" pitchFamily="2" charset="2"/>
              <a:buChar char="§"/>
            </a:pPr>
            <a:r>
              <a:rPr lang="en-US" sz="3000" dirty="0"/>
              <a:t>Spatial-temporal reasoning is also important in the development of artificial intelligence. It has many applications in natural language processing, geographic information systems, computational biology and document interpretation.</a:t>
            </a:r>
          </a:p>
          <a:p>
            <a:pPr algn="just">
              <a:buFont typeface="Wingdings" panose="05000000000000000000" pitchFamily="2" charset="2"/>
              <a:buChar char="§"/>
            </a:pPr>
            <a:endParaRPr lang="en-US" sz="3000" dirty="0"/>
          </a:p>
        </p:txBody>
      </p:sp>
    </p:spTree>
    <p:extLst>
      <p:ext uri="{BB962C8B-B14F-4D97-AF65-F5344CB8AC3E}">
        <p14:creationId xmlns:p14="http://schemas.microsoft.com/office/powerpoint/2010/main" val="3493218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a:t>Handling and processing spatial-temporal data in Big Data environments involves a range of techniques and methods to manage the complexity and volume of data effectively. Here are the main approaches used:</a:t>
            </a:r>
          </a:p>
        </p:txBody>
      </p:sp>
      <p:sp>
        <p:nvSpPr>
          <p:cNvPr id="3" name="Content Placeholder 2"/>
          <p:cNvSpPr>
            <a:spLocks noGrp="1"/>
          </p:cNvSpPr>
          <p:nvPr>
            <p:ph idx="1"/>
          </p:nvPr>
        </p:nvSpPr>
        <p:spPr/>
        <p:txBody>
          <a:bodyPr/>
          <a:lstStyle/>
          <a:p>
            <a:pPr algn="just"/>
            <a:r>
              <a:rPr lang="en-US" b="1" dirty="0" smtClean="0"/>
              <a:t>1. Spatial </a:t>
            </a:r>
            <a:r>
              <a:rPr lang="en-US" b="1" dirty="0"/>
              <a:t>Indexing:</a:t>
            </a:r>
            <a:endParaRPr lang="en-US" dirty="0"/>
          </a:p>
          <a:p>
            <a:pPr lvl="1" algn="just"/>
            <a:r>
              <a:rPr lang="en-US" dirty="0"/>
              <a:t>Implementing spatial indexing techniques like R-tree, </a:t>
            </a:r>
            <a:r>
              <a:rPr lang="en-US" dirty="0" err="1"/>
              <a:t>Quadtree</a:t>
            </a:r>
            <a:r>
              <a:rPr lang="en-US" dirty="0"/>
              <a:t>, or Grid Indexing to efficiently organize spatial data. These index structures facilitate faster spatial queries and reduce search times by organizing data based on spatial proximity.</a:t>
            </a:r>
          </a:p>
          <a:p>
            <a:pPr algn="just"/>
            <a:r>
              <a:rPr lang="en-US" b="1" dirty="0" smtClean="0"/>
              <a:t>2. Distributed </a:t>
            </a:r>
            <a:r>
              <a:rPr lang="en-US" b="1" dirty="0"/>
              <a:t>Storage and Processing:</a:t>
            </a:r>
            <a:endParaRPr lang="en-US" dirty="0"/>
          </a:p>
          <a:p>
            <a:pPr lvl="1" algn="just"/>
            <a:r>
              <a:rPr lang="en-US" dirty="0"/>
              <a:t>Utilizing distributed storage systems like Hadoop Distributed File System (HDFS) or cloud-based storage solutions to handle large volumes of spatial-temporal data.</a:t>
            </a:r>
          </a:p>
          <a:p>
            <a:pPr lvl="1" algn="just"/>
            <a:r>
              <a:rPr lang="en-US" dirty="0"/>
              <a:t>Leveraging distributed processing frameworks like Apache Spark or Hadoop </a:t>
            </a:r>
            <a:r>
              <a:rPr lang="en-US" dirty="0" err="1"/>
              <a:t>MapReduce</a:t>
            </a:r>
            <a:r>
              <a:rPr lang="en-US" dirty="0"/>
              <a:t> to enable parallel processing and analysis of spatial-temporal datasets across distributed clusters.</a:t>
            </a:r>
          </a:p>
          <a:p>
            <a:pPr algn="just"/>
            <a:endParaRPr lang="en-US" dirty="0"/>
          </a:p>
        </p:txBody>
      </p:sp>
    </p:spTree>
    <p:extLst>
      <p:ext uri="{BB962C8B-B14F-4D97-AF65-F5344CB8AC3E}">
        <p14:creationId xmlns:p14="http://schemas.microsoft.com/office/powerpoint/2010/main" val="3945673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a:t>Handling and processing spatial-temporal data in Big Data environments involves a range of techniques and methods to manage the complexity and volume of data effectively. Here are the main approaches used:</a:t>
            </a:r>
          </a:p>
        </p:txBody>
      </p:sp>
      <p:sp>
        <p:nvSpPr>
          <p:cNvPr id="3" name="Content Placeholder 2"/>
          <p:cNvSpPr>
            <a:spLocks noGrp="1"/>
          </p:cNvSpPr>
          <p:nvPr>
            <p:ph idx="1"/>
          </p:nvPr>
        </p:nvSpPr>
        <p:spPr/>
        <p:txBody>
          <a:bodyPr/>
          <a:lstStyle/>
          <a:p>
            <a:r>
              <a:rPr lang="en-US" b="1" dirty="0" smtClean="0"/>
              <a:t>3. Geospatial </a:t>
            </a:r>
            <a:r>
              <a:rPr lang="en-US" b="1" dirty="0"/>
              <a:t>Databases and NoSQL Solutions:</a:t>
            </a:r>
            <a:endParaRPr lang="en-US" dirty="0"/>
          </a:p>
          <a:p>
            <a:pPr lvl="1"/>
            <a:r>
              <a:rPr lang="en-US" dirty="0"/>
              <a:t>Using geospatial databases such as </a:t>
            </a:r>
            <a:r>
              <a:rPr lang="en-US" dirty="0" err="1"/>
              <a:t>PostGIS</a:t>
            </a:r>
            <a:r>
              <a:rPr lang="en-US" dirty="0"/>
              <a:t>, MongoDB with geospatial indexing, or Cassandra with geospatial extensions to manage and query spatial-temporal data efficiently.</a:t>
            </a:r>
          </a:p>
          <a:p>
            <a:pPr lvl="1"/>
            <a:r>
              <a:rPr lang="en-US" dirty="0"/>
              <a:t>Employing NoSQL databases that support spatial indexing and queries to handle large-scale spatial-temporal datasets.</a:t>
            </a:r>
          </a:p>
          <a:p>
            <a:r>
              <a:rPr lang="en-US" b="1" dirty="0" smtClean="0"/>
              <a:t>4. Streaming </a:t>
            </a:r>
            <a:r>
              <a:rPr lang="en-US" b="1" dirty="0"/>
              <a:t>Data Processing:</a:t>
            </a:r>
            <a:endParaRPr lang="en-US" dirty="0"/>
          </a:p>
          <a:p>
            <a:pPr lvl="1"/>
            <a:r>
              <a:rPr lang="en-US" dirty="0"/>
              <a:t>Implementing stream processing frameworks like Apache Kafka or Apache </a:t>
            </a:r>
            <a:r>
              <a:rPr lang="en-US" dirty="0" err="1"/>
              <a:t>Flink</a:t>
            </a:r>
            <a:r>
              <a:rPr lang="en-US" dirty="0"/>
              <a:t> for real-time processing and analysis of continuous streams of spatial-temporal data.</a:t>
            </a:r>
          </a:p>
          <a:p>
            <a:pPr lvl="1"/>
            <a:r>
              <a:rPr lang="en-US" dirty="0"/>
              <a:t>Performing near real-time analytics on incoming data streams for applications like </a:t>
            </a:r>
            <a:r>
              <a:rPr lang="en-US" dirty="0" err="1"/>
              <a:t>IoT</a:t>
            </a:r>
            <a:r>
              <a:rPr lang="en-US" dirty="0"/>
              <a:t> sensor data or real-time tracking.</a:t>
            </a:r>
          </a:p>
        </p:txBody>
      </p:sp>
    </p:spTree>
    <p:extLst>
      <p:ext uri="{BB962C8B-B14F-4D97-AF65-F5344CB8AC3E}">
        <p14:creationId xmlns:p14="http://schemas.microsoft.com/office/powerpoint/2010/main" val="887671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a:t>Handling and processing spatial-temporal data in Big Data environments involves a range of techniques and methods to manage the complexity and volume of data effectively. Here are the main approaches used:</a:t>
            </a:r>
          </a:p>
        </p:txBody>
      </p:sp>
      <p:sp>
        <p:nvSpPr>
          <p:cNvPr id="3" name="Content Placeholder 2"/>
          <p:cNvSpPr>
            <a:spLocks noGrp="1"/>
          </p:cNvSpPr>
          <p:nvPr>
            <p:ph idx="1"/>
          </p:nvPr>
        </p:nvSpPr>
        <p:spPr/>
        <p:txBody>
          <a:bodyPr/>
          <a:lstStyle/>
          <a:p>
            <a:r>
              <a:rPr lang="en-US" b="1" dirty="0" smtClean="0"/>
              <a:t>5. Temporal </a:t>
            </a:r>
            <a:r>
              <a:rPr lang="en-US" b="1" dirty="0"/>
              <a:t>Data Aggregation and Windowing:</a:t>
            </a:r>
            <a:endParaRPr lang="en-US" dirty="0"/>
          </a:p>
          <a:p>
            <a:pPr lvl="1"/>
            <a:r>
              <a:rPr lang="en-US" dirty="0"/>
              <a:t>Aggregating temporal data into time windows or intervals to simplify analysis and reduce computational complexity.</a:t>
            </a:r>
          </a:p>
          <a:p>
            <a:pPr lvl="1"/>
            <a:r>
              <a:rPr lang="en-US" dirty="0"/>
              <a:t>Employing techniques like tumbling windows, sliding windows, or session windows to segment temporal data for efficient processing.</a:t>
            </a:r>
          </a:p>
          <a:p>
            <a:r>
              <a:rPr lang="en-US" b="1" dirty="0" smtClean="0"/>
              <a:t>6. Parallel </a:t>
            </a:r>
            <a:r>
              <a:rPr lang="en-US" b="1" dirty="0"/>
              <a:t>Spatial Operations:</a:t>
            </a:r>
            <a:endParaRPr lang="en-US" dirty="0"/>
          </a:p>
          <a:p>
            <a:pPr lvl="1"/>
            <a:r>
              <a:rPr lang="en-US" dirty="0"/>
              <a:t>Parallelizing spatial operations such as spatial joins, nearest neighbor searches, or spatial clustering using distributed computing paradigms.</a:t>
            </a:r>
          </a:p>
          <a:p>
            <a:pPr lvl="1"/>
            <a:r>
              <a:rPr lang="en-US" dirty="0"/>
              <a:t>Exploiting parallel processing capabilities to execute complex spatial operations across distributed clusters for faster results.</a:t>
            </a:r>
          </a:p>
        </p:txBody>
      </p:sp>
    </p:spTree>
    <p:extLst>
      <p:ext uri="{BB962C8B-B14F-4D97-AF65-F5344CB8AC3E}">
        <p14:creationId xmlns:p14="http://schemas.microsoft.com/office/powerpoint/2010/main" val="4149145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a:t>Handling and processing spatial-temporal data in Big Data environments involves a range of techniques and methods to manage the complexity and volume of data effectively. Here are the main approaches used:</a:t>
            </a:r>
          </a:p>
        </p:txBody>
      </p:sp>
      <p:sp>
        <p:nvSpPr>
          <p:cNvPr id="3" name="Content Placeholder 2"/>
          <p:cNvSpPr>
            <a:spLocks noGrp="1"/>
          </p:cNvSpPr>
          <p:nvPr>
            <p:ph idx="1"/>
          </p:nvPr>
        </p:nvSpPr>
        <p:spPr/>
        <p:txBody>
          <a:bodyPr/>
          <a:lstStyle/>
          <a:p>
            <a:r>
              <a:rPr lang="en-US" b="1" dirty="0" smtClean="0"/>
              <a:t>7. Geo-visualization </a:t>
            </a:r>
            <a:r>
              <a:rPr lang="en-US" b="1" dirty="0"/>
              <a:t>and Analysis Tools:</a:t>
            </a:r>
            <a:endParaRPr lang="en-US" dirty="0"/>
          </a:p>
          <a:p>
            <a:pPr lvl="1"/>
            <a:r>
              <a:rPr lang="en-US" dirty="0"/>
              <a:t>Leveraging geo-visualization and analysis tools like </a:t>
            </a:r>
            <a:r>
              <a:rPr lang="en-US" dirty="0" err="1"/>
              <a:t>GeoSpark</a:t>
            </a:r>
            <a:r>
              <a:rPr lang="en-US" dirty="0"/>
              <a:t>, </a:t>
            </a:r>
            <a:r>
              <a:rPr lang="en-US" dirty="0" err="1"/>
              <a:t>GeoMesa</a:t>
            </a:r>
            <a:r>
              <a:rPr lang="en-US" dirty="0"/>
              <a:t>, or </a:t>
            </a:r>
            <a:r>
              <a:rPr lang="en-US" dirty="0" err="1"/>
              <a:t>CartoDB</a:t>
            </a:r>
            <a:r>
              <a:rPr lang="en-US" dirty="0"/>
              <a:t> that are designed to handle spatial-temporal data efficiently.</a:t>
            </a:r>
          </a:p>
          <a:p>
            <a:pPr lvl="1"/>
            <a:r>
              <a:rPr lang="en-US" dirty="0"/>
              <a:t>Utilizing GIS software and libraries for spatial analytics, data exploration, and visualization of spatial-temporal patterns.</a:t>
            </a:r>
          </a:p>
          <a:p>
            <a:r>
              <a:rPr lang="en-US" b="1" dirty="0" smtClean="0"/>
              <a:t>8. Machine </a:t>
            </a:r>
            <a:r>
              <a:rPr lang="en-US" b="1" dirty="0"/>
              <a:t>Learning for Spatial-Temporal Analysis:</a:t>
            </a:r>
            <a:endParaRPr lang="en-US" dirty="0"/>
          </a:p>
          <a:p>
            <a:pPr lvl="1"/>
            <a:r>
              <a:rPr lang="en-US" dirty="0"/>
              <a:t>Applying machine learning algorithms (e.g., neural networks, random forests) tailored for spatial-temporal data analysis, aiding in prediction, clustering, or anomaly detection in large datasets.</a:t>
            </a:r>
          </a:p>
        </p:txBody>
      </p:sp>
      <p:sp>
        <p:nvSpPr>
          <p:cNvPr id="4" name="Rectangle 3"/>
          <p:cNvSpPr/>
          <p:nvPr/>
        </p:nvSpPr>
        <p:spPr>
          <a:xfrm>
            <a:off x="678426" y="5436275"/>
            <a:ext cx="11218606" cy="1200329"/>
          </a:xfrm>
          <a:prstGeom prst="rect">
            <a:avLst/>
          </a:prstGeom>
        </p:spPr>
        <p:txBody>
          <a:bodyPr wrap="square">
            <a:spAutoFit/>
          </a:bodyPr>
          <a:lstStyle/>
          <a:p>
            <a:pPr algn="just"/>
            <a:r>
              <a:rPr lang="en-US" b="1" dirty="0">
                <a:solidFill>
                  <a:srgbClr val="374151"/>
                </a:solidFill>
                <a:latin typeface="Söhne"/>
              </a:rPr>
              <a:t>These techniques and methods allow organizations to efficiently manage, process, and derive valuable insights from vast and complex spatial-temporal datasets in Big Data environments. They play a crucial role in enabling scalable and high-performance analysis of data collected from various sources, facilitating informed decision-making in diverse domains.</a:t>
            </a:r>
            <a:endParaRPr lang="en-US" b="1" dirty="0"/>
          </a:p>
        </p:txBody>
      </p:sp>
    </p:spTree>
    <p:extLst>
      <p:ext uri="{BB962C8B-B14F-4D97-AF65-F5344CB8AC3E}">
        <p14:creationId xmlns:p14="http://schemas.microsoft.com/office/powerpoint/2010/main" val="1953550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a:t>Parallel processing and distributed computing frameworks like Hadoop and Spark leverage their architectures and functionalities to handle spatial-temporal data efficiently. Here's an overview of how these frameworks manage spatial-temporal data:</a:t>
            </a:r>
          </a:p>
        </p:txBody>
      </p:sp>
      <p:sp>
        <p:nvSpPr>
          <p:cNvPr id="3" name="Content Placeholder 2"/>
          <p:cNvSpPr>
            <a:spLocks noGrp="1"/>
          </p:cNvSpPr>
          <p:nvPr>
            <p:ph idx="1"/>
          </p:nvPr>
        </p:nvSpPr>
        <p:spPr/>
        <p:txBody>
          <a:bodyPr>
            <a:normAutofit lnSpcReduction="10000"/>
          </a:bodyPr>
          <a:lstStyle/>
          <a:p>
            <a:r>
              <a:rPr lang="en-US" b="1" dirty="0"/>
              <a:t>Hadoop:</a:t>
            </a:r>
            <a:endParaRPr lang="en-US" dirty="0"/>
          </a:p>
          <a:p>
            <a:r>
              <a:rPr lang="en-US" b="1" dirty="0"/>
              <a:t>HDFS (Hadoop Distributed File System):</a:t>
            </a:r>
            <a:r>
              <a:rPr lang="en-US" dirty="0"/>
              <a:t> Hadoop stores large volumes of spatial-temporal data across a distributed file system, dividing datasets into blocks that are distributed across multiple nodes in a cluster.</a:t>
            </a:r>
          </a:p>
          <a:p>
            <a:r>
              <a:rPr lang="en-US" b="1" dirty="0" err="1"/>
              <a:t>MapReduce</a:t>
            </a:r>
            <a:r>
              <a:rPr lang="en-US" b="1" dirty="0"/>
              <a:t>:</a:t>
            </a:r>
            <a:r>
              <a:rPr lang="en-US" dirty="0"/>
              <a:t> Hadoop's </a:t>
            </a:r>
            <a:r>
              <a:rPr lang="en-US" dirty="0" err="1"/>
              <a:t>MapReduce</a:t>
            </a:r>
            <a:r>
              <a:rPr lang="en-US" dirty="0"/>
              <a:t> paradigm enables parallel processing of spatial-temporal data by splitting tasks into smaller units (Map tasks) that can run concurrently across multiple nodes in a cluster. Reducing functions (Reduce tasks) then aggregate the results.</a:t>
            </a:r>
          </a:p>
          <a:p>
            <a:r>
              <a:rPr lang="en-US" b="1" dirty="0"/>
              <a:t>Spatial Libraries:</a:t>
            </a:r>
            <a:r>
              <a:rPr lang="en-US" dirty="0"/>
              <a:t> Hadoop ecosystems include spatial libraries like </a:t>
            </a:r>
            <a:r>
              <a:rPr lang="en-US" dirty="0" err="1"/>
              <a:t>SpatialHadoop</a:t>
            </a:r>
            <a:r>
              <a:rPr lang="en-US" dirty="0"/>
              <a:t>, which extend </a:t>
            </a:r>
            <a:r>
              <a:rPr lang="en-US" dirty="0" err="1"/>
              <a:t>MapReduce</a:t>
            </a:r>
            <a:r>
              <a:rPr lang="en-US" dirty="0"/>
              <a:t> for spatial data processing. These libraries offer spatial indexing, spatial join operations, and other spatial analytics within the </a:t>
            </a:r>
            <a:r>
              <a:rPr lang="en-US" dirty="0" err="1"/>
              <a:t>MapReduce</a:t>
            </a:r>
            <a:r>
              <a:rPr lang="en-US" dirty="0"/>
              <a:t> framework.</a:t>
            </a:r>
          </a:p>
          <a:p>
            <a:endParaRPr lang="en-US" dirty="0"/>
          </a:p>
        </p:txBody>
      </p:sp>
    </p:spTree>
    <p:extLst>
      <p:ext uri="{BB962C8B-B14F-4D97-AF65-F5344CB8AC3E}">
        <p14:creationId xmlns:p14="http://schemas.microsoft.com/office/powerpoint/2010/main" val="1493137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a:t>Parallel processing and distributed computing frameworks like Hadoop and Spark leverage their architectures and functionalities to handle spatial-temporal data efficiently. Here's an overview of how these frameworks manage spatial-temporal data:</a:t>
            </a:r>
          </a:p>
        </p:txBody>
      </p:sp>
      <p:sp>
        <p:nvSpPr>
          <p:cNvPr id="3" name="Content Placeholder 2"/>
          <p:cNvSpPr>
            <a:spLocks noGrp="1"/>
          </p:cNvSpPr>
          <p:nvPr>
            <p:ph idx="1"/>
          </p:nvPr>
        </p:nvSpPr>
        <p:spPr/>
        <p:txBody>
          <a:bodyPr>
            <a:normAutofit/>
          </a:bodyPr>
          <a:lstStyle/>
          <a:p>
            <a:r>
              <a:rPr lang="en-US" b="1" dirty="0"/>
              <a:t>Apache Spark:</a:t>
            </a:r>
            <a:endParaRPr lang="en-US" dirty="0"/>
          </a:p>
          <a:p>
            <a:r>
              <a:rPr lang="en-US" b="1" dirty="0"/>
              <a:t>Resilient Distributed Datasets (RDDs):</a:t>
            </a:r>
            <a:r>
              <a:rPr lang="en-US" dirty="0"/>
              <a:t> Spark operates with RDDs, which are distributed and fault-tolerant datasets. RDDs can store and process spatial-temporal data across a distributed cluster in memory.</a:t>
            </a:r>
          </a:p>
          <a:p>
            <a:r>
              <a:rPr lang="en-US" b="1" dirty="0"/>
              <a:t>Spark SQL and </a:t>
            </a:r>
            <a:r>
              <a:rPr lang="en-US" b="1" dirty="0" err="1"/>
              <a:t>DataFrames</a:t>
            </a:r>
            <a:r>
              <a:rPr lang="en-US" b="1" dirty="0"/>
              <a:t>:</a:t>
            </a:r>
            <a:r>
              <a:rPr lang="en-US" dirty="0"/>
              <a:t> Spark SQL provides a higher-level API for working with structured data, including spatial-temporal data. </a:t>
            </a:r>
            <a:r>
              <a:rPr lang="en-US" dirty="0" err="1"/>
              <a:t>DataFrames</a:t>
            </a:r>
            <a:r>
              <a:rPr lang="en-US" dirty="0"/>
              <a:t> allow users to work with tabular data and execute SQL-like queries on spatial-temporal datasets.</a:t>
            </a:r>
          </a:p>
          <a:p>
            <a:r>
              <a:rPr lang="en-US" b="1" dirty="0"/>
              <a:t>Spark Streaming:</a:t>
            </a:r>
            <a:r>
              <a:rPr lang="en-US" dirty="0"/>
              <a:t> Enables real-time processing of continuous streams of spatial-temporal data. It partitions streams into micro-batches, processing them in parallel across a cluster and allowing near real-time analytics.</a:t>
            </a:r>
          </a:p>
        </p:txBody>
      </p:sp>
    </p:spTree>
    <p:extLst>
      <p:ext uri="{BB962C8B-B14F-4D97-AF65-F5344CB8AC3E}">
        <p14:creationId xmlns:p14="http://schemas.microsoft.com/office/powerpoint/2010/main" val="2929094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a:t>Parallel processing and distributed computing frameworks like Hadoop and Spark leverage their architectures and functionalities to handle spatial-temporal data efficiently. Here's an overview of how these frameworks manage spatial-temporal data:</a:t>
            </a:r>
          </a:p>
        </p:txBody>
      </p:sp>
      <p:sp>
        <p:nvSpPr>
          <p:cNvPr id="3" name="Content Placeholder 2"/>
          <p:cNvSpPr>
            <a:spLocks noGrp="1"/>
          </p:cNvSpPr>
          <p:nvPr>
            <p:ph idx="1"/>
          </p:nvPr>
        </p:nvSpPr>
        <p:spPr/>
        <p:txBody>
          <a:bodyPr>
            <a:normAutofit/>
          </a:bodyPr>
          <a:lstStyle/>
          <a:p>
            <a:r>
              <a:rPr lang="en-US" b="1" dirty="0"/>
              <a:t>Handling Spatial-Temporal Data:</a:t>
            </a:r>
            <a:endParaRPr lang="en-US" dirty="0"/>
          </a:p>
          <a:p>
            <a:r>
              <a:rPr lang="en-US" dirty="0"/>
              <a:t>Both Hadoop and Spark can handle spatial-temporal data by extending their functionalities with specific libraries or modules designed for spatial-temporal analysis.</a:t>
            </a:r>
          </a:p>
          <a:p>
            <a:r>
              <a:rPr lang="en-US" dirty="0"/>
              <a:t>Techniques like spatial indexing, spatial joins, nearest neighbor searches, and temporal aggregations can be parallelized and executed across distributed clusters, enabling efficient processing of large-scale spatial-temporal datasets.</a:t>
            </a:r>
          </a:p>
        </p:txBody>
      </p:sp>
    </p:spTree>
    <p:extLst>
      <p:ext uri="{BB962C8B-B14F-4D97-AF65-F5344CB8AC3E}">
        <p14:creationId xmlns:p14="http://schemas.microsoft.com/office/powerpoint/2010/main" val="1432668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dirty="0"/>
              <a:t>Parallel processing and distributed computing frameworks like Hadoop and Spark leverage their architectures and functionalities to handle spatial-temporal data efficiently. Here's an overview of how these frameworks manage spatial-temporal data:</a:t>
            </a:r>
          </a:p>
        </p:txBody>
      </p:sp>
      <p:sp>
        <p:nvSpPr>
          <p:cNvPr id="3" name="Content Placeholder 2"/>
          <p:cNvSpPr>
            <a:spLocks noGrp="1"/>
          </p:cNvSpPr>
          <p:nvPr>
            <p:ph idx="1"/>
          </p:nvPr>
        </p:nvSpPr>
        <p:spPr/>
        <p:txBody>
          <a:bodyPr>
            <a:normAutofit/>
          </a:bodyPr>
          <a:lstStyle/>
          <a:p>
            <a:r>
              <a:rPr lang="en-US" b="1" dirty="0"/>
              <a:t>Parallel Execution:</a:t>
            </a:r>
            <a:endParaRPr lang="en-US" dirty="0"/>
          </a:p>
          <a:p>
            <a:r>
              <a:rPr lang="en-US" dirty="0"/>
              <a:t>These frameworks facilitate parallel execution of operations on spatial-temporal data by distributing tasks across multiple nodes in a cluster.</a:t>
            </a:r>
          </a:p>
          <a:p>
            <a:r>
              <a:rPr lang="en-US" dirty="0"/>
              <a:t>Operations involving spatial indexes, complex spatial queries, or temporal aggregations can be divided into smaller tasks that run concurrently across nodes, significantly reducing processing times.</a:t>
            </a:r>
          </a:p>
        </p:txBody>
      </p:sp>
    </p:spTree>
    <p:extLst>
      <p:ext uri="{BB962C8B-B14F-4D97-AF65-F5344CB8AC3E}">
        <p14:creationId xmlns:p14="http://schemas.microsoft.com/office/powerpoint/2010/main" val="3703179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9" y="202575"/>
            <a:ext cx="9720072" cy="1499616"/>
          </a:xfrm>
        </p:spPr>
        <p:txBody>
          <a:bodyPr/>
          <a:lstStyle/>
          <a:p>
            <a:r>
              <a:rPr lang="en-US" dirty="0"/>
              <a:t>spatial-temporal data</a:t>
            </a:r>
          </a:p>
        </p:txBody>
      </p:sp>
      <p:sp>
        <p:nvSpPr>
          <p:cNvPr id="3" name="Content Placeholder 2"/>
          <p:cNvSpPr>
            <a:spLocks noGrp="1"/>
          </p:cNvSpPr>
          <p:nvPr>
            <p:ph idx="1"/>
          </p:nvPr>
        </p:nvSpPr>
        <p:spPr>
          <a:xfrm>
            <a:off x="1024128" y="1702191"/>
            <a:ext cx="10680192" cy="5050301"/>
          </a:xfrm>
        </p:spPr>
        <p:txBody>
          <a:bodyPr>
            <a:normAutofit/>
          </a:bodyPr>
          <a:lstStyle/>
          <a:p>
            <a:pPr algn="just">
              <a:buFont typeface="Wingdings" panose="05000000000000000000" pitchFamily="2" charset="2"/>
              <a:buChar char="§"/>
            </a:pPr>
            <a:r>
              <a:rPr lang="en-US" sz="3000" dirty="0"/>
              <a:t>Spatial refers to space. Temporal refers to time. Spatiotemporal, or spatial temporal, is used in data analysis when data is collected across both space and time. </a:t>
            </a:r>
            <a:endParaRPr lang="en-US" sz="3000" dirty="0" smtClean="0"/>
          </a:p>
          <a:p>
            <a:pPr algn="just">
              <a:buFont typeface="Wingdings" panose="05000000000000000000" pitchFamily="2" charset="2"/>
              <a:buChar char="§"/>
            </a:pPr>
            <a:endParaRPr lang="en-US" sz="3000" dirty="0" smtClean="0"/>
          </a:p>
          <a:p>
            <a:pPr algn="just">
              <a:buFont typeface="Wingdings" panose="05000000000000000000" pitchFamily="2" charset="2"/>
              <a:buChar char="§"/>
            </a:pPr>
            <a:r>
              <a:rPr lang="en-US" sz="3000" dirty="0" smtClean="0"/>
              <a:t>It </a:t>
            </a:r>
            <a:r>
              <a:rPr lang="en-US" sz="3000" dirty="0"/>
              <a:t>describes a phenomenon in a certain location and time — for example, shipping movements across a geographic area </a:t>
            </a:r>
            <a:r>
              <a:rPr lang="en-US" sz="3000"/>
              <a:t>over </a:t>
            </a:r>
            <a:r>
              <a:rPr lang="en-US" sz="3000" smtClean="0"/>
              <a:t>time. </a:t>
            </a:r>
            <a:endParaRPr lang="en-US" sz="3000" dirty="0" smtClean="0"/>
          </a:p>
          <a:p>
            <a:pPr algn="just">
              <a:buFont typeface="Wingdings" panose="05000000000000000000" pitchFamily="2" charset="2"/>
              <a:buChar char="§"/>
            </a:pPr>
            <a:endParaRPr lang="en-US" sz="3000" dirty="0" smtClean="0"/>
          </a:p>
          <a:p>
            <a:pPr algn="just">
              <a:buFont typeface="Wingdings" panose="05000000000000000000" pitchFamily="2" charset="2"/>
              <a:buChar char="§"/>
            </a:pPr>
            <a:r>
              <a:rPr lang="en-US" sz="3000" dirty="0" smtClean="0"/>
              <a:t>A </a:t>
            </a:r>
            <a:r>
              <a:rPr lang="en-US" sz="3000" dirty="0"/>
              <a:t>person uses spatial-temporal reasoning to solve multi-step problems by envisioning how objects move in space and time.</a:t>
            </a:r>
          </a:p>
        </p:txBody>
      </p:sp>
    </p:spTree>
    <p:extLst>
      <p:ext uri="{BB962C8B-B14F-4D97-AF65-F5344CB8AC3E}">
        <p14:creationId xmlns:p14="http://schemas.microsoft.com/office/powerpoint/2010/main" val="2003486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Spatio</a:t>
            </a:r>
            <a:r>
              <a:rPr lang="en-US" dirty="0"/>
              <a:t>-temporal Data </a:t>
            </a:r>
            <a:r>
              <a:rPr lang="en-US" dirty="0" smtClean="0"/>
              <a:t>Analysis</a:t>
            </a:r>
            <a:endParaRPr lang="en-US" dirty="0"/>
          </a:p>
        </p:txBody>
      </p:sp>
      <p:sp>
        <p:nvSpPr>
          <p:cNvPr id="3" name="Content Placeholder 2"/>
          <p:cNvSpPr>
            <a:spLocks noGrp="1"/>
          </p:cNvSpPr>
          <p:nvPr>
            <p:ph idx="1"/>
          </p:nvPr>
        </p:nvSpPr>
        <p:spPr>
          <a:xfrm>
            <a:off x="1024128" y="1842869"/>
            <a:ext cx="9720073" cy="4867420"/>
          </a:xfrm>
        </p:spPr>
        <p:txBody>
          <a:bodyPr>
            <a:normAutofit/>
          </a:bodyPr>
          <a:lstStyle/>
          <a:p>
            <a:pPr algn="just">
              <a:buFont typeface="Wingdings" panose="05000000000000000000" pitchFamily="2" charset="2"/>
              <a:buChar char="§"/>
            </a:pPr>
            <a:r>
              <a:rPr lang="en-US" sz="3000" dirty="0" err="1">
                <a:latin typeface="Times New Roman" panose="02020603050405020304" pitchFamily="18" charset="0"/>
                <a:cs typeface="Times New Roman" panose="02020603050405020304" pitchFamily="18" charset="0"/>
              </a:rPr>
              <a:t>Spatio</a:t>
            </a:r>
            <a:r>
              <a:rPr lang="en-US" sz="3000" dirty="0">
                <a:latin typeface="Times New Roman" panose="02020603050405020304" pitchFamily="18" charset="0"/>
                <a:cs typeface="Times New Roman" panose="02020603050405020304" pitchFamily="18" charset="0"/>
              </a:rPr>
              <a:t>-temporal data analysis is a growing area of research with the development of powerful computing processors like graphic processing units (GPUs) used for big data analysis. </a:t>
            </a:r>
            <a:r>
              <a:rPr lang="en-US" sz="3000" dirty="0" err="1">
                <a:latin typeface="Times New Roman" panose="02020603050405020304" pitchFamily="18" charset="0"/>
                <a:cs typeface="Times New Roman" panose="02020603050405020304" pitchFamily="18" charset="0"/>
              </a:rPr>
              <a:t>Spatio</a:t>
            </a:r>
            <a:r>
              <a:rPr lang="en-US" sz="3000" dirty="0">
                <a:latin typeface="Times New Roman" panose="02020603050405020304" pitchFamily="18" charset="0"/>
                <a:cs typeface="Times New Roman" panose="02020603050405020304" pitchFamily="18" charset="0"/>
              </a:rPr>
              <a:t>-temporal databases host data collected across both space and time that describe a phenomenon in a particular location and period of time</a:t>
            </a:r>
            <a:r>
              <a:rPr lang="en-US" sz="3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
            </a:pPr>
            <a:endParaRPr lang="en-US" sz="3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3000" dirty="0">
                <a:latin typeface="Times New Roman" panose="02020603050405020304" pitchFamily="18" charset="0"/>
                <a:cs typeface="Times New Roman" panose="02020603050405020304" pitchFamily="18" charset="0"/>
              </a:rPr>
              <a:t>Applications for </a:t>
            </a:r>
            <a:r>
              <a:rPr lang="en-US" sz="3000" dirty="0" err="1">
                <a:latin typeface="Times New Roman" panose="02020603050405020304" pitchFamily="18" charset="0"/>
                <a:cs typeface="Times New Roman" panose="02020603050405020304" pitchFamily="18" charset="0"/>
              </a:rPr>
              <a:t>spatio</a:t>
            </a:r>
            <a:r>
              <a:rPr lang="en-US" sz="3000" dirty="0">
                <a:latin typeface="Times New Roman" panose="02020603050405020304" pitchFamily="18" charset="0"/>
                <a:cs typeface="Times New Roman" panose="02020603050405020304" pitchFamily="18" charset="0"/>
              </a:rPr>
              <a:t>-temporal data analysis include the study of biology, ecology, meteorology, medicine, transportation and forestry.</a:t>
            </a:r>
          </a:p>
        </p:txBody>
      </p:sp>
    </p:spTree>
    <p:extLst>
      <p:ext uri="{BB962C8B-B14F-4D97-AF65-F5344CB8AC3E}">
        <p14:creationId xmlns:p14="http://schemas.microsoft.com/office/powerpoint/2010/main" val="3317518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Spatio</a:t>
            </a:r>
            <a:r>
              <a:rPr lang="en-US" dirty="0"/>
              <a:t>-temporal Data </a:t>
            </a:r>
            <a:r>
              <a:rPr lang="en-US" dirty="0" smtClean="0"/>
              <a:t>Analysis</a:t>
            </a:r>
            <a:endParaRPr lang="en-US" dirty="0"/>
          </a:p>
        </p:txBody>
      </p:sp>
      <p:sp>
        <p:nvSpPr>
          <p:cNvPr id="3" name="Content Placeholder 2"/>
          <p:cNvSpPr>
            <a:spLocks noGrp="1"/>
          </p:cNvSpPr>
          <p:nvPr>
            <p:ph idx="1"/>
          </p:nvPr>
        </p:nvSpPr>
        <p:spPr>
          <a:xfrm>
            <a:off x="1024128" y="1842869"/>
            <a:ext cx="9720073" cy="4867420"/>
          </a:xfrm>
        </p:spPr>
        <p:txBody>
          <a:bodyPr>
            <a:normAutofit/>
          </a:bodyPr>
          <a:lstStyle/>
          <a:p>
            <a:pPr algn="just">
              <a:buFont typeface="Wingdings" panose="05000000000000000000" pitchFamily="2" charset="2"/>
              <a:buChar char="§"/>
            </a:pPr>
            <a:r>
              <a:rPr lang="en-US" sz="3000" dirty="0" err="1"/>
              <a:t>Spatio</a:t>
            </a:r>
            <a:r>
              <a:rPr lang="en-US" sz="3000" dirty="0"/>
              <a:t>-temporal data visualization and analysis can be challenging because space has unlimited directions — up, down, sideways, North, South, East, West — while time can only go forward. Combining and assessing the two factors of space and time can be complex.</a:t>
            </a:r>
            <a:br>
              <a:rPr lang="en-US" sz="3000" dirty="0"/>
            </a:br>
            <a:r>
              <a:rPr lang="en-US" sz="3000" dirty="0"/>
              <a:t>‍</a:t>
            </a:r>
          </a:p>
          <a:p>
            <a:pPr algn="just">
              <a:buFont typeface="Wingdings" panose="05000000000000000000" pitchFamily="2" charset="2"/>
              <a:buChar char="§"/>
            </a:pPr>
            <a:r>
              <a:rPr lang="en-US" sz="3000" dirty="0"/>
              <a:t>The data can produce different results depending on how space is defined — a zip code, a census tract or a state. Time can also provide conflicting answers depending on whether it is </a:t>
            </a:r>
            <a:r>
              <a:rPr lang="en-US" sz="3000" dirty="0" smtClean="0"/>
              <a:t>measured </a:t>
            </a:r>
            <a:r>
              <a:rPr lang="en-US" sz="3000" dirty="0"/>
              <a:t>in seconds, minutes, hours, days or years</a:t>
            </a:r>
            <a:r>
              <a:rPr lang="en-US" sz="3000" dirty="0" smtClean="0"/>
              <a:t>.</a:t>
            </a:r>
          </a:p>
          <a:p>
            <a:pPr algn="just">
              <a:buFont typeface="Wingdings" panose="05000000000000000000" pitchFamily="2" charset="2"/>
              <a:buChar char="§"/>
            </a:pPr>
            <a:r>
              <a:rPr lang="en-US" dirty="0"/>
              <a:t>The primary goals of spatiotemporal analysis are prediction and description.</a:t>
            </a:r>
            <a:endParaRPr lang="en-US" sz="3000" dirty="0"/>
          </a:p>
        </p:txBody>
      </p:sp>
    </p:spTree>
    <p:extLst>
      <p:ext uri="{BB962C8B-B14F-4D97-AF65-F5344CB8AC3E}">
        <p14:creationId xmlns:p14="http://schemas.microsoft.com/office/powerpoint/2010/main" val="2536084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 Between Temporal and Spatial </a:t>
            </a:r>
            <a:r>
              <a:rPr lang="en-US" dirty="0" smtClean="0"/>
              <a:t>Databases</a:t>
            </a:r>
            <a:endParaRPr lang="en-US" dirty="0"/>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sz="3200" dirty="0"/>
              <a:t>A spatial database stores and allows queries of data defined by geometric space. Many spatial databases can represent simple coordinates, points, lines and polygons. Some can handle more complex data like 3D objects, topological coverage and linear networks.</a:t>
            </a:r>
          </a:p>
        </p:txBody>
      </p:sp>
    </p:spTree>
    <p:extLst>
      <p:ext uri="{BB962C8B-B14F-4D97-AF65-F5344CB8AC3E}">
        <p14:creationId xmlns:p14="http://schemas.microsoft.com/office/powerpoint/2010/main" val="3189978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 Between Temporal and Spatial </a:t>
            </a:r>
            <a:r>
              <a:rPr lang="en-US" dirty="0" smtClean="0"/>
              <a:t>Databases</a:t>
            </a:r>
            <a:endParaRPr lang="en-US" dirty="0"/>
          </a:p>
        </p:txBody>
      </p:sp>
      <p:sp>
        <p:nvSpPr>
          <p:cNvPr id="3" name="Content Placeholder 2"/>
          <p:cNvSpPr>
            <a:spLocks noGrp="1"/>
          </p:cNvSpPr>
          <p:nvPr>
            <p:ph idx="1"/>
          </p:nvPr>
        </p:nvSpPr>
        <p:spPr>
          <a:xfrm>
            <a:off x="1024128" y="1962443"/>
            <a:ext cx="10849004" cy="4023360"/>
          </a:xfrm>
        </p:spPr>
        <p:txBody>
          <a:bodyPr>
            <a:noAutofit/>
          </a:bodyPr>
          <a:lstStyle/>
          <a:p>
            <a:pPr algn="just"/>
            <a:r>
              <a:rPr lang="en-US" sz="3200" dirty="0"/>
              <a:t>A temporal database stores data relating to time whether past, present or future. It can establish at what times certain entries are accurate. The data is divided into three types:</a:t>
            </a:r>
            <a:br>
              <a:rPr lang="en-US" sz="3200" dirty="0"/>
            </a:br>
            <a:r>
              <a:rPr lang="en-US" sz="3200" dirty="0"/>
              <a:t>‍</a:t>
            </a:r>
          </a:p>
          <a:p>
            <a:pPr algn="just">
              <a:buFont typeface="Wingdings" panose="05000000000000000000" pitchFamily="2" charset="2"/>
              <a:buChar char="§"/>
            </a:pPr>
            <a:r>
              <a:rPr lang="en-US" sz="3200" dirty="0"/>
              <a:t>Valid time — the time period when a fact is true in the real world.</a:t>
            </a:r>
          </a:p>
          <a:p>
            <a:pPr algn="just">
              <a:buFont typeface="Wingdings" panose="05000000000000000000" pitchFamily="2" charset="2"/>
              <a:buChar char="§"/>
            </a:pPr>
            <a:r>
              <a:rPr lang="en-US" sz="3200" dirty="0"/>
              <a:t>Transaction time — the time period when a fact stored in the database was known.</a:t>
            </a:r>
          </a:p>
          <a:p>
            <a:pPr algn="just">
              <a:buFont typeface="Wingdings" panose="05000000000000000000" pitchFamily="2" charset="2"/>
              <a:buChar char="§"/>
            </a:pPr>
            <a:r>
              <a:rPr lang="en-US" sz="3200" dirty="0" err="1"/>
              <a:t>Bitemporal</a:t>
            </a:r>
            <a:r>
              <a:rPr lang="en-US" sz="3200" dirty="0"/>
              <a:t> data — combines both valid and transaction time.</a:t>
            </a:r>
          </a:p>
          <a:p>
            <a:pPr algn="just"/>
            <a:r>
              <a:rPr lang="en-US" sz="3200" dirty="0"/>
              <a:t/>
            </a:r>
            <a:br>
              <a:rPr lang="en-US" sz="3200" dirty="0"/>
            </a:br>
            <a:endParaRPr lang="en-US" sz="3200" dirty="0"/>
          </a:p>
        </p:txBody>
      </p:sp>
    </p:spTree>
    <p:extLst>
      <p:ext uri="{BB962C8B-B14F-4D97-AF65-F5344CB8AC3E}">
        <p14:creationId xmlns:p14="http://schemas.microsoft.com/office/powerpoint/2010/main" val="1571293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 Between Temporal and Spatial </a:t>
            </a:r>
            <a:r>
              <a:rPr lang="en-US" dirty="0" smtClean="0"/>
              <a:t>Databases</a:t>
            </a:r>
            <a:endParaRPr lang="en-US" dirty="0"/>
          </a:p>
        </p:txBody>
      </p:sp>
      <p:sp>
        <p:nvSpPr>
          <p:cNvPr id="3" name="Content Placeholder 2"/>
          <p:cNvSpPr>
            <a:spLocks noGrp="1"/>
          </p:cNvSpPr>
          <p:nvPr>
            <p:ph idx="1"/>
          </p:nvPr>
        </p:nvSpPr>
        <p:spPr>
          <a:xfrm>
            <a:off x="1024128" y="1962443"/>
            <a:ext cx="10849004" cy="4023360"/>
          </a:xfrm>
        </p:spPr>
        <p:txBody>
          <a:bodyPr>
            <a:noAutofit/>
          </a:bodyPr>
          <a:lstStyle/>
          <a:p>
            <a:pPr algn="just"/>
            <a:r>
              <a:rPr lang="en-US" sz="3200" dirty="0"/>
              <a:t>The storage and access of spatial and temporal data is required in areas like geographical information systems, environmental information systems and </a:t>
            </a:r>
            <a:r>
              <a:rPr lang="en-US" sz="3200" dirty="0" err="1"/>
              <a:t>neuroinformatics</a:t>
            </a:r>
            <a:r>
              <a:rPr lang="en-US" sz="3200" dirty="0"/>
              <a:t>. A </a:t>
            </a:r>
            <a:r>
              <a:rPr lang="en-US" sz="3200" dirty="0" err="1"/>
              <a:t>spatio</a:t>
            </a:r>
            <a:r>
              <a:rPr lang="en-US" sz="3200" dirty="0"/>
              <a:t>-temporal database focuses on data related to moving objects.</a:t>
            </a:r>
            <a:br>
              <a:rPr lang="en-US" sz="3200" dirty="0"/>
            </a:br>
            <a:r>
              <a:rPr lang="en-US" sz="3200" dirty="0"/>
              <a:t>‍</a:t>
            </a:r>
          </a:p>
        </p:txBody>
      </p:sp>
    </p:spTree>
    <p:extLst>
      <p:ext uri="{BB962C8B-B14F-4D97-AF65-F5344CB8AC3E}">
        <p14:creationId xmlns:p14="http://schemas.microsoft.com/office/powerpoint/2010/main" val="1100366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Spatial Temporal </a:t>
            </a:r>
            <a:r>
              <a:rPr lang="en-US" dirty="0" smtClean="0"/>
              <a:t>Reasoning</a:t>
            </a:r>
            <a:endParaRPr lang="en-US" dirty="0"/>
          </a:p>
        </p:txBody>
      </p:sp>
      <p:sp>
        <p:nvSpPr>
          <p:cNvPr id="3" name="Content Placeholder 2"/>
          <p:cNvSpPr>
            <a:spLocks noGrp="1"/>
          </p:cNvSpPr>
          <p:nvPr>
            <p:ph idx="1"/>
          </p:nvPr>
        </p:nvSpPr>
        <p:spPr>
          <a:xfrm>
            <a:off x="1024128" y="1674055"/>
            <a:ext cx="9720073" cy="4635305"/>
          </a:xfrm>
        </p:spPr>
        <p:txBody>
          <a:bodyPr>
            <a:noAutofit/>
          </a:bodyPr>
          <a:lstStyle/>
          <a:p>
            <a:pPr algn="just">
              <a:buFont typeface="Wingdings" panose="05000000000000000000" pitchFamily="2" charset="2"/>
              <a:buChar char="§"/>
            </a:pPr>
            <a:r>
              <a:rPr lang="en-US" sz="3000" dirty="0"/>
              <a:t>Spatial temporal reasoning is what a person or a robot with artificial intelligence uses to understand how items fit together in a space. It is accomplished by picturing a spatial pattern. This includes visualizing a step-by-step process and how objects can be manipulated into different patterns.</a:t>
            </a:r>
          </a:p>
          <a:p>
            <a:pPr algn="just">
              <a:buFont typeface="Wingdings" panose="05000000000000000000" pitchFamily="2" charset="2"/>
              <a:buChar char="§"/>
            </a:pPr>
            <a:r>
              <a:rPr lang="en-US" sz="3000" dirty="0"/>
              <a:t/>
            </a:r>
            <a:br>
              <a:rPr lang="en-US" sz="3000" dirty="0"/>
            </a:br>
            <a:r>
              <a:rPr lang="en-US" sz="3000" dirty="0"/>
              <a:t>Spatiotemporal reasoning is key for problem-solving and organizational skills. It is used in computer science to help robots understand and navigate time and space. Spatial temporal reasoning is also used in cognitive psychology to explore how a mind processes its knowledge of time and space.</a:t>
            </a:r>
          </a:p>
          <a:p>
            <a:pPr algn="just"/>
            <a:endParaRPr lang="en-US" sz="3000" dirty="0"/>
          </a:p>
        </p:txBody>
      </p:sp>
    </p:spTree>
    <p:extLst>
      <p:ext uri="{BB962C8B-B14F-4D97-AF65-F5344CB8AC3E}">
        <p14:creationId xmlns:p14="http://schemas.microsoft.com/office/powerpoint/2010/main" val="1804016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Spatial-temporal Reasoning Examples</a:t>
            </a:r>
          </a:p>
        </p:txBody>
      </p:sp>
      <p:sp>
        <p:nvSpPr>
          <p:cNvPr id="3" name="Content Placeholder 2"/>
          <p:cNvSpPr>
            <a:spLocks noGrp="1"/>
          </p:cNvSpPr>
          <p:nvPr>
            <p:ph idx="1"/>
          </p:nvPr>
        </p:nvSpPr>
        <p:spPr/>
        <p:txBody>
          <a:bodyPr>
            <a:noAutofit/>
          </a:bodyPr>
          <a:lstStyle/>
          <a:p>
            <a:pPr algn="just">
              <a:buFont typeface="Wingdings" panose="05000000000000000000" pitchFamily="2" charset="2"/>
              <a:buChar char="§"/>
            </a:pPr>
            <a:r>
              <a:rPr lang="en-US" sz="3000" dirty="0"/>
              <a:t>Some examples of spatial-temporal reasoning include job application aptitude tests. Spatial reasoning tests assess a candidate’s ability to manipulate, arrange and rotate objects in their mind’s eye without touching physical objects. The tests are often used for technical engineering and military recruits.</a:t>
            </a:r>
            <a:br>
              <a:rPr lang="en-US" sz="3000" dirty="0"/>
            </a:br>
            <a:r>
              <a:rPr lang="en-US" sz="3000" dirty="0"/>
              <a:t>‍</a:t>
            </a:r>
          </a:p>
          <a:p>
            <a:pPr algn="just">
              <a:buFont typeface="Wingdings" panose="05000000000000000000" pitchFamily="2" charset="2"/>
              <a:buChar char="§"/>
            </a:pPr>
            <a:r>
              <a:rPr lang="en-US" sz="3000" dirty="0"/>
              <a:t>In everyday life, spatial-temporal reasoning examples include using a map or compass, merging in traffic while driving and determining how many objects can fit in a box.</a:t>
            </a:r>
            <a:br>
              <a:rPr lang="en-US" sz="3000" dirty="0"/>
            </a:br>
            <a:r>
              <a:rPr lang="en-US" sz="3000" dirty="0"/>
              <a:t>‍</a:t>
            </a:r>
          </a:p>
          <a:p>
            <a:pPr algn="just">
              <a:buFont typeface="Wingdings" panose="05000000000000000000" pitchFamily="2" charset="2"/>
              <a:buChar char="§"/>
            </a:pPr>
            <a:endParaRPr lang="en-US" sz="3000" dirty="0"/>
          </a:p>
        </p:txBody>
      </p:sp>
    </p:spTree>
    <p:extLst>
      <p:ext uri="{BB962C8B-B14F-4D97-AF65-F5344CB8AC3E}">
        <p14:creationId xmlns:p14="http://schemas.microsoft.com/office/powerpoint/2010/main" val="2207840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135</TotalTime>
  <Words>1712</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Söhne</vt:lpstr>
      <vt:lpstr>Times New Roman</vt:lpstr>
      <vt:lpstr>Tw Cen MT</vt:lpstr>
      <vt:lpstr>Tw Cen MT Condensed</vt:lpstr>
      <vt:lpstr>Wingdings</vt:lpstr>
      <vt:lpstr>Wingdings 3</vt:lpstr>
      <vt:lpstr>Integral</vt:lpstr>
      <vt:lpstr>spatial-temporal data</vt:lpstr>
      <vt:lpstr>spatial-temporal data</vt:lpstr>
      <vt:lpstr>Spatio-temporal Data Analysis</vt:lpstr>
      <vt:lpstr>Spatio-temporal Data Analysis</vt:lpstr>
      <vt:lpstr>Difference Between Temporal and Spatial Databases</vt:lpstr>
      <vt:lpstr>Difference Between Temporal and Spatial Databases</vt:lpstr>
      <vt:lpstr>Difference Between Temporal and Spatial Databases</vt:lpstr>
      <vt:lpstr>Spatial Temporal Reasoning</vt:lpstr>
      <vt:lpstr>Spatial-temporal Reasoning Examples</vt:lpstr>
      <vt:lpstr>Spatial-temporal Reasoning Examples</vt:lpstr>
      <vt:lpstr>Handling and processing spatial-temporal data in Big Data environments involves a range of techniques and methods to manage the complexity and volume of data effectively. Here are the main approaches used:</vt:lpstr>
      <vt:lpstr>Handling and processing spatial-temporal data in Big Data environments involves a range of techniques and methods to manage the complexity and volume of data effectively. Here are the main approaches used:</vt:lpstr>
      <vt:lpstr>Handling and processing spatial-temporal data in Big Data environments involves a range of techniques and methods to manage the complexity and volume of data effectively. Here are the main approaches used:</vt:lpstr>
      <vt:lpstr>Handling and processing spatial-temporal data in Big Data environments involves a range of techniques and methods to manage the complexity and volume of data effectively. Here are the main approaches used:</vt:lpstr>
      <vt:lpstr>Parallel processing and distributed computing frameworks like Hadoop and Spark leverage their architectures and functionalities to handle spatial-temporal data efficiently. Here's an overview of how these frameworks manage spatial-temporal data:</vt:lpstr>
      <vt:lpstr>Parallel processing and distributed computing frameworks like Hadoop and Spark leverage their architectures and functionalities to handle spatial-temporal data efficiently. Here's an overview of how these frameworks manage spatial-temporal data:</vt:lpstr>
      <vt:lpstr>Parallel processing and distributed computing frameworks like Hadoop and Spark leverage their architectures and functionalities to handle spatial-temporal data efficiently. Here's an overview of how these frameworks manage spatial-temporal data:</vt:lpstr>
      <vt:lpstr>Parallel processing and distributed computing frameworks like Hadoop and Spark leverage their architectures and functionalities to handle spatial-temporal data efficiently. Here's an overview of how these frameworks manage spatial-temporal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spatial-temporal data</dc:title>
  <dc:creator>Dr Salahuddin Shaikh</dc:creator>
  <cp:lastModifiedBy>Dr. Salahuddin Shaikh</cp:lastModifiedBy>
  <cp:revision>6</cp:revision>
  <dcterms:created xsi:type="dcterms:W3CDTF">2023-06-08T06:10:22Z</dcterms:created>
  <dcterms:modified xsi:type="dcterms:W3CDTF">2024-05-22T12:55:11Z</dcterms:modified>
</cp:coreProperties>
</file>