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A264944-6AA3-457C-9366-BE29A84CD7F1}"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673A0-FC8E-4383-8F25-CCD87F8343E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7197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264944-6AA3-457C-9366-BE29A84CD7F1}"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673A0-FC8E-4383-8F25-CCD87F8343EA}" type="slidenum">
              <a:rPr lang="en-US" smtClean="0"/>
              <a:t>‹#›</a:t>
            </a:fld>
            <a:endParaRPr lang="en-US"/>
          </a:p>
        </p:txBody>
      </p:sp>
    </p:spTree>
    <p:extLst>
      <p:ext uri="{BB962C8B-B14F-4D97-AF65-F5344CB8AC3E}">
        <p14:creationId xmlns:p14="http://schemas.microsoft.com/office/powerpoint/2010/main" val="3955271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264944-6AA3-457C-9366-BE29A84CD7F1}"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673A0-FC8E-4383-8F25-CCD87F8343EA}"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771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264944-6AA3-457C-9366-BE29A84CD7F1}"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673A0-FC8E-4383-8F25-CCD87F8343EA}" type="slidenum">
              <a:rPr lang="en-US" smtClean="0"/>
              <a:t>‹#›</a:t>
            </a:fld>
            <a:endParaRPr lang="en-US"/>
          </a:p>
        </p:txBody>
      </p:sp>
    </p:spTree>
    <p:extLst>
      <p:ext uri="{BB962C8B-B14F-4D97-AF65-F5344CB8AC3E}">
        <p14:creationId xmlns:p14="http://schemas.microsoft.com/office/powerpoint/2010/main" val="455146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A264944-6AA3-457C-9366-BE29A84CD7F1}"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C673A0-FC8E-4383-8F25-CCD87F8343E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0384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A264944-6AA3-457C-9366-BE29A84CD7F1}"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C673A0-FC8E-4383-8F25-CCD87F8343EA}" type="slidenum">
              <a:rPr lang="en-US" smtClean="0"/>
              <a:t>‹#›</a:t>
            </a:fld>
            <a:endParaRPr lang="en-US"/>
          </a:p>
        </p:txBody>
      </p:sp>
    </p:spTree>
    <p:extLst>
      <p:ext uri="{BB962C8B-B14F-4D97-AF65-F5344CB8AC3E}">
        <p14:creationId xmlns:p14="http://schemas.microsoft.com/office/powerpoint/2010/main" val="4124211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A264944-6AA3-457C-9366-BE29A84CD7F1}" type="datetimeFigureOut">
              <a:rPr lang="en-US" smtClean="0"/>
              <a:t>12/11/2023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C673A0-FC8E-4383-8F25-CCD87F8343EA}" type="slidenum">
              <a:rPr lang="en-US" smtClean="0"/>
              <a:t>‹#›</a:t>
            </a:fld>
            <a:endParaRPr lang="en-US"/>
          </a:p>
        </p:txBody>
      </p:sp>
    </p:spTree>
    <p:extLst>
      <p:ext uri="{BB962C8B-B14F-4D97-AF65-F5344CB8AC3E}">
        <p14:creationId xmlns:p14="http://schemas.microsoft.com/office/powerpoint/2010/main" val="296824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A264944-6AA3-457C-9366-BE29A84CD7F1}" type="datetimeFigureOut">
              <a:rPr lang="en-US" smtClean="0"/>
              <a:t>12/11/2023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C673A0-FC8E-4383-8F25-CCD87F8343EA}" type="slidenum">
              <a:rPr lang="en-US" smtClean="0"/>
              <a:t>‹#›</a:t>
            </a:fld>
            <a:endParaRPr lang="en-US"/>
          </a:p>
        </p:txBody>
      </p:sp>
    </p:spTree>
    <p:extLst>
      <p:ext uri="{BB962C8B-B14F-4D97-AF65-F5344CB8AC3E}">
        <p14:creationId xmlns:p14="http://schemas.microsoft.com/office/powerpoint/2010/main" val="2028413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264944-6AA3-457C-9366-BE29A84CD7F1}" type="datetimeFigureOut">
              <a:rPr lang="en-US" smtClean="0"/>
              <a:t>12/11/2023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C673A0-FC8E-4383-8F25-CCD87F8343EA}" type="slidenum">
              <a:rPr lang="en-US" smtClean="0"/>
              <a:t>‹#›</a:t>
            </a:fld>
            <a:endParaRPr lang="en-US"/>
          </a:p>
        </p:txBody>
      </p:sp>
    </p:spTree>
    <p:extLst>
      <p:ext uri="{BB962C8B-B14F-4D97-AF65-F5344CB8AC3E}">
        <p14:creationId xmlns:p14="http://schemas.microsoft.com/office/powerpoint/2010/main" val="2204664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A264944-6AA3-457C-9366-BE29A84CD7F1}"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C673A0-FC8E-4383-8F25-CCD87F8343EA}" type="slidenum">
              <a:rPr lang="en-US" smtClean="0"/>
              <a:t>‹#›</a:t>
            </a:fld>
            <a:endParaRPr lang="en-US"/>
          </a:p>
        </p:txBody>
      </p:sp>
    </p:spTree>
    <p:extLst>
      <p:ext uri="{BB962C8B-B14F-4D97-AF65-F5344CB8AC3E}">
        <p14:creationId xmlns:p14="http://schemas.microsoft.com/office/powerpoint/2010/main" val="3039486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264944-6AA3-457C-9366-BE29A84CD7F1}"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C673A0-FC8E-4383-8F25-CCD87F8343E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503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A264944-6AA3-457C-9366-BE29A84CD7F1}" type="datetimeFigureOut">
              <a:rPr lang="en-US" smtClean="0"/>
              <a:t>12/11/2023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BC673A0-FC8E-4383-8F25-CCD87F8343EA}"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97958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Problems in real applications of big multimedia data (e.g., audios/videos) </a:t>
            </a:r>
          </a:p>
        </p:txBody>
      </p:sp>
      <p:sp>
        <p:nvSpPr>
          <p:cNvPr id="3" name="Subtitle 2"/>
          <p:cNvSpPr>
            <a:spLocks noGrp="1"/>
          </p:cNvSpPr>
          <p:nvPr>
            <p:ph type="subTitle" idx="1"/>
          </p:nvPr>
        </p:nvSpPr>
        <p:spPr/>
        <p:txBody>
          <a:bodyPr/>
          <a:lstStyle/>
          <a:p>
            <a:r>
              <a:rPr lang="en-US" dirty="0" smtClean="0"/>
              <a:t>Dr. Salahuddin Shaikh</a:t>
            </a:r>
            <a:endParaRPr lang="en-US" dirty="0"/>
          </a:p>
        </p:txBody>
      </p:sp>
    </p:spTree>
    <p:extLst>
      <p:ext uri="{BB962C8B-B14F-4D97-AF65-F5344CB8AC3E}">
        <p14:creationId xmlns:p14="http://schemas.microsoft.com/office/powerpoint/2010/main" val="3640696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Privacy and Security:</a:t>
            </a:r>
          </a:p>
        </p:txBody>
      </p:sp>
      <p:sp>
        <p:nvSpPr>
          <p:cNvPr id="3" name="Content Placeholder 2"/>
          <p:cNvSpPr>
            <a:spLocks noGrp="1"/>
          </p:cNvSpPr>
          <p:nvPr>
            <p:ph idx="1"/>
          </p:nvPr>
        </p:nvSpPr>
        <p:spPr/>
        <p:txBody>
          <a:bodyPr>
            <a:normAutofit/>
          </a:bodyPr>
          <a:lstStyle/>
          <a:p>
            <a:pPr algn="just"/>
            <a:r>
              <a:rPr lang="en-US" sz="3000" dirty="0"/>
              <a:t>Solution: To address privacy and security challenges, employing encryption techniques, access control mechanisms, and anonymization methods can protect the confidentiality and integrity of multimedia data. Implementing watermarking techniques can enable digital rights management and traceability. Additionally, ensuring secure transmission protocols, such as HTTPS or secure streaming protocols, can safeguard data during transfer.</a:t>
            </a:r>
          </a:p>
        </p:txBody>
      </p:sp>
    </p:spTree>
    <p:extLst>
      <p:ext uri="{BB962C8B-B14F-4D97-AF65-F5344CB8AC3E}">
        <p14:creationId xmlns:p14="http://schemas.microsoft.com/office/powerpoint/2010/main" val="3590893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Privacy and Security:</a:t>
            </a:r>
          </a:p>
        </p:txBody>
      </p:sp>
      <p:sp>
        <p:nvSpPr>
          <p:cNvPr id="3" name="Content Placeholder 2"/>
          <p:cNvSpPr>
            <a:spLocks noGrp="1"/>
          </p:cNvSpPr>
          <p:nvPr>
            <p:ph idx="1"/>
          </p:nvPr>
        </p:nvSpPr>
        <p:spPr/>
        <p:txBody>
          <a:bodyPr>
            <a:normAutofit/>
          </a:bodyPr>
          <a:lstStyle/>
          <a:p>
            <a:pPr algn="just"/>
            <a:r>
              <a:rPr lang="en-US" sz="3000" dirty="0" smtClean="0"/>
              <a:t>Suggestions: </a:t>
            </a:r>
            <a:r>
              <a:rPr lang="en-US" sz="3000" dirty="0"/>
              <a:t>Protecting the privacy and security of big multimedia data enhances the trust and usability of applications. Users are more likely to engage with applications that prioritize the protection of their personal information. However, it is important to strike a balance between privacy and utility, as excessive security measures may impact the usability and convenience of the applications</a:t>
            </a:r>
          </a:p>
        </p:txBody>
      </p:sp>
    </p:spTree>
    <p:extLst>
      <p:ext uri="{BB962C8B-B14F-4D97-AF65-F5344CB8AC3E}">
        <p14:creationId xmlns:p14="http://schemas.microsoft.com/office/powerpoint/2010/main" val="3310166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585216"/>
            <a:ext cx="10912233" cy="1499616"/>
          </a:xfrm>
        </p:spPr>
        <p:txBody>
          <a:bodyPr>
            <a:normAutofit/>
          </a:bodyPr>
          <a:lstStyle/>
          <a:p>
            <a:pPr algn="ctr"/>
            <a:r>
              <a:rPr lang="en-US" sz="3500" dirty="0"/>
              <a:t>Handling large-scale audio and video datasets in real-world applications within </a:t>
            </a:r>
            <a:r>
              <a:rPr lang="en-US" sz="3500"/>
              <a:t>the </a:t>
            </a:r>
            <a:r>
              <a:rPr lang="en-US" sz="3500" smtClean="0"/>
              <a:t>Specific domain </a:t>
            </a:r>
            <a:r>
              <a:rPr lang="en-US" sz="3500" dirty="0"/>
              <a:t>of Big Data Analytics poses several specific problems and complexities:</a:t>
            </a:r>
            <a:endParaRPr lang="en-US" sz="3500" dirty="0"/>
          </a:p>
        </p:txBody>
      </p:sp>
      <p:sp>
        <p:nvSpPr>
          <p:cNvPr id="3" name="Content Placeholder 2"/>
          <p:cNvSpPr>
            <a:spLocks noGrp="1"/>
          </p:cNvSpPr>
          <p:nvPr>
            <p:ph idx="1"/>
          </p:nvPr>
        </p:nvSpPr>
        <p:spPr>
          <a:xfrm>
            <a:off x="216310" y="2084831"/>
            <a:ext cx="11769211" cy="4650265"/>
          </a:xfrm>
        </p:spPr>
        <p:txBody>
          <a:bodyPr>
            <a:noAutofit/>
          </a:bodyPr>
          <a:lstStyle/>
          <a:p>
            <a:pPr algn="just"/>
            <a:r>
              <a:rPr lang="en-US" sz="2600" dirty="0" smtClean="0"/>
              <a:t>1. </a:t>
            </a:r>
            <a:r>
              <a:rPr lang="en-US" sz="2600" b="1" dirty="0"/>
              <a:t>Data Volume and Storage:</a:t>
            </a:r>
            <a:endParaRPr lang="en-US" sz="2600" dirty="0"/>
          </a:p>
          <a:p>
            <a:pPr algn="just"/>
            <a:r>
              <a:rPr lang="en-US" sz="2600" b="1" dirty="0"/>
              <a:t>Audio:</a:t>
            </a:r>
            <a:r>
              <a:rPr lang="en-US" sz="2600" dirty="0"/>
              <a:t> High-definition audio files and continuous streams result in enormous data volumes, demanding substantial storage infrastructure.</a:t>
            </a:r>
          </a:p>
          <a:p>
            <a:pPr algn="just"/>
            <a:r>
              <a:rPr lang="en-US" sz="2600" b="1" dirty="0"/>
              <a:t>Video:</a:t>
            </a:r>
            <a:r>
              <a:rPr lang="en-US" sz="2600" dirty="0"/>
              <a:t> Videos in high resolutions (4K, 8K) lead to massive file sizes, requiring extensive storage capacities.</a:t>
            </a:r>
          </a:p>
          <a:p>
            <a:pPr algn="just"/>
            <a:r>
              <a:rPr lang="en-US" sz="2600" dirty="0" smtClean="0"/>
              <a:t>2. </a:t>
            </a:r>
            <a:r>
              <a:rPr lang="en-US" sz="2600" b="1" dirty="0"/>
              <a:t>Data Preprocessing Challenges:</a:t>
            </a:r>
            <a:endParaRPr lang="en-US" sz="2600" dirty="0"/>
          </a:p>
          <a:p>
            <a:pPr algn="just"/>
            <a:r>
              <a:rPr lang="en-US" sz="2600" b="1" dirty="0"/>
              <a:t>Audio:</a:t>
            </a:r>
            <a:r>
              <a:rPr lang="en-US" sz="2600" dirty="0"/>
              <a:t> Noise reduction, audio segmentation, and extracting meaningful features (like speech, emotion, or context) amid background noise or varying audio qualities.</a:t>
            </a:r>
          </a:p>
          <a:p>
            <a:pPr algn="just"/>
            <a:r>
              <a:rPr lang="en-US" sz="2600" b="1" dirty="0"/>
              <a:t>Video:</a:t>
            </a:r>
            <a:r>
              <a:rPr lang="en-US" sz="2600" dirty="0"/>
              <a:t> Compressing videos without losing critical information, extracting relevant frames, and preprocessing for object recognition or action detection</a:t>
            </a:r>
          </a:p>
          <a:p>
            <a:pPr algn="just"/>
            <a:endParaRPr lang="en-US" sz="2600" dirty="0"/>
          </a:p>
        </p:txBody>
      </p:sp>
    </p:spTree>
    <p:extLst>
      <p:ext uri="{BB962C8B-B14F-4D97-AF65-F5344CB8AC3E}">
        <p14:creationId xmlns:p14="http://schemas.microsoft.com/office/powerpoint/2010/main" val="3130674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585216"/>
            <a:ext cx="10912233" cy="1499616"/>
          </a:xfrm>
        </p:spPr>
        <p:txBody>
          <a:bodyPr>
            <a:normAutofit/>
          </a:bodyPr>
          <a:lstStyle/>
          <a:p>
            <a:pPr algn="ctr"/>
            <a:r>
              <a:rPr lang="en-US" sz="3500" dirty="0"/>
              <a:t>Handling large-scale audio and video datasets in real-world applications within the domain of Big Data Analytics poses several specific problems and complexities:</a:t>
            </a:r>
            <a:endParaRPr lang="en-US" sz="3500" dirty="0"/>
          </a:p>
        </p:txBody>
      </p:sp>
      <p:sp>
        <p:nvSpPr>
          <p:cNvPr id="3" name="Content Placeholder 2"/>
          <p:cNvSpPr>
            <a:spLocks noGrp="1"/>
          </p:cNvSpPr>
          <p:nvPr>
            <p:ph idx="1"/>
          </p:nvPr>
        </p:nvSpPr>
        <p:spPr>
          <a:xfrm>
            <a:off x="216310" y="2084831"/>
            <a:ext cx="11769211" cy="4650265"/>
          </a:xfrm>
        </p:spPr>
        <p:txBody>
          <a:bodyPr>
            <a:noAutofit/>
          </a:bodyPr>
          <a:lstStyle/>
          <a:p>
            <a:r>
              <a:rPr lang="en-US" sz="2600" b="1" dirty="0" smtClean="0"/>
              <a:t>3. Complexity </a:t>
            </a:r>
            <a:r>
              <a:rPr lang="en-US" sz="2600" b="1" dirty="0"/>
              <a:t>in Feature Extraction:</a:t>
            </a:r>
            <a:endParaRPr lang="en-US" sz="2600" dirty="0"/>
          </a:p>
          <a:p>
            <a:r>
              <a:rPr lang="en-US" sz="2600" b="1" dirty="0"/>
              <a:t>Audio:</a:t>
            </a:r>
            <a:r>
              <a:rPr lang="en-US" sz="2600" dirty="0"/>
              <a:t> Extracting relevant features (like MFCCs, spectrograms) from audio signals for analysis poses challenges due to variations in tone, accents, or environmental noise.</a:t>
            </a:r>
          </a:p>
          <a:p>
            <a:r>
              <a:rPr lang="en-US" sz="2600" b="1" dirty="0"/>
              <a:t>Video:</a:t>
            </a:r>
            <a:r>
              <a:rPr lang="en-US" sz="2600" dirty="0"/>
              <a:t> Extracting meaningful features (like objects, scenes, motion) from video frames or sequences requires sophisticated algorithms and considerable computational resources</a:t>
            </a:r>
            <a:r>
              <a:rPr lang="en-US" sz="2600" dirty="0" smtClean="0"/>
              <a:t>.</a:t>
            </a:r>
          </a:p>
          <a:p>
            <a:r>
              <a:rPr lang="en-US" sz="2600" dirty="0" smtClean="0"/>
              <a:t>4. </a:t>
            </a:r>
            <a:r>
              <a:rPr lang="en-US" sz="2600" b="1" dirty="0"/>
              <a:t>Computational Demands:</a:t>
            </a:r>
            <a:endParaRPr lang="en-US" sz="2600" dirty="0"/>
          </a:p>
          <a:p>
            <a:r>
              <a:rPr lang="en-US" sz="2600" dirty="0"/>
              <a:t>Processing large-scale audio and video datasets demands significant computational power, especially for real-time or near-real-time analysis.</a:t>
            </a:r>
          </a:p>
          <a:p>
            <a:r>
              <a:rPr lang="en-US" sz="2600" dirty="0"/>
              <a:t>Algorithms for complex tasks like speech-to-text, sentiment analysis, object detection, or action recognition require robust computational resources.</a:t>
            </a:r>
          </a:p>
          <a:p>
            <a:endParaRPr lang="en-US" sz="2600" dirty="0"/>
          </a:p>
        </p:txBody>
      </p:sp>
    </p:spTree>
    <p:extLst>
      <p:ext uri="{BB962C8B-B14F-4D97-AF65-F5344CB8AC3E}">
        <p14:creationId xmlns:p14="http://schemas.microsoft.com/office/powerpoint/2010/main" val="2058724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585216"/>
            <a:ext cx="10912233" cy="1499616"/>
          </a:xfrm>
        </p:spPr>
        <p:txBody>
          <a:bodyPr>
            <a:normAutofit/>
          </a:bodyPr>
          <a:lstStyle/>
          <a:p>
            <a:pPr algn="ctr"/>
            <a:r>
              <a:rPr lang="en-US" sz="3500" dirty="0"/>
              <a:t>Handling large-scale audio and video datasets in real-world applications within the domain of Big Data Analytics poses several specific problems and complexities:</a:t>
            </a:r>
            <a:endParaRPr lang="en-US" sz="3500" dirty="0"/>
          </a:p>
        </p:txBody>
      </p:sp>
      <p:sp>
        <p:nvSpPr>
          <p:cNvPr id="3" name="Content Placeholder 2"/>
          <p:cNvSpPr>
            <a:spLocks noGrp="1"/>
          </p:cNvSpPr>
          <p:nvPr>
            <p:ph idx="1"/>
          </p:nvPr>
        </p:nvSpPr>
        <p:spPr>
          <a:xfrm>
            <a:off x="216310" y="2084831"/>
            <a:ext cx="11769211" cy="4650265"/>
          </a:xfrm>
        </p:spPr>
        <p:txBody>
          <a:bodyPr>
            <a:noAutofit/>
          </a:bodyPr>
          <a:lstStyle/>
          <a:p>
            <a:pPr algn="just"/>
            <a:r>
              <a:rPr lang="en-US" sz="2600" b="1" dirty="0" smtClean="0"/>
              <a:t>5. Integration </a:t>
            </a:r>
            <a:r>
              <a:rPr lang="en-US" sz="2600" b="1" dirty="0"/>
              <a:t>and Analysis:</a:t>
            </a:r>
            <a:endParaRPr lang="en-US" sz="2600" dirty="0"/>
          </a:p>
          <a:p>
            <a:pPr algn="just"/>
            <a:r>
              <a:rPr lang="en-US" sz="2600" dirty="0"/>
              <a:t>Integrating disparate sources of multimedia data (audio and video) to derive coherent insights requires synchronization and alignment, adding complexity to analysis.</a:t>
            </a:r>
          </a:p>
          <a:p>
            <a:pPr algn="just"/>
            <a:r>
              <a:rPr lang="en-US" sz="2600" dirty="0"/>
              <a:t>Analyzing multimodal data (e.g., audio-visual content) to extract combined insights or correlations necessitates </a:t>
            </a:r>
            <a:r>
              <a:rPr lang="en-US" sz="2600" dirty="0" smtClean="0"/>
              <a:t>advanced </a:t>
            </a:r>
            <a:r>
              <a:rPr lang="en-US" sz="2600" dirty="0"/>
              <a:t>techniques in fusion and integration</a:t>
            </a:r>
            <a:r>
              <a:rPr lang="en-US" sz="2600" dirty="0" smtClean="0"/>
              <a:t>.</a:t>
            </a:r>
          </a:p>
          <a:p>
            <a:pPr algn="just"/>
            <a:endParaRPr lang="en-US" sz="2600" dirty="0"/>
          </a:p>
          <a:p>
            <a:pPr algn="just"/>
            <a:r>
              <a:rPr lang="en-US" sz="2600" dirty="0" smtClean="0"/>
              <a:t>6. </a:t>
            </a:r>
            <a:r>
              <a:rPr lang="en-US" sz="2600" b="1" dirty="0"/>
              <a:t>Scalability and Efficiency:</a:t>
            </a:r>
            <a:endParaRPr lang="en-US" sz="2600" dirty="0"/>
          </a:p>
          <a:p>
            <a:pPr algn="just"/>
            <a:r>
              <a:rPr lang="en-US" sz="2600" dirty="0"/>
              <a:t>Ensuring scalability of algorithms and systems to handle the increasing volume of multimedia data while maintaining efficiency in processing and analysis.</a:t>
            </a:r>
          </a:p>
          <a:p>
            <a:pPr algn="just"/>
            <a:r>
              <a:rPr lang="en-US" sz="2600" dirty="0"/>
              <a:t>Balancing speed and accuracy in analyzing large datasets becomes challenging due to computational limitations.</a:t>
            </a:r>
          </a:p>
          <a:p>
            <a:pPr algn="just"/>
            <a:endParaRPr lang="en-US" sz="2600" dirty="0"/>
          </a:p>
        </p:txBody>
      </p:sp>
    </p:spTree>
    <p:extLst>
      <p:ext uri="{BB962C8B-B14F-4D97-AF65-F5344CB8AC3E}">
        <p14:creationId xmlns:p14="http://schemas.microsoft.com/office/powerpoint/2010/main" val="1267849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585216"/>
            <a:ext cx="10912233" cy="1499616"/>
          </a:xfrm>
        </p:spPr>
        <p:txBody>
          <a:bodyPr>
            <a:normAutofit/>
          </a:bodyPr>
          <a:lstStyle/>
          <a:p>
            <a:pPr algn="ctr"/>
            <a:r>
              <a:rPr lang="en-US" sz="3500" dirty="0"/>
              <a:t>Handling large-scale audio and video datasets in real-world applications within the domain of Big Data Analytics poses several specific problems and complexities:</a:t>
            </a:r>
            <a:endParaRPr lang="en-US" sz="3500" dirty="0"/>
          </a:p>
        </p:txBody>
      </p:sp>
      <p:sp>
        <p:nvSpPr>
          <p:cNvPr id="3" name="Content Placeholder 2"/>
          <p:cNvSpPr>
            <a:spLocks noGrp="1"/>
          </p:cNvSpPr>
          <p:nvPr>
            <p:ph idx="1"/>
          </p:nvPr>
        </p:nvSpPr>
        <p:spPr>
          <a:xfrm>
            <a:off x="216310" y="2084831"/>
            <a:ext cx="11769211" cy="4650265"/>
          </a:xfrm>
        </p:spPr>
        <p:txBody>
          <a:bodyPr>
            <a:noAutofit/>
          </a:bodyPr>
          <a:lstStyle/>
          <a:p>
            <a:pPr algn="just"/>
            <a:r>
              <a:rPr lang="en-US" sz="2800" b="1" dirty="0" smtClean="0"/>
              <a:t>7. Privacy </a:t>
            </a:r>
            <a:r>
              <a:rPr lang="en-US" sz="2800" b="1" dirty="0"/>
              <a:t>and Ethical Concerns:</a:t>
            </a:r>
            <a:endParaRPr lang="en-US" sz="2800" dirty="0"/>
          </a:p>
          <a:p>
            <a:pPr lvl="1" algn="just"/>
            <a:r>
              <a:rPr lang="en-US" sz="2800" dirty="0"/>
              <a:t>Handling sensitive information within audio and video data raises privacy concerns, necessitating robust anonymization and security measures.</a:t>
            </a:r>
          </a:p>
          <a:p>
            <a:pPr lvl="1" algn="just"/>
            <a:r>
              <a:rPr lang="en-US" sz="2800" dirty="0"/>
              <a:t>Ethical considerations, such as consent for data usage and potential biases in algorithms, become prominent in analyzing multimedia datasets.</a:t>
            </a:r>
          </a:p>
          <a:p>
            <a:pPr algn="just"/>
            <a:r>
              <a:rPr lang="en-US" sz="2800" b="1" dirty="0" smtClean="0"/>
              <a:t>8. Real-time </a:t>
            </a:r>
            <a:r>
              <a:rPr lang="en-US" sz="2800" b="1" dirty="0"/>
              <a:t>Processing and Application:</a:t>
            </a:r>
            <a:endParaRPr lang="en-US" sz="2800" dirty="0"/>
          </a:p>
          <a:p>
            <a:pPr lvl="1" algn="just"/>
            <a:r>
              <a:rPr lang="en-US" sz="2800" dirty="0"/>
              <a:t>Processing audio and video data in real-time or near-real-time for applications like live streaming, surveillance, or healthcare monitoring requires low-latency systems and algorithms.</a:t>
            </a:r>
          </a:p>
        </p:txBody>
      </p:sp>
    </p:spTree>
    <p:extLst>
      <p:ext uri="{BB962C8B-B14F-4D97-AF65-F5344CB8AC3E}">
        <p14:creationId xmlns:p14="http://schemas.microsoft.com/office/powerpoint/2010/main" val="3182012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585216"/>
            <a:ext cx="10912233" cy="1499616"/>
          </a:xfrm>
        </p:spPr>
        <p:txBody>
          <a:bodyPr>
            <a:normAutofit/>
          </a:bodyPr>
          <a:lstStyle/>
          <a:p>
            <a:pPr algn="ctr"/>
            <a:r>
              <a:rPr lang="en-US" sz="3500" dirty="0"/>
              <a:t>Handling large-scale audio and video datasets in real-world applications within the domain of Big Data Analytics poses several specific problems and complexities:</a:t>
            </a:r>
            <a:endParaRPr lang="en-US" sz="3500" dirty="0"/>
          </a:p>
        </p:txBody>
      </p:sp>
      <p:sp>
        <p:nvSpPr>
          <p:cNvPr id="3" name="Content Placeholder 2"/>
          <p:cNvSpPr>
            <a:spLocks noGrp="1"/>
          </p:cNvSpPr>
          <p:nvPr>
            <p:ph idx="1"/>
          </p:nvPr>
        </p:nvSpPr>
        <p:spPr>
          <a:xfrm>
            <a:off x="216310" y="2084831"/>
            <a:ext cx="11769211" cy="4650265"/>
          </a:xfrm>
        </p:spPr>
        <p:txBody>
          <a:bodyPr>
            <a:noAutofit/>
          </a:bodyPr>
          <a:lstStyle/>
          <a:p>
            <a:pPr algn="just"/>
            <a:r>
              <a:rPr lang="en-US" sz="2800" b="1" dirty="0" smtClean="0"/>
              <a:t>9. Annotation </a:t>
            </a:r>
            <a:r>
              <a:rPr lang="en-US" sz="2800" b="1" dirty="0"/>
              <a:t>and Labeling Challenges:</a:t>
            </a:r>
            <a:endParaRPr lang="en-US" sz="2800" dirty="0"/>
          </a:p>
          <a:p>
            <a:pPr lvl="1" algn="just"/>
            <a:r>
              <a:rPr lang="en-US" sz="2800" dirty="0"/>
              <a:t>Annotating or labeling large-scale multimedia datasets for supervised learning models is labor-intensive and time-consuming, especially for fine-grained or nuanced annotations.</a:t>
            </a:r>
          </a:p>
          <a:p>
            <a:pPr algn="just"/>
            <a:r>
              <a:rPr lang="en-US" sz="2800" dirty="0"/>
              <a:t>Addressing these problems and complexities involves a multidisciplinary approach combining expertise in data engineering, signal processing, machine learning, and domain-specific knowledge to derive meaningful insights from large-scale audio and video datasets in real-world applications.</a:t>
            </a:r>
          </a:p>
        </p:txBody>
      </p:sp>
    </p:spTree>
    <p:extLst>
      <p:ext uri="{BB962C8B-B14F-4D97-AF65-F5344CB8AC3E}">
        <p14:creationId xmlns:p14="http://schemas.microsoft.com/office/powerpoint/2010/main" val="4072760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big </a:t>
            </a:r>
            <a:r>
              <a:rPr lang="en-US" sz="4000" dirty="0"/>
              <a:t>multimedia data (e.g., audios/videos) </a:t>
            </a:r>
          </a:p>
        </p:txBody>
      </p:sp>
      <p:sp>
        <p:nvSpPr>
          <p:cNvPr id="3" name="Content Placeholder 2"/>
          <p:cNvSpPr>
            <a:spLocks noGrp="1"/>
          </p:cNvSpPr>
          <p:nvPr>
            <p:ph idx="1"/>
          </p:nvPr>
        </p:nvSpPr>
        <p:spPr/>
        <p:txBody>
          <a:bodyPr>
            <a:noAutofit/>
          </a:bodyPr>
          <a:lstStyle/>
          <a:p>
            <a:pPr algn="just"/>
            <a:r>
              <a:rPr lang="en-US" sz="3000" dirty="0"/>
              <a:t>The increasing availability and use of big multimedia data, including audios and videos, have led to numerous real-world applications across various domains. However, these applications face several challenges and problems that impact scalability, privacy, and usability. </a:t>
            </a:r>
            <a:r>
              <a:rPr lang="en-US" sz="3000" dirty="0" smtClean="0"/>
              <a:t>we </a:t>
            </a:r>
            <a:r>
              <a:rPr lang="en-US" sz="3000" dirty="0"/>
              <a:t>will discuss three major challenges associated with big multimedia data in real-world applications: storage and retrieval, processing and analysis, and privacy and security. We will also </a:t>
            </a:r>
            <a:r>
              <a:rPr lang="en-US" sz="3000" dirty="0" smtClean="0"/>
              <a:t>suggest </a:t>
            </a:r>
            <a:r>
              <a:rPr lang="en-US" sz="3000" dirty="0"/>
              <a:t>potential solutions for each problem and examine their </a:t>
            </a:r>
            <a:r>
              <a:rPr lang="en-US" sz="3000" dirty="0" smtClean="0"/>
              <a:t>suggestions </a:t>
            </a:r>
            <a:r>
              <a:rPr lang="en-US" sz="3000" dirty="0"/>
              <a:t>on scalability, privacy, and usability.</a:t>
            </a:r>
          </a:p>
        </p:txBody>
      </p:sp>
    </p:spTree>
    <p:extLst>
      <p:ext uri="{BB962C8B-B14F-4D97-AF65-F5344CB8AC3E}">
        <p14:creationId xmlns:p14="http://schemas.microsoft.com/office/powerpoint/2010/main" val="3580361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and Retrieval:</a:t>
            </a:r>
          </a:p>
        </p:txBody>
      </p:sp>
      <p:sp>
        <p:nvSpPr>
          <p:cNvPr id="3" name="Content Placeholder 2"/>
          <p:cNvSpPr>
            <a:spLocks noGrp="1"/>
          </p:cNvSpPr>
          <p:nvPr>
            <p:ph idx="1"/>
          </p:nvPr>
        </p:nvSpPr>
        <p:spPr/>
        <p:txBody>
          <a:bodyPr>
            <a:normAutofit/>
          </a:bodyPr>
          <a:lstStyle/>
          <a:p>
            <a:pPr algn="just"/>
            <a:r>
              <a:rPr lang="en-US" sz="3000" dirty="0"/>
              <a:t>Big multimedia data, such as high-resolution videos and audio recordings, require significant storage space, posing challenges for storage and retrieval systems. Storing and efficiently retrieving large volumes of multimedia data can be complex and resource-intensive. Moreover, the sheer size of multimedia files can impact data transfer and retrieval speed, leading to latency issues and affecting the real-time performance of applications.</a:t>
            </a:r>
          </a:p>
        </p:txBody>
      </p:sp>
    </p:spTree>
    <p:extLst>
      <p:ext uri="{BB962C8B-B14F-4D97-AF65-F5344CB8AC3E}">
        <p14:creationId xmlns:p14="http://schemas.microsoft.com/office/powerpoint/2010/main" val="30795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and Retrieval:</a:t>
            </a:r>
          </a:p>
        </p:txBody>
      </p:sp>
      <p:sp>
        <p:nvSpPr>
          <p:cNvPr id="3" name="Content Placeholder 2"/>
          <p:cNvSpPr>
            <a:spLocks noGrp="1"/>
          </p:cNvSpPr>
          <p:nvPr>
            <p:ph idx="1"/>
          </p:nvPr>
        </p:nvSpPr>
        <p:spPr/>
        <p:txBody>
          <a:bodyPr>
            <a:normAutofit/>
          </a:bodyPr>
          <a:lstStyle/>
          <a:p>
            <a:pPr algn="just"/>
            <a:r>
              <a:rPr lang="en-US" sz="3000" dirty="0"/>
              <a:t>Solution: To address the storage and retrieval challenge, one potential solution is the adoption of distributed file systems, such as the Hadoop Distributed File System (HDFS) or cloud-based storage services. These systems enable scalable storage and parallel processing, allowing for efficient retrieval of multimedia data. Additionally, implementing data compression techniques, such as video and audio codecs, can significantly reduce file sizes without compromising quality, thus optimizing storage and retrieval processes.</a:t>
            </a:r>
          </a:p>
        </p:txBody>
      </p:sp>
    </p:spTree>
    <p:extLst>
      <p:ext uri="{BB962C8B-B14F-4D97-AF65-F5344CB8AC3E}">
        <p14:creationId xmlns:p14="http://schemas.microsoft.com/office/powerpoint/2010/main" val="1730494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and Retrieval:</a:t>
            </a:r>
          </a:p>
        </p:txBody>
      </p:sp>
      <p:sp>
        <p:nvSpPr>
          <p:cNvPr id="3" name="Content Placeholder 2"/>
          <p:cNvSpPr>
            <a:spLocks noGrp="1"/>
          </p:cNvSpPr>
          <p:nvPr>
            <p:ph idx="1"/>
          </p:nvPr>
        </p:nvSpPr>
        <p:spPr/>
        <p:txBody>
          <a:bodyPr>
            <a:normAutofit/>
          </a:bodyPr>
          <a:lstStyle/>
          <a:p>
            <a:pPr algn="just"/>
            <a:r>
              <a:rPr lang="en-US" sz="3000" dirty="0" smtClean="0"/>
              <a:t>Suggestions: </a:t>
            </a:r>
            <a:r>
              <a:rPr lang="en-US" sz="3000" dirty="0"/>
              <a:t>Efficient storage and retrieval mechanisms improve the scalability of big multimedia data applications by accommodating large volumes of data and facilitating faster access. This enhances the overall performance and usability of the applications. However, it is important to consider the trade-off between storage efficiency and retrieval time, as higher compression levels may lead to potential quality loss during decompression.</a:t>
            </a:r>
          </a:p>
        </p:txBody>
      </p:sp>
    </p:spTree>
    <p:extLst>
      <p:ext uri="{BB962C8B-B14F-4D97-AF65-F5344CB8AC3E}">
        <p14:creationId xmlns:p14="http://schemas.microsoft.com/office/powerpoint/2010/main" val="329061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and Analysis:</a:t>
            </a:r>
          </a:p>
        </p:txBody>
      </p:sp>
      <p:sp>
        <p:nvSpPr>
          <p:cNvPr id="3" name="Content Placeholder 2"/>
          <p:cNvSpPr>
            <a:spLocks noGrp="1"/>
          </p:cNvSpPr>
          <p:nvPr>
            <p:ph idx="1"/>
          </p:nvPr>
        </p:nvSpPr>
        <p:spPr/>
        <p:txBody>
          <a:bodyPr>
            <a:normAutofit/>
          </a:bodyPr>
          <a:lstStyle/>
          <a:p>
            <a:pPr algn="just"/>
            <a:r>
              <a:rPr lang="en-US" sz="3000" dirty="0"/>
              <a:t>Processing and analyzing big multimedia data present challenges due to their computational complexity and resource requirements. Tasks such as video segmentation, object recognition, audio transcription, and content-based retrieval demand sophisticated algorithms and powerful computational resources. The processing time and resource requirements of these tasks can be substantial, limiting real-time performance and responsiveness in practical applications.</a:t>
            </a:r>
          </a:p>
        </p:txBody>
      </p:sp>
    </p:spTree>
    <p:extLst>
      <p:ext uri="{BB962C8B-B14F-4D97-AF65-F5344CB8AC3E}">
        <p14:creationId xmlns:p14="http://schemas.microsoft.com/office/powerpoint/2010/main" val="1000904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and Analysis:</a:t>
            </a:r>
          </a:p>
        </p:txBody>
      </p:sp>
      <p:sp>
        <p:nvSpPr>
          <p:cNvPr id="3" name="Content Placeholder 2"/>
          <p:cNvSpPr>
            <a:spLocks noGrp="1"/>
          </p:cNvSpPr>
          <p:nvPr>
            <p:ph idx="1"/>
          </p:nvPr>
        </p:nvSpPr>
        <p:spPr/>
        <p:txBody>
          <a:bodyPr>
            <a:noAutofit/>
          </a:bodyPr>
          <a:lstStyle/>
          <a:p>
            <a:pPr algn="just"/>
            <a:r>
              <a:rPr lang="en-US" sz="3000" dirty="0"/>
              <a:t>Solution: To overcome processing and analysis challenges, leveraging distributed computing frameworks, such as Apache Spark or </a:t>
            </a:r>
            <a:r>
              <a:rPr lang="en-US" sz="3000" dirty="0" err="1"/>
              <a:t>MapReduce</a:t>
            </a:r>
            <a:r>
              <a:rPr lang="en-US" sz="3000" dirty="0"/>
              <a:t>, can distribute the computational load across multiple machines or clusters. This enables parallel processing and faster analysis of big multimedia data. Additionally, employing advanced machine learning and deep learning techniques, such as convolutional neural networks (CNNs) and recurrent neural networks (RNNs), can enhance the efficiency and accuracy of tasks like object recognition and audio transcription.</a:t>
            </a:r>
          </a:p>
        </p:txBody>
      </p:sp>
    </p:spTree>
    <p:extLst>
      <p:ext uri="{BB962C8B-B14F-4D97-AF65-F5344CB8AC3E}">
        <p14:creationId xmlns:p14="http://schemas.microsoft.com/office/powerpoint/2010/main" val="3585936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and Analysis:</a:t>
            </a:r>
          </a:p>
        </p:txBody>
      </p:sp>
      <p:sp>
        <p:nvSpPr>
          <p:cNvPr id="3" name="Content Placeholder 2"/>
          <p:cNvSpPr>
            <a:spLocks noGrp="1"/>
          </p:cNvSpPr>
          <p:nvPr>
            <p:ph idx="1"/>
          </p:nvPr>
        </p:nvSpPr>
        <p:spPr/>
        <p:txBody>
          <a:bodyPr>
            <a:noAutofit/>
          </a:bodyPr>
          <a:lstStyle/>
          <a:p>
            <a:pPr algn="just"/>
            <a:r>
              <a:rPr lang="en-US" sz="3000" dirty="0" smtClean="0"/>
              <a:t>Suggestions: </a:t>
            </a:r>
            <a:r>
              <a:rPr lang="en-US" sz="3000" dirty="0"/>
              <a:t>Efficient processing and analysis of big multimedia data improve scalability by enabling faster and more accurate results. This enhances the usability of applications in real-time scenarios, such as video surveillance or multimedia content recommendation systems. However, it is crucial to consider the computational resources required for these tasks and ensure they are available to handle the increasing demands of big multimedia data applications.</a:t>
            </a:r>
          </a:p>
        </p:txBody>
      </p:sp>
    </p:spTree>
    <p:extLst>
      <p:ext uri="{BB962C8B-B14F-4D97-AF65-F5344CB8AC3E}">
        <p14:creationId xmlns:p14="http://schemas.microsoft.com/office/powerpoint/2010/main" val="3692584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Privacy and Security:</a:t>
            </a:r>
          </a:p>
        </p:txBody>
      </p:sp>
      <p:sp>
        <p:nvSpPr>
          <p:cNvPr id="3" name="Content Placeholder 2"/>
          <p:cNvSpPr>
            <a:spLocks noGrp="1"/>
          </p:cNvSpPr>
          <p:nvPr>
            <p:ph idx="1"/>
          </p:nvPr>
        </p:nvSpPr>
        <p:spPr/>
        <p:txBody>
          <a:bodyPr>
            <a:normAutofit/>
          </a:bodyPr>
          <a:lstStyle/>
          <a:p>
            <a:pPr algn="just"/>
            <a:r>
              <a:rPr lang="en-US" sz="3000" dirty="0"/>
              <a:t>Big multimedia data often contain sensitive information, raising concerns regarding privacy and security. Safeguarding personal data, preventing unauthorized access, and protecting against data breaches are critical considerations in the context of big multimedia data applications. Privacy and security challenges are further exacerbated when multimedia data is shared or transmitted over networks.</a:t>
            </a:r>
          </a:p>
        </p:txBody>
      </p:sp>
    </p:spTree>
    <p:extLst>
      <p:ext uri="{BB962C8B-B14F-4D97-AF65-F5344CB8AC3E}">
        <p14:creationId xmlns:p14="http://schemas.microsoft.com/office/powerpoint/2010/main" val="5828999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38</TotalTime>
  <Words>1341</Words>
  <Application>Microsoft Office PowerPoint</Application>
  <PresentationFormat>Widescreen</PresentationFormat>
  <Paragraphs>54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Tw Cen MT</vt:lpstr>
      <vt:lpstr>Tw Cen MT Condensed</vt:lpstr>
      <vt:lpstr>Wingdings 3</vt:lpstr>
      <vt:lpstr>Integral</vt:lpstr>
      <vt:lpstr>Problems in real applications of big multimedia data (e.g., audios/videos) </vt:lpstr>
      <vt:lpstr>big multimedia data (e.g., audios/videos) </vt:lpstr>
      <vt:lpstr>Storage and Retrieval:</vt:lpstr>
      <vt:lpstr>Storage and Retrieval:</vt:lpstr>
      <vt:lpstr>Storage and Retrieval:</vt:lpstr>
      <vt:lpstr>Processing and Analysis:</vt:lpstr>
      <vt:lpstr>Processing and Analysis:</vt:lpstr>
      <vt:lpstr>Processing and Analysis:</vt:lpstr>
      <vt:lpstr>Privacy and Security:</vt:lpstr>
      <vt:lpstr>Privacy and Security:</vt:lpstr>
      <vt:lpstr>Privacy and Security:</vt:lpstr>
      <vt:lpstr>Handling large-scale audio and video datasets in real-world applications within the Specific domain of Big Data Analytics poses several specific problems and complexities:</vt:lpstr>
      <vt:lpstr>Handling large-scale audio and video datasets in real-world applications within the domain of Big Data Analytics poses several specific problems and complexities:</vt:lpstr>
      <vt:lpstr>Handling large-scale audio and video datasets in real-world applications within the domain of Big Data Analytics poses several specific problems and complexities:</vt:lpstr>
      <vt:lpstr>Handling large-scale audio and video datasets in real-world applications within the domain of Big Data Analytics poses several specific problems and complexities:</vt:lpstr>
      <vt:lpstr>Handling large-scale audio and video datasets in real-world applications within the domain of Big Data Analytics poses several specific problems and complexities: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Problems in real applications of big multimedia data (e.g., audios/videos) </dc:title>
  <dc:creator>Dr Salahuddin Shaikh</dc:creator>
  <cp:lastModifiedBy>Dr. Salahuddin Shaikh</cp:lastModifiedBy>
  <cp:revision>4</cp:revision>
  <dcterms:created xsi:type="dcterms:W3CDTF">2023-06-15T05:05:23Z</dcterms:created>
  <dcterms:modified xsi:type="dcterms:W3CDTF">2023-12-11T04:25:25Z</dcterms:modified>
</cp:coreProperties>
</file>