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3" r:id="rId6"/>
    <p:sldId id="260" r:id="rId7"/>
    <p:sldId id="261" r:id="rId8"/>
    <p:sldId id="262" r:id="rId9"/>
    <p:sldId id="264" r:id="rId10"/>
    <p:sldId id="265" r:id="rId11"/>
    <p:sldId id="266" r:id="rId12"/>
    <p:sldId id="267"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68"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4C7050A2-C5EA-4E20-AD3D-0582CA33274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68BD-B6E8-411C-BDDD-A615F4FB3C2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50496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050A2-C5EA-4E20-AD3D-0582CA33274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2667677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050A2-C5EA-4E20-AD3D-0582CA33274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68BD-B6E8-411C-BDDD-A615F4FB3C23}"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17093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C7050A2-C5EA-4E20-AD3D-0582CA33274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2551405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C7050A2-C5EA-4E20-AD3D-0582CA33274E}"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B268BD-B6E8-411C-BDDD-A615F4FB3C2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423414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C7050A2-C5EA-4E20-AD3D-0582CA33274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1587126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C7050A2-C5EA-4E20-AD3D-0582CA33274E}" type="datetimeFigureOut">
              <a:rPr lang="en-US" smtClean="0"/>
              <a:t>5/11/2023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3172052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C7050A2-C5EA-4E20-AD3D-0582CA33274E}" type="datetimeFigureOut">
              <a:rPr lang="en-US" smtClean="0"/>
              <a:t>5/11/2023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3778391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7050A2-C5EA-4E20-AD3D-0582CA33274E}" type="datetimeFigureOut">
              <a:rPr lang="en-US" smtClean="0"/>
              <a:t>5/11/2023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122902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C7050A2-C5EA-4E20-AD3D-0582CA33274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68BD-B6E8-411C-BDDD-A615F4FB3C23}" type="slidenum">
              <a:rPr lang="en-US" smtClean="0"/>
              <a:t>‹#›</a:t>
            </a:fld>
            <a:endParaRPr lang="en-US"/>
          </a:p>
        </p:txBody>
      </p:sp>
    </p:spTree>
    <p:extLst>
      <p:ext uri="{BB962C8B-B14F-4D97-AF65-F5344CB8AC3E}">
        <p14:creationId xmlns:p14="http://schemas.microsoft.com/office/powerpoint/2010/main" val="4859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C7050A2-C5EA-4E20-AD3D-0582CA33274E}" type="datetimeFigureOut">
              <a:rPr lang="en-US" smtClean="0"/>
              <a:t>5/11/2023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B268BD-B6E8-411C-BDDD-A615F4FB3C23}"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23741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C7050A2-C5EA-4E20-AD3D-0582CA33274E}" type="datetimeFigureOut">
              <a:rPr lang="en-US" smtClean="0"/>
              <a:t>5/11/2023</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8B268BD-B6E8-411C-BDDD-A615F4FB3C23}"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708515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techtarget.com/searchnetworking/definition/load-balancing" TargetMode="External"/><Relationship Id="rId2" Type="http://schemas.openxmlformats.org/officeDocument/2006/relationships/hyperlink" Target="https://www.techtarget.com/searchdatamanagement/definition/NoSQL-Not-Only-SQ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techtarget.com/searchdatamanagement/definition/relational-database" TargetMode="External"/><Relationship Id="rId2" Type="http://schemas.openxmlformats.org/officeDocument/2006/relationships/hyperlink" Target="https://www.techtarget.com/searchdatamanagement/definition/SQL" TargetMode="External"/><Relationship Id="rId1" Type="http://schemas.openxmlformats.org/officeDocument/2006/relationships/slideLayout" Target="../slideLayouts/slideLayout2.xml"/><Relationship Id="rId4" Type="http://schemas.openxmlformats.org/officeDocument/2006/relationships/hyperlink" Target="https://www.techtarget.com/searchenterprisedesktop/definition/key-value-pair" TargetMode="External"/></Relationships>
</file>

<file path=ppt/slides/_rels/slide4.xml.rels><?xml version="1.0" encoding="UTF-8" standalone="yes"?>
<Relationships xmlns="http://schemas.openxmlformats.org/package/2006/relationships"><Relationship Id="rId2" Type="http://schemas.openxmlformats.org/officeDocument/2006/relationships/hyperlink" Target="https://www.theserverside.com/definition/JSON-Javascript-Object-Notatio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techtarget.com/searchdatamanagement/definition/primary-key"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techtarget.com/searchstorage/definition/HA-storage-high-availability-storage"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mongodb.org/master/tutorial/install-mongodb-on-windows/" TargetMode="External"/><Relationship Id="rId2" Type="http://schemas.openxmlformats.org/officeDocument/2006/relationships/hyperlink" Target="http://www.mongodb.org/downloads" TargetMode="External"/><Relationship Id="rId1" Type="http://schemas.openxmlformats.org/officeDocument/2006/relationships/slideLayout" Target="../slideLayouts/slideLayout2.xml"/><Relationship Id="rId5" Type="http://schemas.openxmlformats.org/officeDocument/2006/relationships/hyperlink" Target="https://docs.mongodb.org/master/tutorial/install-mongodb-on-os-x/" TargetMode="External"/><Relationship Id="rId4" Type="http://schemas.openxmlformats.org/officeDocument/2006/relationships/hyperlink" Target="https://docs.mongodb.org/master/administration/install-on-linu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mongo DB</a:t>
            </a:r>
            <a:endParaRPr lang="en-US" dirty="0"/>
          </a:p>
        </p:txBody>
      </p:sp>
      <p:sp>
        <p:nvSpPr>
          <p:cNvPr id="3" name="Subtitle 2"/>
          <p:cNvSpPr>
            <a:spLocks noGrp="1"/>
          </p:cNvSpPr>
          <p:nvPr>
            <p:ph type="subTitle" idx="1"/>
          </p:nvPr>
        </p:nvSpPr>
        <p:spPr/>
        <p:txBody>
          <a:bodyPr/>
          <a:lstStyle/>
          <a:p>
            <a:r>
              <a:rPr lang="en-US" dirty="0" smtClean="0"/>
              <a:t>Dr. Salahuddin Shaikh</a:t>
            </a:r>
            <a:endParaRPr lang="en-US" dirty="0"/>
          </a:p>
        </p:txBody>
      </p:sp>
    </p:spTree>
    <p:extLst>
      <p:ext uri="{BB962C8B-B14F-4D97-AF65-F5344CB8AC3E}">
        <p14:creationId xmlns:p14="http://schemas.microsoft.com/office/powerpoint/2010/main" val="4190367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53790" y="119575"/>
            <a:ext cx="10989681" cy="6492239"/>
          </a:xfrm>
        </p:spPr>
        <p:txBody>
          <a:bodyPr>
            <a:noAutofit/>
          </a:bodyPr>
          <a:lstStyle/>
          <a:p>
            <a:pPr algn="just"/>
            <a:r>
              <a:rPr lang="en-US" sz="2800" dirty="0"/>
              <a:t>Database</a:t>
            </a:r>
          </a:p>
          <a:p>
            <a:pPr algn="just"/>
            <a:r>
              <a:rPr lang="en-US" sz="2800" dirty="0"/>
              <a:t>Database is a physical container for collections. Each database gets its own set of files on the file system. A single MongoDB server typically has multiple databases.</a:t>
            </a:r>
          </a:p>
          <a:p>
            <a:pPr algn="just"/>
            <a:r>
              <a:rPr lang="en-US" sz="2800" dirty="0"/>
              <a:t>Collection</a:t>
            </a:r>
          </a:p>
          <a:p>
            <a:pPr algn="just"/>
            <a:r>
              <a:rPr lang="en-US" sz="2800" dirty="0"/>
              <a:t>Collection is a group of MongoDB documents. It is the equivalent of an RDBMS table. A collection exists within a single database. Collections do not enforce a schema. Documents within a collection can have different fields. Typically, all documents in a collection are of similar or related purpose.</a:t>
            </a:r>
          </a:p>
          <a:p>
            <a:pPr algn="just"/>
            <a:r>
              <a:rPr lang="en-US" sz="2800" dirty="0"/>
              <a:t>Document</a:t>
            </a:r>
          </a:p>
          <a:p>
            <a:pPr algn="just"/>
            <a:r>
              <a:rPr lang="en-US" sz="2800" dirty="0"/>
              <a:t>A document is a set of key-value pairs. Documents have dynamic schema. Dynamic schema means that documents in the same collection do not need to have the same set of fields or structure, and common fields in a collection's documents may hold different types of data.</a:t>
            </a:r>
          </a:p>
          <a:p>
            <a:pPr algn="just"/>
            <a:endParaRPr lang="en-US" sz="2800" dirty="0"/>
          </a:p>
        </p:txBody>
      </p:sp>
    </p:spTree>
    <p:extLst>
      <p:ext uri="{BB962C8B-B14F-4D97-AF65-F5344CB8AC3E}">
        <p14:creationId xmlns:p14="http://schemas.microsoft.com/office/powerpoint/2010/main" val="3901992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create a database in MongoDB</a:t>
            </a:r>
            <a:endParaRPr lang="en-US" dirty="0"/>
          </a:p>
        </p:txBody>
      </p:sp>
      <p:sp>
        <p:nvSpPr>
          <p:cNvPr id="3" name="Content Placeholder 2"/>
          <p:cNvSpPr>
            <a:spLocks noGrp="1"/>
          </p:cNvSpPr>
          <p:nvPr>
            <p:ph idx="1"/>
          </p:nvPr>
        </p:nvSpPr>
        <p:spPr>
          <a:xfrm>
            <a:off x="1024128" y="2286000"/>
            <a:ext cx="9720073" cy="1019908"/>
          </a:xfrm>
        </p:spPr>
        <p:txBody>
          <a:bodyPr>
            <a:normAutofit lnSpcReduction="10000"/>
          </a:bodyPr>
          <a:lstStyle/>
          <a:p>
            <a:pPr algn="just"/>
            <a:r>
              <a:rPr lang="en-US" dirty="0"/>
              <a:t>MongoDB </a:t>
            </a:r>
            <a:r>
              <a:rPr lang="en-US" b="1" dirty="0"/>
              <a:t>use DATABASE_NAME</a:t>
            </a:r>
            <a:r>
              <a:rPr lang="en-US" dirty="0"/>
              <a:t> is used to create database. The command will create a new database if it doesn't exist, otherwise it will return the existing database</a:t>
            </a:r>
            <a:r>
              <a:rPr lang="en-US" dirty="0" smtClean="0"/>
              <a:t>.</a:t>
            </a:r>
          </a:p>
          <a:p>
            <a:pPr algn="just"/>
            <a:endParaRPr lang="en-US" dirty="0"/>
          </a:p>
        </p:txBody>
      </p:sp>
      <p:sp>
        <p:nvSpPr>
          <p:cNvPr id="5" name="Rectangle 2"/>
          <p:cNvSpPr>
            <a:spLocks noChangeArrowheads="1"/>
          </p:cNvSpPr>
          <p:nvPr/>
        </p:nvSpPr>
        <p:spPr bwMode="auto">
          <a:xfrm>
            <a:off x="787791" y="3322410"/>
            <a:ext cx="9956409" cy="147732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chemeClr val="tx1"/>
                </a:solidFill>
                <a:effectLst/>
                <a:latin typeface="Heebo"/>
              </a:rPr>
              <a:t>Syntax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smtClean="0">
                <a:ln>
                  <a:noFill/>
                </a:ln>
                <a:solidFill>
                  <a:srgbClr val="000000"/>
                </a:solidFill>
                <a:effectLst/>
                <a:latin typeface="Nunito"/>
              </a:rPr>
              <a:t>Basic syntax of </a:t>
            </a:r>
            <a:r>
              <a:rPr kumimoji="0" lang="en-US" altLang="en-US" sz="2400" b="1" i="0" u="none" strike="noStrike" cap="none" normalizeH="0" baseline="0" dirty="0" smtClean="0">
                <a:ln>
                  <a:noFill/>
                </a:ln>
                <a:solidFill>
                  <a:srgbClr val="000000"/>
                </a:solidFill>
                <a:effectLst/>
                <a:latin typeface="Nunito"/>
              </a:rPr>
              <a:t>use DATABASE</a:t>
            </a:r>
            <a:r>
              <a:rPr kumimoji="0" lang="en-US" altLang="en-US" sz="2400" b="0" i="0" u="none" strike="noStrike" cap="none" normalizeH="0" baseline="0" dirty="0" smtClean="0">
                <a:ln>
                  <a:noFill/>
                </a:ln>
                <a:solidFill>
                  <a:srgbClr val="000000"/>
                </a:solidFill>
                <a:effectLst/>
                <a:latin typeface="Nunito"/>
              </a:rPr>
              <a:t> statement is as follows −</a:t>
            </a:r>
            <a:endParaRPr kumimoji="0" lang="en-US" altLang="en-US" sz="24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smtClean="0">
              <a:ln>
                <a:noFill/>
              </a:ln>
              <a:solidFill>
                <a:srgbClr val="000000"/>
              </a:solidFill>
              <a:effectLst/>
              <a:latin typeface="var(--bs-font-monospace)"/>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solidFill>
                  <a:srgbClr val="000000"/>
                </a:solidFill>
                <a:latin typeface="var(--bs-font-monospace)"/>
              </a:rPr>
              <a:t> </a:t>
            </a:r>
            <a:r>
              <a:rPr lang="en-US" altLang="en-US" sz="2400" dirty="0" smtClean="0">
                <a:solidFill>
                  <a:srgbClr val="000000"/>
                </a:solidFill>
                <a:latin typeface="var(--bs-font-monospace)"/>
              </a:rPr>
              <a:t>   </a:t>
            </a:r>
            <a:r>
              <a:rPr kumimoji="0" lang="en-US" altLang="en-US" sz="2400" b="0" i="0" u="none" strike="noStrike" cap="none" normalizeH="0" baseline="0" dirty="0" smtClean="0">
                <a:ln>
                  <a:noFill/>
                </a:ln>
                <a:solidFill>
                  <a:srgbClr val="000000"/>
                </a:solidFill>
                <a:effectLst/>
                <a:latin typeface="var(--bs-font-monospace)"/>
              </a:rPr>
              <a:t>use DATABASE_NAME</a:t>
            </a:r>
            <a:r>
              <a:rPr kumimoji="0" lang="en-US" altLang="en-US" sz="24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87517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67858" y="158115"/>
            <a:ext cx="9720073" cy="1220519"/>
          </a:xfrm>
        </p:spPr>
        <p:txBody>
          <a:bodyPr/>
          <a:lstStyle/>
          <a:p>
            <a:r>
              <a:rPr lang="en-US" dirty="0"/>
              <a:t>Example</a:t>
            </a:r>
          </a:p>
          <a:p>
            <a:r>
              <a:rPr lang="en-US" dirty="0"/>
              <a:t>If you want to use a database with name </a:t>
            </a:r>
            <a:r>
              <a:rPr lang="en-US" b="1" dirty="0"/>
              <a:t>&lt;</a:t>
            </a:r>
            <a:r>
              <a:rPr lang="en-US" b="1" dirty="0" err="1"/>
              <a:t>mydb</a:t>
            </a:r>
            <a:r>
              <a:rPr lang="en-US" b="1" dirty="0"/>
              <a:t>&gt;</a:t>
            </a:r>
            <a:r>
              <a:rPr lang="en-US" dirty="0"/>
              <a:t>, then </a:t>
            </a:r>
            <a:r>
              <a:rPr lang="en-US" b="1" dirty="0"/>
              <a:t>use DATABASE</a:t>
            </a:r>
            <a:r>
              <a:rPr lang="en-US" dirty="0"/>
              <a:t> statement would be as follows −</a:t>
            </a:r>
          </a:p>
          <a:p>
            <a:endParaRPr lang="en-US" dirty="0"/>
          </a:p>
        </p:txBody>
      </p:sp>
      <p:pic>
        <p:nvPicPr>
          <p:cNvPr id="5" name="Picture 4"/>
          <p:cNvPicPr>
            <a:picLocks noChangeAspect="1"/>
          </p:cNvPicPr>
          <p:nvPr/>
        </p:nvPicPr>
        <p:blipFill>
          <a:blip r:embed="rId2"/>
          <a:stretch>
            <a:fillRect/>
          </a:stretch>
        </p:blipFill>
        <p:spPr>
          <a:xfrm>
            <a:off x="967858" y="1504950"/>
            <a:ext cx="7329268" cy="5353050"/>
          </a:xfrm>
          <a:prstGeom prst="rect">
            <a:avLst/>
          </a:prstGeom>
        </p:spPr>
      </p:pic>
      <p:sp>
        <p:nvSpPr>
          <p:cNvPr id="6" name="Rectangle 5"/>
          <p:cNvSpPr/>
          <p:nvPr/>
        </p:nvSpPr>
        <p:spPr>
          <a:xfrm>
            <a:off x="8297126" y="2858036"/>
            <a:ext cx="3590074" cy="1323439"/>
          </a:xfrm>
          <a:prstGeom prst="rect">
            <a:avLst/>
          </a:prstGeom>
        </p:spPr>
        <p:txBody>
          <a:bodyPr wrap="square">
            <a:spAutoFit/>
          </a:bodyPr>
          <a:lstStyle/>
          <a:p>
            <a:r>
              <a:rPr lang="en-US" sz="2000" dirty="0">
                <a:solidFill>
                  <a:srgbClr val="000000"/>
                </a:solidFill>
                <a:latin typeface="Nunito"/>
              </a:rPr>
              <a:t>In MongoDB default database is test. If you didn't create any database, then collections will be stored in test database.</a:t>
            </a:r>
            <a:endParaRPr lang="en-US" sz="2000" dirty="0"/>
          </a:p>
        </p:txBody>
      </p:sp>
    </p:spTree>
    <p:extLst>
      <p:ext uri="{BB962C8B-B14F-4D97-AF65-F5344CB8AC3E}">
        <p14:creationId xmlns:p14="http://schemas.microsoft.com/office/powerpoint/2010/main" val="673545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75727"/>
            <a:ext cx="9720072" cy="723079"/>
          </a:xfrm>
        </p:spPr>
        <p:txBody>
          <a:bodyPr/>
          <a:lstStyle/>
          <a:p>
            <a:r>
              <a:rPr lang="en-US" dirty="0"/>
              <a:t>The </a:t>
            </a:r>
            <a:r>
              <a:rPr lang="en-US" dirty="0" err="1"/>
              <a:t>dropDatabase</a:t>
            </a:r>
            <a:r>
              <a:rPr lang="en-US" dirty="0"/>
              <a:t>() </a:t>
            </a:r>
            <a:r>
              <a:rPr lang="en-US" dirty="0" smtClean="0"/>
              <a:t>Method</a:t>
            </a:r>
            <a:endParaRPr lang="en-US" dirty="0"/>
          </a:p>
        </p:txBody>
      </p:sp>
      <p:pic>
        <p:nvPicPr>
          <p:cNvPr id="4" name="Picture 3"/>
          <p:cNvPicPr>
            <a:picLocks noChangeAspect="1"/>
          </p:cNvPicPr>
          <p:nvPr/>
        </p:nvPicPr>
        <p:blipFill>
          <a:blip r:embed="rId2"/>
          <a:stretch>
            <a:fillRect/>
          </a:stretch>
        </p:blipFill>
        <p:spPr>
          <a:xfrm>
            <a:off x="0" y="1721885"/>
            <a:ext cx="6324600" cy="4419600"/>
          </a:xfrm>
          <a:prstGeom prst="rect">
            <a:avLst/>
          </a:prstGeom>
        </p:spPr>
      </p:pic>
      <p:pic>
        <p:nvPicPr>
          <p:cNvPr id="5" name="Picture 4"/>
          <p:cNvPicPr>
            <a:picLocks noChangeAspect="1"/>
          </p:cNvPicPr>
          <p:nvPr/>
        </p:nvPicPr>
        <p:blipFill>
          <a:blip r:embed="rId3"/>
          <a:stretch>
            <a:fillRect/>
          </a:stretch>
        </p:blipFill>
        <p:spPr>
          <a:xfrm>
            <a:off x="6324600" y="1721885"/>
            <a:ext cx="5689209" cy="4696265"/>
          </a:xfrm>
          <a:prstGeom prst="rect">
            <a:avLst/>
          </a:prstGeom>
        </p:spPr>
      </p:pic>
    </p:spTree>
    <p:extLst>
      <p:ext uri="{BB962C8B-B14F-4D97-AF65-F5344CB8AC3E}">
        <p14:creationId xmlns:p14="http://schemas.microsoft.com/office/powerpoint/2010/main" val="3242059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35050"/>
            <a:ext cx="9720072" cy="1499616"/>
          </a:xfrm>
        </p:spPr>
        <p:txBody>
          <a:bodyPr/>
          <a:lstStyle/>
          <a:p>
            <a:r>
              <a:rPr lang="en-US" dirty="0"/>
              <a:t>The </a:t>
            </a:r>
            <a:r>
              <a:rPr lang="en-US" dirty="0" err="1"/>
              <a:t>createCollection</a:t>
            </a:r>
            <a:r>
              <a:rPr lang="en-US" dirty="0"/>
              <a:t>() </a:t>
            </a:r>
            <a:r>
              <a:rPr lang="en-US" dirty="0" smtClean="0"/>
              <a:t>Method</a:t>
            </a:r>
            <a:endParaRPr lang="en-US" dirty="0"/>
          </a:p>
        </p:txBody>
      </p:sp>
      <p:pic>
        <p:nvPicPr>
          <p:cNvPr id="4" name="Picture 3"/>
          <p:cNvPicPr>
            <a:picLocks noChangeAspect="1"/>
          </p:cNvPicPr>
          <p:nvPr/>
        </p:nvPicPr>
        <p:blipFill>
          <a:blip r:embed="rId2"/>
          <a:stretch>
            <a:fillRect/>
          </a:stretch>
        </p:blipFill>
        <p:spPr>
          <a:xfrm>
            <a:off x="1024128" y="1418565"/>
            <a:ext cx="6296025" cy="2276475"/>
          </a:xfrm>
          <a:prstGeom prst="rect">
            <a:avLst/>
          </a:prstGeom>
        </p:spPr>
      </p:pic>
      <p:pic>
        <p:nvPicPr>
          <p:cNvPr id="5" name="Picture 4"/>
          <p:cNvPicPr>
            <a:picLocks noChangeAspect="1"/>
          </p:cNvPicPr>
          <p:nvPr/>
        </p:nvPicPr>
        <p:blipFill>
          <a:blip r:embed="rId3"/>
          <a:stretch>
            <a:fillRect/>
          </a:stretch>
        </p:blipFill>
        <p:spPr>
          <a:xfrm>
            <a:off x="4062192" y="3483293"/>
            <a:ext cx="7206029" cy="3269199"/>
          </a:xfrm>
          <a:prstGeom prst="rect">
            <a:avLst/>
          </a:prstGeom>
        </p:spPr>
      </p:pic>
    </p:spTree>
    <p:extLst>
      <p:ext uri="{BB962C8B-B14F-4D97-AF65-F5344CB8AC3E}">
        <p14:creationId xmlns:p14="http://schemas.microsoft.com/office/powerpoint/2010/main" val="3347762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106914"/>
            <a:ext cx="9720072" cy="779351"/>
          </a:xfrm>
        </p:spPr>
        <p:txBody>
          <a:bodyPr/>
          <a:lstStyle/>
          <a:p>
            <a:r>
              <a:rPr lang="en-US" dirty="0"/>
              <a:t>MongoDB - Drop </a:t>
            </a:r>
            <a:r>
              <a:rPr lang="en-US" dirty="0" smtClean="0"/>
              <a:t>Collection</a:t>
            </a:r>
            <a:endParaRPr lang="en-US" dirty="0"/>
          </a:p>
        </p:txBody>
      </p:sp>
      <p:pic>
        <p:nvPicPr>
          <p:cNvPr id="4" name="Picture 3"/>
          <p:cNvPicPr>
            <a:picLocks noChangeAspect="1"/>
          </p:cNvPicPr>
          <p:nvPr/>
        </p:nvPicPr>
        <p:blipFill>
          <a:blip r:embed="rId2"/>
          <a:stretch>
            <a:fillRect/>
          </a:stretch>
        </p:blipFill>
        <p:spPr>
          <a:xfrm>
            <a:off x="1024129" y="886265"/>
            <a:ext cx="5505450" cy="4762500"/>
          </a:xfrm>
          <a:prstGeom prst="rect">
            <a:avLst/>
          </a:prstGeom>
        </p:spPr>
      </p:pic>
      <p:pic>
        <p:nvPicPr>
          <p:cNvPr id="5" name="Picture 4"/>
          <p:cNvPicPr>
            <a:picLocks noChangeAspect="1"/>
          </p:cNvPicPr>
          <p:nvPr/>
        </p:nvPicPr>
        <p:blipFill>
          <a:blip r:embed="rId3"/>
          <a:stretch>
            <a:fillRect/>
          </a:stretch>
        </p:blipFill>
        <p:spPr>
          <a:xfrm>
            <a:off x="6529579" y="1055077"/>
            <a:ext cx="5526433" cy="4895557"/>
          </a:xfrm>
          <a:prstGeom prst="rect">
            <a:avLst/>
          </a:prstGeom>
        </p:spPr>
      </p:pic>
    </p:spTree>
    <p:extLst>
      <p:ext uri="{BB962C8B-B14F-4D97-AF65-F5344CB8AC3E}">
        <p14:creationId xmlns:p14="http://schemas.microsoft.com/office/powerpoint/2010/main" val="4022208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149118"/>
            <a:ext cx="9720072" cy="835621"/>
          </a:xfrm>
        </p:spPr>
        <p:txBody>
          <a:bodyPr/>
          <a:lstStyle/>
          <a:p>
            <a:r>
              <a:rPr lang="en-US" dirty="0"/>
              <a:t>MongoDB - </a:t>
            </a:r>
            <a:r>
              <a:rPr lang="en-US" dirty="0" smtClean="0"/>
              <a:t>Datatypes</a:t>
            </a:r>
            <a:endParaRPr lang="en-US" dirty="0"/>
          </a:p>
        </p:txBody>
      </p:sp>
      <p:pic>
        <p:nvPicPr>
          <p:cNvPr id="4" name="Picture 3"/>
          <p:cNvPicPr>
            <a:picLocks noChangeAspect="1"/>
          </p:cNvPicPr>
          <p:nvPr/>
        </p:nvPicPr>
        <p:blipFill>
          <a:blip r:embed="rId2"/>
          <a:stretch>
            <a:fillRect/>
          </a:stretch>
        </p:blipFill>
        <p:spPr>
          <a:xfrm>
            <a:off x="1024129" y="984739"/>
            <a:ext cx="9976806" cy="5978769"/>
          </a:xfrm>
          <a:prstGeom prst="rect">
            <a:avLst/>
          </a:prstGeom>
        </p:spPr>
      </p:pic>
    </p:spTree>
    <p:extLst>
      <p:ext uri="{BB962C8B-B14F-4D97-AF65-F5344CB8AC3E}">
        <p14:creationId xmlns:p14="http://schemas.microsoft.com/office/powerpoint/2010/main" val="3879564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91321"/>
            <a:ext cx="9720072" cy="652741"/>
          </a:xfrm>
        </p:spPr>
        <p:txBody>
          <a:bodyPr>
            <a:normAutofit fontScale="90000"/>
          </a:bodyPr>
          <a:lstStyle/>
          <a:p>
            <a:r>
              <a:rPr lang="en-US" dirty="0"/>
              <a:t>MongoDB - Insert </a:t>
            </a:r>
            <a:r>
              <a:rPr lang="en-US" dirty="0" smtClean="0"/>
              <a:t>Document</a:t>
            </a:r>
            <a:endParaRPr lang="en-US" dirty="0"/>
          </a:p>
        </p:txBody>
      </p:sp>
      <p:pic>
        <p:nvPicPr>
          <p:cNvPr id="4" name="Picture 3"/>
          <p:cNvPicPr>
            <a:picLocks noChangeAspect="1"/>
          </p:cNvPicPr>
          <p:nvPr/>
        </p:nvPicPr>
        <p:blipFill>
          <a:blip r:embed="rId2"/>
          <a:stretch>
            <a:fillRect/>
          </a:stretch>
        </p:blipFill>
        <p:spPr>
          <a:xfrm>
            <a:off x="0" y="844062"/>
            <a:ext cx="6248400" cy="5143500"/>
          </a:xfrm>
          <a:prstGeom prst="rect">
            <a:avLst/>
          </a:prstGeom>
        </p:spPr>
      </p:pic>
      <p:pic>
        <p:nvPicPr>
          <p:cNvPr id="5" name="Picture 4"/>
          <p:cNvPicPr>
            <a:picLocks noChangeAspect="1"/>
          </p:cNvPicPr>
          <p:nvPr/>
        </p:nvPicPr>
        <p:blipFill>
          <a:blip r:embed="rId3"/>
          <a:stretch>
            <a:fillRect/>
          </a:stretch>
        </p:blipFill>
        <p:spPr>
          <a:xfrm>
            <a:off x="6248400" y="592895"/>
            <a:ext cx="5943600" cy="6018920"/>
          </a:xfrm>
          <a:prstGeom prst="rect">
            <a:avLst/>
          </a:prstGeom>
        </p:spPr>
      </p:pic>
    </p:spTree>
    <p:extLst>
      <p:ext uri="{BB962C8B-B14F-4D97-AF65-F5344CB8AC3E}">
        <p14:creationId xmlns:p14="http://schemas.microsoft.com/office/powerpoint/2010/main" val="1378423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191321"/>
            <a:ext cx="9720072" cy="652741"/>
          </a:xfrm>
        </p:spPr>
        <p:txBody>
          <a:bodyPr>
            <a:normAutofit fontScale="90000"/>
          </a:bodyPr>
          <a:lstStyle/>
          <a:p>
            <a:r>
              <a:rPr lang="en-US" dirty="0"/>
              <a:t>MongoDB - Insert </a:t>
            </a:r>
            <a:r>
              <a:rPr lang="en-US" dirty="0" smtClean="0"/>
              <a:t>Document</a:t>
            </a:r>
            <a:endParaRPr lang="en-US" dirty="0"/>
          </a:p>
        </p:txBody>
      </p:sp>
      <p:pic>
        <p:nvPicPr>
          <p:cNvPr id="3" name="Picture 2"/>
          <p:cNvPicPr>
            <a:picLocks noChangeAspect="1"/>
          </p:cNvPicPr>
          <p:nvPr/>
        </p:nvPicPr>
        <p:blipFill>
          <a:blip r:embed="rId2"/>
          <a:stretch>
            <a:fillRect/>
          </a:stretch>
        </p:blipFill>
        <p:spPr>
          <a:xfrm>
            <a:off x="2850026" y="1242499"/>
            <a:ext cx="5619750" cy="5048250"/>
          </a:xfrm>
          <a:prstGeom prst="rect">
            <a:avLst/>
          </a:prstGeom>
        </p:spPr>
      </p:pic>
    </p:spTree>
    <p:extLst>
      <p:ext uri="{BB962C8B-B14F-4D97-AF65-F5344CB8AC3E}">
        <p14:creationId xmlns:p14="http://schemas.microsoft.com/office/powerpoint/2010/main" val="3264633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22239" y="205959"/>
            <a:ext cx="6296025" cy="5686425"/>
          </a:xfrm>
          <a:prstGeom prst="rect">
            <a:avLst/>
          </a:prstGeom>
        </p:spPr>
      </p:pic>
      <p:pic>
        <p:nvPicPr>
          <p:cNvPr id="5" name="Picture 4"/>
          <p:cNvPicPr>
            <a:picLocks noChangeAspect="1"/>
          </p:cNvPicPr>
          <p:nvPr/>
        </p:nvPicPr>
        <p:blipFill>
          <a:blip r:embed="rId3"/>
          <a:stretch>
            <a:fillRect/>
          </a:stretch>
        </p:blipFill>
        <p:spPr>
          <a:xfrm>
            <a:off x="6773960" y="577433"/>
            <a:ext cx="5239849" cy="5612352"/>
          </a:xfrm>
          <a:prstGeom prst="rect">
            <a:avLst/>
          </a:prstGeom>
        </p:spPr>
      </p:pic>
    </p:spTree>
    <p:extLst>
      <p:ext uri="{BB962C8B-B14F-4D97-AF65-F5344CB8AC3E}">
        <p14:creationId xmlns:p14="http://schemas.microsoft.com/office/powerpoint/2010/main" val="762618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91892"/>
          </a:xfrm>
        </p:spPr>
        <p:txBody>
          <a:bodyPr/>
          <a:lstStyle/>
          <a:p>
            <a:r>
              <a:rPr lang="en-US" dirty="0" smtClean="0"/>
              <a:t>Mongo DB</a:t>
            </a:r>
            <a:endParaRPr lang="en-US" dirty="0"/>
          </a:p>
        </p:txBody>
      </p:sp>
      <p:sp>
        <p:nvSpPr>
          <p:cNvPr id="3" name="Content Placeholder 2"/>
          <p:cNvSpPr>
            <a:spLocks noGrp="1"/>
          </p:cNvSpPr>
          <p:nvPr>
            <p:ph idx="1"/>
          </p:nvPr>
        </p:nvSpPr>
        <p:spPr>
          <a:xfrm>
            <a:off x="1024127" y="1638885"/>
            <a:ext cx="9720073" cy="4972929"/>
          </a:xfrm>
        </p:spPr>
        <p:txBody>
          <a:bodyPr>
            <a:noAutofit/>
          </a:bodyPr>
          <a:lstStyle/>
          <a:p>
            <a:pPr algn="just">
              <a:buFont typeface="Wingdings" panose="05000000000000000000" pitchFamily="2" charset="2"/>
              <a:buChar char="§"/>
            </a:pPr>
            <a:r>
              <a:rPr lang="en-US" sz="2800" dirty="0"/>
              <a:t>MongoDB is an open source </a:t>
            </a:r>
            <a:r>
              <a:rPr lang="en-US" sz="2800" u="sng" dirty="0">
                <a:hlinkClick r:id="rId2"/>
              </a:rPr>
              <a:t>NoSQL</a:t>
            </a:r>
            <a:r>
              <a:rPr lang="en-US" sz="2800" dirty="0"/>
              <a:t> database management program. NoSQL (Not only SQL) is used as an alternative to traditional relational databases. NoSQL databases are quite useful for working with large sets of distributed data. MongoDB is a tool that can manage document-oriented information, store or retrieve information</a:t>
            </a:r>
            <a:r>
              <a:rPr lang="en-US" sz="2800" dirty="0" smtClean="0"/>
              <a:t>.</a:t>
            </a:r>
          </a:p>
          <a:p>
            <a:pPr algn="just">
              <a:buFont typeface="Wingdings" panose="05000000000000000000" pitchFamily="2" charset="2"/>
              <a:buChar char="§"/>
            </a:pPr>
            <a:r>
              <a:rPr lang="en-US" sz="2800" dirty="0"/>
              <a:t>MongoDB is used for high-volume data storage, helping organizations store large amounts of data while still performing rapidly. Organizations also use MongoDB for its ad-hoc queries, indexing, </a:t>
            </a:r>
            <a:r>
              <a:rPr lang="en-US" sz="2800" u="sng" dirty="0">
                <a:hlinkClick r:id="rId3"/>
              </a:rPr>
              <a:t>load balancing</a:t>
            </a:r>
            <a:r>
              <a:rPr lang="en-US" sz="2800" dirty="0"/>
              <a:t>, aggregation, server-side JavaScript execution and other features.</a:t>
            </a:r>
            <a:endParaRPr lang="en-US" sz="2800" dirty="0"/>
          </a:p>
        </p:txBody>
      </p:sp>
    </p:spTree>
    <p:extLst>
      <p:ext uri="{BB962C8B-B14F-4D97-AF65-F5344CB8AC3E}">
        <p14:creationId xmlns:p14="http://schemas.microsoft.com/office/powerpoint/2010/main" val="16912768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86105" y="215265"/>
            <a:ext cx="6315075" cy="5695950"/>
          </a:xfrm>
          <a:prstGeom prst="rect">
            <a:avLst/>
          </a:prstGeom>
        </p:spPr>
      </p:pic>
      <p:pic>
        <p:nvPicPr>
          <p:cNvPr id="5" name="Picture 4"/>
          <p:cNvPicPr>
            <a:picLocks noChangeAspect="1"/>
          </p:cNvPicPr>
          <p:nvPr/>
        </p:nvPicPr>
        <p:blipFill>
          <a:blip r:embed="rId3"/>
          <a:stretch>
            <a:fillRect/>
          </a:stretch>
        </p:blipFill>
        <p:spPr>
          <a:xfrm>
            <a:off x="7101180" y="215265"/>
            <a:ext cx="5090820" cy="5876046"/>
          </a:xfrm>
          <a:prstGeom prst="rect">
            <a:avLst/>
          </a:prstGeom>
        </p:spPr>
      </p:pic>
    </p:spTree>
    <p:extLst>
      <p:ext uri="{BB962C8B-B14F-4D97-AF65-F5344CB8AC3E}">
        <p14:creationId xmlns:p14="http://schemas.microsoft.com/office/powerpoint/2010/main" val="2386960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476" y="50197"/>
            <a:ext cx="6347343" cy="863756"/>
          </a:xfrm>
        </p:spPr>
        <p:txBody>
          <a:bodyPr/>
          <a:lstStyle/>
          <a:p>
            <a:r>
              <a:rPr lang="en-US" dirty="0"/>
              <a:t>MongoDB - Query </a:t>
            </a:r>
            <a:r>
              <a:rPr lang="en-US" dirty="0" smtClean="0"/>
              <a:t>Document</a:t>
            </a:r>
            <a:endParaRPr lang="en-US" dirty="0"/>
          </a:p>
        </p:txBody>
      </p:sp>
      <p:pic>
        <p:nvPicPr>
          <p:cNvPr id="4" name="Picture 3"/>
          <p:cNvPicPr>
            <a:picLocks noChangeAspect="1"/>
          </p:cNvPicPr>
          <p:nvPr/>
        </p:nvPicPr>
        <p:blipFill>
          <a:blip r:embed="rId2"/>
          <a:stretch>
            <a:fillRect/>
          </a:stretch>
        </p:blipFill>
        <p:spPr>
          <a:xfrm>
            <a:off x="126242" y="704190"/>
            <a:ext cx="6143625" cy="5534025"/>
          </a:xfrm>
          <a:prstGeom prst="rect">
            <a:avLst/>
          </a:prstGeom>
        </p:spPr>
      </p:pic>
      <p:pic>
        <p:nvPicPr>
          <p:cNvPr id="5" name="Picture 4"/>
          <p:cNvPicPr>
            <a:picLocks noChangeAspect="1"/>
          </p:cNvPicPr>
          <p:nvPr/>
        </p:nvPicPr>
        <p:blipFill>
          <a:blip r:embed="rId3"/>
          <a:stretch>
            <a:fillRect/>
          </a:stretch>
        </p:blipFill>
        <p:spPr>
          <a:xfrm>
            <a:off x="6269867" y="50197"/>
            <a:ext cx="5687671" cy="5276850"/>
          </a:xfrm>
          <a:prstGeom prst="rect">
            <a:avLst/>
          </a:prstGeom>
        </p:spPr>
      </p:pic>
      <p:pic>
        <p:nvPicPr>
          <p:cNvPr id="6" name="Picture 5"/>
          <p:cNvPicPr>
            <a:picLocks noChangeAspect="1"/>
          </p:cNvPicPr>
          <p:nvPr/>
        </p:nvPicPr>
        <p:blipFill>
          <a:blip r:embed="rId4"/>
          <a:stretch>
            <a:fillRect/>
          </a:stretch>
        </p:blipFill>
        <p:spPr>
          <a:xfrm>
            <a:off x="5999028" y="5200650"/>
            <a:ext cx="6229350" cy="1657350"/>
          </a:xfrm>
          <a:prstGeom prst="rect">
            <a:avLst/>
          </a:prstGeom>
        </p:spPr>
      </p:pic>
    </p:spTree>
    <p:extLst>
      <p:ext uri="{BB962C8B-B14F-4D97-AF65-F5344CB8AC3E}">
        <p14:creationId xmlns:p14="http://schemas.microsoft.com/office/powerpoint/2010/main" val="14893978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Update Document</a:t>
            </a:r>
            <a:br>
              <a:rPr lang="en-US" dirty="0"/>
            </a:br>
            <a:endParaRPr lang="en-US" dirty="0"/>
          </a:p>
        </p:txBody>
      </p:sp>
      <p:pic>
        <p:nvPicPr>
          <p:cNvPr id="4" name="Picture 3"/>
          <p:cNvPicPr>
            <a:picLocks noChangeAspect="1"/>
          </p:cNvPicPr>
          <p:nvPr/>
        </p:nvPicPr>
        <p:blipFill>
          <a:blip r:embed="rId2"/>
          <a:stretch>
            <a:fillRect/>
          </a:stretch>
        </p:blipFill>
        <p:spPr>
          <a:xfrm>
            <a:off x="0" y="1440546"/>
            <a:ext cx="5570806" cy="3076575"/>
          </a:xfrm>
          <a:prstGeom prst="rect">
            <a:avLst/>
          </a:prstGeom>
        </p:spPr>
      </p:pic>
      <p:pic>
        <p:nvPicPr>
          <p:cNvPr id="5" name="Picture 4"/>
          <p:cNvPicPr>
            <a:picLocks noChangeAspect="1"/>
          </p:cNvPicPr>
          <p:nvPr/>
        </p:nvPicPr>
        <p:blipFill>
          <a:blip r:embed="rId3"/>
          <a:stretch>
            <a:fillRect/>
          </a:stretch>
        </p:blipFill>
        <p:spPr>
          <a:xfrm>
            <a:off x="5570806" y="1335024"/>
            <a:ext cx="6581775" cy="5162550"/>
          </a:xfrm>
          <a:prstGeom prst="rect">
            <a:avLst/>
          </a:prstGeom>
        </p:spPr>
      </p:pic>
    </p:spTree>
    <p:extLst>
      <p:ext uri="{BB962C8B-B14F-4D97-AF65-F5344CB8AC3E}">
        <p14:creationId xmlns:p14="http://schemas.microsoft.com/office/powerpoint/2010/main" val="2423868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MongoDB - Update Document</a:t>
            </a:r>
            <a:br>
              <a:rPr lang="en-US" dirty="0"/>
            </a:br>
            <a:endParaRPr lang="en-US" dirty="0"/>
          </a:p>
        </p:txBody>
      </p:sp>
      <p:pic>
        <p:nvPicPr>
          <p:cNvPr id="3" name="Picture 2"/>
          <p:cNvPicPr>
            <a:picLocks noChangeAspect="1"/>
          </p:cNvPicPr>
          <p:nvPr/>
        </p:nvPicPr>
        <p:blipFill>
          <a:blip r:embed="rId2"/>
          <a:stretch>
            <a:fillRect/>
          </a:stretch>
        </p:blipFill>
        <p:spPr>
          <a:xfrm>
            <a:off x="2886075" y="2709862"/>
            <a:ext cx="6419850" cy="1438275"/>
          </a:xfrm>
          <a:prstGeom prst="rect">
            <a:avLst/>
          </a:prstGeom>
        </p:spPr>
      </p:pic>
    </p:spTree>
    <p:extLst>
      <p:ext uri="{BB962C8B-B14F-4D97-AF65-F5344CB8AC3E}">
        <p14:creationId xmlns:p14="http://schemas.microsoft.com/office/powerpoint/2010/main" val="6829471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2959"/>
            <a:ext cx="9720072" cy="833306"/>
          </a:xfrm>
        </p:spPr>
        <p:txBody>
          <a:bodyPr/>
          <a:lstStyle/>
          <a:p>
            <a:r>
              <a:rPr lang="en-US" dirty="0"/>
              <a:t>MongoDB - Delete </a:t>
            </a:r>
            <a:r>
              <a:rPr lang="en-US" dirty="0" smtClean="0"/>
              <a:t>Document</a:t>
            </a:r>
            <a:endParaRPr lang="en-US" dirty="0"/>
          </a:p>
        </p:txBody>
      </p:sp>
      <p:pic>
        <p:nvPicPr>
          <p:cNvPr id="4" name="Picture 3"/>
          <p:cNvPicPr>
            <a:picLocks noChangeAspect="1"/>
          </p:cNvPicPr>
          <p:nvPr/>
        </p:nvPicPr>
        <p:blipFill>
          <a:blip r:embed="rId2"/>
          <a:stretch>
            <a:fillRect/>
          </a:stretch>
        </p:blipFill>
        <p:spPr>
          <a:xfrm>
            <a:off x="0" y="886265"/>
            <a:ext cx="6467475" cy="5305425"/>
          </a:xfrm>
          <a:prstGeom prst="rect">
            <a:avLst/>
          </a:prstGeom>
        </p:spPr>
      </p:pic>
      <p:pic>
        <p:nvPicPr>
          <p:cNvPr id="5" name="Picture 4"/>
          <p:cNvPicPr>
            <a:picLocks noChangeAspect="1"/>
          </p:cNvPicPr>
          <p:nvPr/>
        </p:nvPicPr>
        <p:blipFill>
          <a:blip r:embed="rId3"/>
          <a:stretch>
            <a:fillRect/>
          </a:stretch>
        </p:blipFill>
        <p:spPr>
          <a:xfrm>
            <a:off x="6467475" y="786121"/>
            <a:ext cx="5724525" cy="1866900"/>
          </a:xfrm>
          <a:prstGeom prst="rect">
            <a:avLst/>
          </a:prstGeom>
        </p:spPr>
      </p:pic>
      <p:pic>
        <p:nvPicPr>
          <p:cNvPr id="6" name="Picture 5"/>
          <p:cNvPicPr>
            <a:picLocks noChangeAspect="1"/>
          </p:cNvPicPr>
          <p:nvPr/>
        </p:nvPicPr>
        <p:blipFill>
          <a:blip r:embed="rId4"/>
          <a:stretch>
            <a:fillRect/>
          </a:stretch>
        </p:blipFill>
        <p:spPr>
          <a:xfrm>
            <a:off x="6467475" y="2753165"/>
            <a:ext cx="5653014" cy="3762375"/>
          </a:xfrm>
          <a:prstGeom prst="rect">
            <a:avLst/>
          </a:prstGeom>
        </p:spPr>
      </p:pic>
    </p:spTree>
    <p:extLst>
      <p:ext uri="{BB962C8B-B14F-4D97-AF65-F5344CB8AC3E}">
        <p14:creationId xmlns:p14="http://schemas.microsoft.com/office/powerpoint/2010/main" val="176162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9" y="233523"/>
            <a:ext cx="9720072" cy="582402"/>
          </a:xfrm>
        </p:spPr>
        <p:txBody>
          <a:bodyPr>
            <a:normAutofit fontScale="90000"/>
          </a:bodyPr>
          <a:lstStyle/>
          <a:p>
            <a:r>
              <a:rPr lang="en-US" dirty="0"/>
              <a:t>MongoDB - </a:t>
            </a:r>
            <a:r>
              <a:rPr lang="en-US" dirty="0" smtClean="0"/>
              <a:t>Relationships</a:t>
            </a:r>
            <a:endParaRPr lang="en-US" dirty="0"/>
          </a:p>
        </p:txBody>
      </p:sp>
      <p:pic>
        <p:nvPicPr>
          <p:cNvPr id="4" name="Picture 3"/>
          <p:cNvPicPr>
            <a:picLocks noChangeAspect="1"/>
          </p:cNvPicPr>
          <p:nvPr/>
        </p:nvPicPr>
        <p:blipFill>
          <a:blip r:embed="rId2"/>
          <a:stretch>
            <a:fillRect/>
          </a:stretch>
        </p:blipFill>
        <p:spPr>
          <a:xfrm>
            <a:off x="1024129" y="1103654"/>
            <a:ext cx="6248400" cy="4200525"/>
          </a:xfrm>
          <a:prstGeom prst="rect">
            <a:avLst/>
          </a:prstGeom>
        </p:spPr>
      </p:pic>
      <p:pic>
        <p:nvPicPr>
          <p:cNvPr id="5" name="Picture 4"/>
          <p:cNvPicPr>
            <a:picLocks noChangeAspect="1"/>
          </p:cNvPicPr>
          <p:nvPr/>
        </p:nvPicPr>
        <p:blipFill>
          <a:blip r:embed="rId3"/>
          <a:stretch>
            <a:fillRect/>
          </a:stretch>
        </p:blipFill>
        <p:spPr>
          <a:xfrm>
            <a:off x="5648104" y="1103654"/>
            <a:ext cx="6410325" cy="5753100"/>
          </a:xfrm>
          <a:prstGeom prst="rect">
            <a:avLst/>
          </a:prstGeom>
        </p:spPr>
      </p:pic>
    </p:spTree>
    <p:extLst>
      <p:ext uri="{BB962C8B-B14F-4D97-AF65-F5344CB8AC3E}">
        <p14:creationId xmlns:p14="http://schemas.microsoft.com/office/powerpoint/2010/main" val="3641773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891892"/>
          </a:xfrm>
        </p:spPr>
        <p:txBody>
          <a:bodyPr/>
          <a:lstStyle/>
          <a:p>
            <a:r>
              <a:rPr lang="en-US" dirty="0" smtClean="0"/>
              <a:t>Mongo DB</a:t>
            </a:r>
            <a:endParaRPr lang="en-US" dirty="0"/>
          </a:p>
        </p:txBody>
      </p:sp>
      <p:sp>
        <p:nvSpPr>
          <p:cNvPr id="3" name="Content Placeholder 2"/>
          <p:cNvSpPr>
            <a:spLocks noGrp="1"/>
          </p:cNvSpPr>
          <p:nvPr>
            <p:ph idx="1"/>
          </p:nvPr>
        </p:nvSpPr>
        <p:spPr>
          <a:xfrm>
            <a:off x="1024127" y="1638885"/>
            <a:ext cx="9720073" cy="4972929"/>
          </a:xfrm>
        </p:spPr>
        <p:txBody>
          <a:bodyPr>
            <a:noAutofit/>
          </a:bodyPr>
          <a:lstStyle/>
          <a:p>
            <a:pPr algn="just">
              <a:buFont typeface="Wingdings" panose="05000000000000000000" pitchFamily="2" charset="2"/>
              <a:buChar char="§"/>
            </a:pPr>
            <a:r>
              <a:rPr lang="en-US" sz="2800" dirty="0"/>
              <a:t>Structured Query Language (</a:t>
            </a:r>
            <a:r>
              <a:rPr lang="en-US" sz="2800" u="sng" dirty="0">
                <a:hlinkClick r:id="rId2"/>
              </a:rPr>
              <a:t>SQL</a:t>
            </a:r>
            <a:r>
              <a:rPr lang="en-US" sz="2800" dirty="0"/>
              <a:t>) is a standardized programming language that is used to manage relational databases. SQL normalizes data as schemas and tables, and every table has a fixed structure</a:t>
            </a:r>
            <a:r>
              <a:rPr lang="en-US" sz="2800" dirty="0" smtClean="0"/>
              <a:t>.</a:t>
            </a:r>
          </a:p>
          <a:p>
            <a:pPr algn="just">
              <a:buFont typeface="Wingdings" panose="05000000000000000000" pitchFamily="2" charset="2"/>
              <a:buChar char="§"/>
            </a:pPr>
            <a:r>
              <a:rPr lang="en-US" sz="2800" dirty="0"/>
              <a:t>Instead of using tables and rows as in </a:t>
            </a:r>
            <a:r>
              <a:rPr lang="en-US" sz="2800" u="sng" dirty="0">
                <a:hlinkClick r:id="rId3"/>
              </a:rPr>
              <a:t>relational databases</a:t>
            </a:r>
            <a:r>
              <a:rPr lang="en-US" sz="2800" dirty="0"/>
              <a:t>, as a NoSQL database, the MongoDB architecture is made up of collections and documents. Documents are made up of </a:t>
            </a:r>
            <a:r>
              <a:rPr lang="en-US" sz="2800" u="sng" dirty="0">
                <a:hlinkClick r:id="rId4"/>
              </a:rPr>
              <a:t>key-value pairs</a:t>
            </a:r>
            <a:r>
              <a:rPr lang="en-US" sz="2800" dirty="0"/>
              <a:t> -- MongoDB's basic unit of data. Collections, the equivalent of SQL tables, contain document sets. MongoDB offers support for many programming languages, such as C, C++, C#, Go, Java, Python, Ruby and Swift.</a:t>
            </a:r>
            <a:endParaRPr lang="en-US" sz="2800" dirty="0"/>
          </a:p>
        </p:txBody>
      </p:sp>
    </p:spTree>
    <p:extLst>
      <p:ext uri="{BB962C8B-B14F-4D97-AF65-F5344CB8AC3E}">
        <p14:creationId xmlns:p14="http://schemas.microsoft.com/office/powerpoint/2010/main" val="728637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5653" y="514878"/>
            <a:ext cx="9720072" cy="891892"/>
          </a:xfrm>
        </p:spPr>
        <p:txBody>
          <a:bodyPr/>
          <a:lstStyle/>
          <a:p>
            <a:r>
              <a:rPr lang="en-US" b="1" dirty="0"/>
              <a:t>How does MongoDB work?</a:t>
            </a:r>
          </a:p>
        </p:txBody>
      </p:sp>
      <p:sp>
        <p:nvSpPr>
          <p:cNvPr id="3" name="Content Placeholder 2"/>
          <p:cNvSpPr>
            <a:spLocks noGrp="1"/>
          </p:cNvSpPr>
          <p:nvPr>
            <p:ph idx="1"/>
          </p:nvPr>
        </p:nvSpPr>
        <p:spPr>
          <a:xfrm>
            <a:off x="925653" y="1786598"/>
            <a:ext cx="10919344" cy="4972929"/>
          </a:xfrm>
        </p:spPr>
        <p:txBody>
          <a:bodyPr>
            <a:noAutofit/>
          </a:bodyPr>
          <a:lstStyle/>
          <a:p>
            <a:pPr algn="just">
              <a:buFont typeface="Wingdings" panose="05000000000000000000" pitchFamily="2" charset="2"/>
              <a:buChar char="§"/>
            </a:pPr>
            <a:r>
              <a:rPr lang="en-US" sz="2800" dirty="0"/>
              <a:t>MongoDB environments provide users with a server to create databases with MongoDB. MongoDB stores data as records that are made up of collections and documents</a:t>
            </a:r>
            <a:r>
              <a:rPr lang="en-US" sz="2800" dirty="0" smtClean="0"/>
              <a:t>.</a:t>
            </a:r>
          </a:p>
          <a:p>
            <a:pPr algn="just">
              <a:buFont typeface="Wingdings" panose="05000000000000000000" pitchFamily="2" charset="2"/>
              <a:buChar char="§"/>
            </a:pPr>
            <a:endParaRPr lang="en-US" sz="2800" dirty="0" smtClean="0"/>
          </a:p>
          <a:p>
            <a:pPr algn="just">
              <a:buFont typeface="Wingdings" panose="05000000000000000000" pitchFamily="2" charset="2"/>
              <a:buChar char="§"/>
            </a:pPr>
            <a:r>
              <a:rPr lang="en-US" sz="2800" dirty="0"/>
              <a:t>Documents contain the data the user wants to store in the MongoDB database. Documents are composed of field and value pairs. They are the basic unit of data in MongoDB. The documents are similar to </a:t>
            </a:r>
            <a:r>
              <a:rPr lang="en-US" sz="2800" u="sng" dirty="0">
                <a:hlinkClick r:id="rId2"/>
              </a:rPr>
              <a:t>JavaScript Object Notation</a:t>
            </a:r>
            <a:r>
              <a:rPr lang="en-US" sz="2800" dirty="0"/>
              <a:t> (JSON) but use a variant called Binary JSON (BSON). The benefit of using BSON is that it accommodates more data types. </a:t>
            </a:r>
            <a:endParaRPr lang="en-US" sz="2800" dirty="0" smtClean="0"/>
          </a:p>
        </p:txBody>
      </p:sp>
    </p:spTree>
    <p:extLst>
      <p:ext uri="{BB962C8B-B14F-4D97-AF65-F5344CB8AC3E}">
        <p14:creationId xmlns:p14="http://schemas.microsoft.com/office/powerpoint/2010/main" val="43060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19456"/>
            <a:ext cx="9720072" cy="891892"/>
          </a:xfrm>
        </p:spPr>
        <p:txBody>
          <a:bodyPr/>
          <a:lstStyle/>
          <a:p>
            <a:r>
              <a:rPr lang="en-US" b="1" dirty="0"/>
              <a:t>How does MongoDB work?</a:t>
            </a:r>
          </a:p>
        </p:txBody>
      </p:sp>
      <p:sp>
        <p:nvSpPr>
          <p:cNvPr id="3" name="Content Placeholder 2"/>
          <p:cNvSpPr>
            <a:spLocks noGrp="1"/>
          </p:cNvSpPr>
          <p:nvPr>
            <p:ph idx="1"/>
          </p:nvPr>
        </p:nvSpPr>
        <p:spPr>
          <a:xfrm>
            <a:off x="1024127" y="949568"/>
            <a:ext cx="10919344" cy="4972929"/>
          </a:xfrm>
        </p:spPr>
        <p:txBody>
          <a:bodyPr>
            <a:noAutofit/>
          </a:bodyPr>
          <a:lstStyle/>
          <a:p>
            <a:pPr algn="just">
              <a:buFont typeface="Wingdings" panose="05000000000000000000" pitchFamily="2" charset="2"/>
              <a:buChar char="§"/>
            </a:pPr>
            <a:r>
              <a:rPr lang="en-US" sz="2800" dirty="0" smtClean="0"/>
              <a:t>The </a:t>
            </a:r>
            <a:r>
              <a:rPr lang="en-US" sz="2800" dirty="0"/>
              <a:t>fields in these documents are like the columns in a relational database. Values contained can be a variety of data types, including other documents, arrays and arrays of documents, according to the MongoDB user manual. Documents will also incorporate a </a:t>
            </a:r>
            <a:r>
              <a:rPr lang="en-US" sz="2800" u="sng" dirty="0">
                <a:hlinkClick r:id="rId2"/>
              </a:rPr>
              <a:t>primary key</a:t>
            </a:r>
            <a:r>
              <a:rPr lang="en-US" sz="2800" dirty="0"/>
              <a:t> as a unique identifier. A document's structure is changed by adding or deleting new or existing fields</a:t>
            </a:r>
            <a:r>
              <a:rPr lang="en-US" sz="2800" dirty="0" smtClean="0"/>
              <a:t>.</a:t>
            </a:r>
          </a:p>
          <a:p>
            <a:pPr algn="just">
              <a:buFont typeface="Wingdings" panose="05000000000000000000" pitchFamily="2" charset="2"/>
              <a:buChar char="§"/>
            </a:pPr>
            <a:endParaRPr lang="en-US" sz="2800" dirty="0"/>
          </a:p>
          <a:p>
            <a:pPr algn="just">
              <a:buFont typeface="Wingdings" panose="05000000000000000000" pitchFamily="2" charset="2"/>
              <a:buChar char="§"/>
            </a:pPr>
            <a:r>
              <a:rPr lang="en-US" sz="2800" dirty="0"/>
              <a:t>Sets of documents are called collections, which function as the equivalent of relational database tables. Collections can contain any type of data, but the restriction is the data in a collection cannot be spread across different databases. Users of MongoDB can create multiple databases with multiple collections.</a:t>
            </a:r>
            <a:endParaRPr lang="en-US" sz="2800" dirty="0"/>
          </a:p>
        </p:txBody>
      </p:sp>
    </p:spTree>
    <p:extLst>
      <p:ext uri="{BB962C8B-B14F-4D97-AF65-F5344CB8AC3E}">
        <p14:creationId xmlns:p14="http://schemas.microsoft.com/office/powerpoint/2010/main" val="1865651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19456"/>
            <a:ext cx="9720072" cy="891892"/>
          </a:xfrm>
        </p:spPr>
        <p:txBody>
          <a:bodyPr/>
          <a:lstStyle/>
          <a:p>
            <a:r>
              <a:rPr lang="en-US" b="1" dirty="0"/>
              <a:t>Why is MongoDB used?</a:t>
            </a:r>
          </a:p>
        </p:txBody>
      </p:sp>
      <p:sp>
        <p:nvSpPr>
          <p:cNvPr id="3" name="Content Placeholder 2"/>
          <p:cNvSpPr>
            <a:spLocks noGrp="1"/>
          </p:cNvSpPr>
          <p:nvPr>
            <p:ph idx="1"/>
          </p:nvPr>
        </p:nvSpPr>
        <p:spPr>
          <a:xfrm>
            <a:off x="1024127" y="949568"/>
            <a:ext cx="10919344" cy="4972929"/>
          </a:xfrm>
        </p:spPr>
        <p:txBody>
          <a:bodyPr>
            <a:noAutofit/>
          </a:bodyPr>
          <a:lstStyle/>
          <a:p>
            <a:pPr algn="just"/>
            <a:r>
              <a:rPr lang="en-US" sz="2800" dirty="0">
                <a:latin typeface="Times New Roman" panose="02020603050405020304" pitchFamily="18" charset="0"/>
                <a:cs typeface="Times New Roman" panose="02020603050405020304" pitchFamily="18" charset="0"/>
              </a:rPr>
              <a:t>An organization might want to use MongoDB for the following:</a:t>
            </a:r>
          </a:p>
          <a:p>
            <a:pPr algn="just"/>
            <a:r>
              <a:rPr lang="en-US" sz="2800" b="1" dirty="0">
                <a:latin typeface="Times New Roman" panose="02020603050405020304" pitchFamily="18" charset="0"/>
                <a:cs typeface="Times New Roman" panose="02020603050405020304" pitchFamily="18" charset="0"/>
              </a:rPr>
              <a:t>Storage.</a:t>
            </a:r>
            <a:r>
              <a:rPr lang="en-US" sz="2800" dirty="0">
                <a:latin typeface="Times New Roman" panose="02020603050405020304" pitchFamily="18" charset="0"/>
                <a:cs typeface="Times New Roman" panose="02020603050405020304" pitchFamily="18" charset="0"/>
              </a:rPr>
              <a:t> MongoDB can store large structured and unstructured data volumes and is scalable vertically and horizontally. Indexes are used to improve search performance. Searches are also done by field, range and expression queries.</a:t>
            </a:r>
          </a:p>
          <a:p>
            <a:pPr algn="just"/>
            <a:r>
              <a:rPr lang="en-US" sz="2800" b="1" dirty="0">
                <a:latin typeface="Times New Roman" panose="02020603050405020304" pitchFamily="18" charset="0"/>
                <a:cs typeface="Times New Roman" panose="02020603050405020304" pitchFamily="18" charset="0"/>
              </a:rPr>
              <a:t>Data integration</a:t>
            </a:r>
            <a:r>
              <a:rPr lang="en-US" sz="2800" dirty="0">
                <a:latin typeface="Times New Roman" panose="02020603050405020304" pitchFamily="18" charset="0"/>
                <a:cs typeface="Times New Roman" panose="02020603050405020304" pitchFamily="18" charset="0"/>
              </a:rPr>
              <a:t>. This integrates data for applications, including for hybrid and multi-cloud applications.</a:t>
            </a:r>
          </a:p>
          <a:p>
            <a:pPr algn="just"/>
            <a:r>
              <a:rPr lang="en-US" sz="2800" b="1" dirty="0">
                <a:latin typeface="Times New Roman" panose="02020603050405020304" pitchFamily="18" charset="0"/>
                <a:cs typeface="Times New Roman" panose="02020603050405020304" pitchFamily="18" charset="0"/>
              </a:rPr>
              <a:t>Complex data structures descriptions</a:t>
            </a:r>
            <a:r>
              <a:rPr lang="en-US" sz="2800" dirty="0">
                <a:latin typeface="Times New Roman" panose="02020603050405020304" pitchFamily="18" charset="0"/>
                <a:cs typeface="Times New Roman" panose="02020603050405020304" pitchFamily="18" charset="0"/>
              </a:rPr>
              <a:t>. Document databases enable the embedding of documents to describe nested structures (a structure within a structure) and can tolerate variations in data.</a:t>
            </a:r>
          </a:p>
          <a:p>
            <a:pPr algn="just"/>
            <a:r>
              <a:rPr lang="en-US" sz="2800" b="1" dirty="0">
                <a:latin typeface="Times New Roman" panose="02020603050405020304" pitchFamily="18" charset="0"/>
                <a:cs typeface="Times New Roman" panose="02020603050405020304" pitchFamily="18" charset="0"/>
              </a:rPr>
              <a:t>Load balancing. </a:t>
            </a:r>
            <a:r>
              <a:rPr lang="en-US" sz="2800" dirty="0">
                <a:latin typeface="Times New Roman" panose="02020603050405020304" pitchFamily="18" charset="0"/>
                <a:cs typeface="Times New Roman" panose="02020603050405020304" pitchFamily="18" charset="0"/>
              </a:rPr>
              <a:t>MongoDB can be used to run over multiple servers.</a:t>
            </a:r>
          </a:p>
        </p:txBody>
      </p:sp>
    </p:spTree>
    <p:extLst>
      <p:ext uri="{BB962C8B-B14F-4D97-AF65-F5344CB8AC3E}">
        <p14:creationId xmlns:p14="http://schemas.microsoft.com/office/powerpoint/2010/main" val="79933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19456"/>
            <a:ext cx="9720072" cy="891892"/>
          </a:xfrm>
        </p:spPr>
        <p:txBody>
          <a:bodyPr/>
          <a:lstStyle/>
          <a:p>
            <a:r>
              <a:rPr lang="en-US" b="1" dirty="0"/>
              <a:t>Features of MongoDB</a:t>
            </a:r>
          </a:p>
        </p:txBody>
      </p:sp>
      <p:sp>
        <p:nvSpPr>
          <p:cNvPr id="3" name="Content Placeholder 2"/>
          <p:cNvSpPr>
            <a:spLocks noGrp="1"/>
          </p:cNvSpPr>
          <p:nvPr>
            <p:ph idx="1"/>
          </p:nvPr>
        </p:nvSpPr>
        <p:spPr>
          <a:xfrm>
            <a:off x="1024127" y="949568"/>
            <a:ext cx="10919344" cy="4972929"/>
          </a:xfrm>
        </p:spPr>
        <p:txBody>
          <a:bodyPr>
            <a:noAutofit/>
          </a:bodyPr>
          <a:lstStyle/>
          <a:p>
            <a:pPr algn="just"/>
            <a:r>
              <a:rPr lang="en-US" sz="2800" dirty="0"/>
              <a:t>Features of MongoDB include the following</a:t>
            </a:r>
            <a:r>
              <a:rPr lang="en-US" sz="2800" dirty="0" smtClean="0"/>
              <a:t>:</a:t>
            </a:r>
          </a:p>
          <a:p>
            <a:pPr algn="just"/>
            <a:endParaRPr lang="en-US" sz="2800" dirty="0"/>
          </a:p>
          <a:p>
            <a:pPr algn="just"/>
            <a:r>
              <a:rPr lang="en-US" sz="2800" b="1" dirty="0"/>
              <a:t>Replication.</a:t>
            </a:r>
            <a:r>
              <a:rPr lang="en-US" sz="2800" dirty="0"/>
              <a:t> A replica set is two or more MongoDB instances used to provide </a:t>
            </a:r>
            <a:r>
              <a:rPr lang="en-US" sz="2800" u="sng" dirty="0">
                <a:hlinkClick r:id="rId2"/>
              </a:rPr>
              <a:t>high availability</a:t>
            </a:r>
            <a:r>
              <a:rPr lang="en-US" sz="2800" dirty="0"/>
              <a:t>. Replica sets are made of primary and secondary servers. The primary MongoDB server performs all the read and write operations, while the secondary replica keeps a copy of the data. If a primary replica fails, the secondary replica is then used</a:t>
            </a:r>
            <a:r>
              <a:rPr lang="en-US" sz="2800" dirty="0" smtClean="0"/>
              <a:t>.</a:t>
            </a:r>
          </a:p>
          <a:p>
            <a:pPr algn="just"/>
            <a:endParaRPr lang="en-US" sz="2800" dirty="0"/>
          </a:p>
          <a:p>
            <a:pPr algn="just"/>
            <a:r>
              <a:rPr lang="en-US" sz="2800" b="1" dirty="0"/>
              <a:t>Scalability.</a:t>
            </a:r>
            <a:r>
              <a:rPr lang="en-US" sz="2800" dirty="0"/>
              <a:t> MongoDB supports vertical and horizontal scaling. Vertical scaling works by adding more power to an existing machine, while horizontal scaling works by adding more machines to a user's resources</a:t>
            </a:r>
            <a:r>
              <a:rPr lang="en-US" sz="2800" dirty="0" smtClean="0"/>
              <a:t>.</a:t>
            </a:r>
            <a:endParaRPr lang="en-US" sz="2800" dirty="0"/>
          </a:p>
        </p:txBody>
      </p:sp>
    </p:spTree>
    <p:extLst>
      <p:ext uri="{BB962C8B-B14F-4D97-AF65-F5344CB8AC3E}">
        <p14:creationId xmlns:p14="http://schemas.microsoft.com/office/powerpoint/2010/main" val="3611180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4128" y="219456"/>
            <a:ext cx="9720072" cy="891892"/>
          </a:xfrm>
        </p:spPr>
        <p:txBody>
          <a:bodyPr/>
          <a:lstStyle/>
          <a:p>
            <a:r>
              <a:rPr lang="en-US" b="1" dirty="0"/>
              <a:t>Features of MongoDB</a:t>
            </a:r>
          </a:p>
        </p:txBody>
      </p:sp>
      <p:sp>
        <p:nvSpPr>
          <p:cNvPr id="3" name="Content Placeholder 2"/>
          <p:cNvSpPr>
            <a:spLocks noGrp="1"/>
          </p:cNvSpPr>
          <p:nvPr>
            <p:ph idx="1"/>
          </p:nvPr>
        </p:nvSpPr>
        <p:spPr>
          <a:xfrm>
            <a:off x="1024127" y="949568"/>
            <a:ext cx="10919344" cy="5296487"/>
          </a:xfrm>
        </p:spPr>
        <p:txBody>
          <a:bodyPr>
            <a:noAutofit/>
          </a:bodyPr>
          <a:lstStyle/>
          <a:p>
            <a:pPr algn="just"/>
            <a:r>
              <a:rPr lang="en-US" sz="2800" dirty="0"/>
              <a:t>Features of MongoDB include the following:</a:t>
            </a:r>
          </a:p>
          <a:p>
            <a:pPr algn="just"/>
            <a:r>
              <a:rPr lang="en-US" sz="2800" b="1" dirty="0" smtClean="0"/>
              <a:t>Load </a:t>
            </a:r>
            <a:r>
              <a:rPr lang="en-US" sz="2800" b="1" dirty="0"/>
              <a:t>balancing.</a:t>
            </a:r>
            <a:r>
              <a:rPr lang="en-US" sz="2800" dirty="0"/>
              <a:t> MongoDB handles load balancing without the need for a separate, dedicated load balancer, through either vertical or horizontal scaling</a:t>
            </a:r>
            <a:r>
              <a:rPr lang="en-US" sz="2800" dirty="0" smtClean="0"/>
              <a:t>.</a:t>
            </a:r>
          </a:p>
          <a:p>
            <a:pPr algn="just"/>
            <a:endParaRPr lang="en-US" sz="2800" dirty="0"/>
          </a:p>
          <a:p>
            <a:pPr algn="just"/>
            <a:r>
              <a:rPr lang="en-US" sz="2800" b="1" dirty="0"/>
              <a:t>Schema-less.</a:t>
            </a:r>
            <a:r>
              <a:rPr lang="en-US" sz="2800" dirty="0"/>
              <a:t> MongoDB is a schema-less database, which means the database can manage data without the need for a blueprint</a:t>
            </a:r>
            <a:r>
              <a:rPr lang="en-US" sz="2800" dirty="0" smtClean="0"/>
              <a:t>.</a:t>
            </a:r>
          </a:p>
          <a:p>
            <a:pPr algn="just"/>
            <a:endParaRPr lang="en-US" sz="2800" dirty="0"/>
          </a:p>
          <a:p>
            <a:pPr algn="just"/>
            <a:r>
              <a:rPr lang="en-US" sz="2800" b="1" dirty="0"/>
              <a:t>Document.</a:t>
            </a:r>
            <a:r>
              <a:rPr lang="en-US" sz="2800" dirty="0"/>
              <a:t> Data in MongoDB is stored in documents with key-value pairs instead of rows and columns, which makes the data more flexible when compared to SQL databases.</a:t>
            </a:r>
          </a:p>
        </p:txBody>
      </p:sp>
    </p:spTree>
    <p:extLst>
      <p:ext uri="{BB962C8B-B14F-4D97-AF65-F5344CB8AC3E}">
        <p14:creationId xmlns:p14="http://schemas.microsoft.com/office/powerpoint/2010/main" val="28075961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a:t>
            </a:r>
            <a:r>
              <a:rPr lang="en-US" b="1" u="sng" dirty="0"/>
              <a:t>nstalling MongoDB</a:t>
            </a:r>
            <a:r>
              <a:rPr lang="en-US" b="1" dirty="0"/>
              <a:t>:</a:t>
            </a:r>
            <a:endParaRPr lang="en-US" dirty="0"/>
          </a:p>
        </p:txBody>
      </p:sp>
      <p:sp>
        <p:nvSpPr>
          <p:cNvPr id="3" name="Content Placeholder 2"/>
          <p:cNvSpPr>
            <a:spLocks noGrp="1"/>
          </p:cNvSpPr>
          <p:nvPr>
            <p:ph idx="1"/>
          </p:nvPr>
        </p:nvSpPr>
        <p:spPr/>
        <p:txBody>
          <a:bodyPr/>
          <a:lstStyle/>
          <a:p>
            <a:pPr algn="just" fontAlgn="base"/>
            <a:r>
              <a:rPr lang="en-US" dirty="0"/>
              <a:t>Just go to </a:t>
            </a:r>
            <a:r>
              <a:rPr lang="en-US" u="sng" dirty="0">
                <a:hlinkClick r:id="rId2"/>
              </a:rPr>
              <a:t>http://www.mongodb.org/downloads</a:t>
            </a:r>
            <a:r>
              <a:rPr lang="en-US" dirty="0"/>
              <a:t> and select your operating system out of </a:t>
            </a:r>
            <a:r>
              <a:rPr lang="en-US" u="sng" dirty="0">
                <a:hlinkClick r:id="rId3"/>
              </a:rPr>
              <a:t>Windows</a:t>
            </a:r>
            <a:r>
              <a:rPr lang="en-US" dirty="0"/>
              <a:t>, </a:t>
            </a:r>
            <a:r>
              <a:rPr lang="en-US" u="sng" dirty="0">
                <a:hlinkClick r:id="rId4"/>
              </a:rPr>
              <a:t>Linux</a:t>
            </a:r>
            <a:r>
              <a:rPr lang="en-US" dirty="0"/>
              <a:t>, </a:t>
            </a:r>
            <a:r>
              <a:rPr lang="en-US" u="sng" dirty="0">
                <a:hlinkClick r:id="rId5"/>
              </a:rPr>
              <a:t>Mac OS X</a:t>
            </a:r>
            <a:r>
              <a:rPr lang="en-US" dirty="0"/>
              <a:t> and Solaris. A detailed explanation about the installation of MongoDB is given on their site.</a:t>
            </a:r>
          </a:p>
          <a:p>
            <a:pPr algn="just" fontAlgn="base"/>
            <a:r>
              <a:rPr lang="en-US" dirty="0"/>
              <a:t>For Windows, a few options for the 64-bit operating systems drops down. When you’re running on Windows 7, 8 or newer versions, select </a:t>
            </a:r>
            <a:r>
              <a:rPr lang="en-US" b="1" dirty="0"/>
              <a:t>Windows 64-bit 2008 R2+</a:t>
            </a:r>
            <a:r>
              <a:rPr lang="en-US" dirty="0"/>
              <a:t>. When you’re using Windows XP or Vista then select </a:t>
            </a:r>
            <a:r>
              <a:rPr lang="en-US" b="1" dirty="0"/>
              <a:t>Windows 64-bit 2008 R2+ legacy</a:t>
            </a:r>
            <a:r>
              <a:rPr lang="en-US" dirty="0"/>
              <a:t>.</a:t>
            </a:r>
          </a:p>
          <a:p>
            <a:pPr algn="just"/>
            <a:endParaRPr lang="en-US" dirty="0"/>
          </a:p>
        </p:txBody>
      </p:sp>
    </p:spTree>
    <p:extLst>
      <p:ext uri="{BB962C8B-B14F-4D97-AF65-F5344CB8AC3E}">
        <p14:creationId xmlns:p14="http://schemas.microsoft.com/office/powerpoint/2010/main" val="97537855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85</TotalTime>
  <Words>1150</Words>
  <Application>Microsoft Office PowerPoint</Application>
  <PresentationFormat>Widescreen</PresentationFormat>
  <Paragraphs>64</Paragraphs>
  <Slides>25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Arial</vt:lpstr>
      <vt:lpstr>Heebo</vt:lpstr>
      <vt:lpstr>Nunito</vt:lpstr>
      <vt:lpstr>Times New Roman</vt:lpstr>
      <vt:lpstr>Tw Cen MT</vt:lpstr>
      <vt:lpstr>Tw Cen MT Condensed</vt:lpstr>
      <vt:lpstr>var(--bs-font-monospace)</vt:lpstr>
      <vt:lpstr>Wingdings</vt:lpstr>
      <vt:lpstr>Wingdings 3</vt:lpstr>
      <vt:lpstr>Integral</vt:lpstr>
      <vt:lpstr>mongo DB</vt:lpstr>
      <vt:lpstr>Mongo DB</vt:lpstr>
      <vt:lpstr>Mongo DB</vt:lpstr>
      <vt:lpstr>How does MongoDB work?</vt:lpstr>
      <vt:lpstr>How does MongoDB work?</vt:lpstr>
      <vt:lpstr>Why is MongoDB used?</vt:lpstr>
      <vt:lpstr>Features of MongoDB</vt:lpstr>
      <vt:lpstr>Features of MongoDB</vt:lpstr>
      <vt:lpstr>Installing MongoDB:</vt:lpstr>
      <vt:lpstr>PowerPoint Presentation</vt:lpstr>
      <vt:lpstr>how to create a database in MongoDB</vt:lpstr>
      <vt:lpstr>PowerPoint Presentation</vt:lpstr>
      <vt:lpstr>The dropDatabase() Method</vt:lpstr>
      <vt:lpstr>The createCollection() Method</vt:lpstr>
      <vt:lpstr>MongoDB - Drop Collection</vt:lpstr>
      <vt:lpstr>MongoDB - Datatypes</vt:lpstr>
      <vt:lpstr>MongoDB - Insert Document</vt:lpstr>
      <vt:lpstr>MongoDB - Insert Document</vt:lpstr>
      <vt:lpstr>PowerPoint Presentation</vt:lpstr>
      <vt:lpstr>PowerPoint Presentation</vt:lpstr>
      <vt:lpstr>MongoDB - Query Document</vt:lpstr>
      <vt:lpstr>MongoDB - Update Document </vt:lpstr>
      <vt:lpstr>MongoDB - Update Document </vt:lpstr>
      <vt:lpstr>MongoDB - Delete Document</vt:lpstr>
      <vt:lpstr>MongoDB - Relationships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mONGODB</dc:title>
  <dc:creator>Dr Salahuddin Shaikh</dc:creator>
  <cp:lastModifiedBy>Dr Salahuddin Shaikh</cp:lastModifiedBy>
  <cp:revision>12</cp:revision>
  <dcterms:created xsi:type="dcterms:W3CDTF">2023-05-11T05:11:03Z</dcterms:created>
  <dcterms:modified xsi:type="dcterms:W3CDTF">2023-05-11T06:37:00Z</dcterms:modified>
</cp:coreProperties>
</file>