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4" r:id="rId3"/>
    <p:sldId id="265" r:id="rId4"/>
    <p:sldId id="257" r:id="rId5"/>
    <p:sldId id="269" r:id="rId6"/>
    <p:sldId id="258" r:id="rId7"/>
    <p:sldId id="259" r:id="rId8"/>
    <p:sldId id="260" r:id="rId9"/>
    <p:sldId id="262" r:id="rId10"/>
    <p:sldId id="263" r:id="rId11"/>
    <p:sldId id="268" r:id="rId12"/>
    <p:sldId id="261" r:id="rId13"/>
    <p:sldId id="266" r:id="rId14"/>
    <p:sldId id="267"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3" d="100"/>
          <a:sy n="63" d="100"/>
        </p:scale>
        <p:origin x="780" y="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09AA95F6-E0E3-4D8A-952F-AA443EEEEEAB}" type="datetimeFigureOut">
              <a:rPr lang="en-US" smtClean="0"/>
              <a:t>2/26/2024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072FC7-6BA7-4438-9E1E-C502A130E085}"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10969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9AA95F6-E0E3-4D8A-952F-AA443EEEEEAB}" type="datetimeFigureOut">
              <a:rPr lang="en-US" smtClean="0"/>
              <a:t>2/26/2024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072FC7-6BA7-4438-9E1E-C502A130E085}" type="slidenum">
              <a:rPr lang="en-US" smtClean="0"/>
              <a:t>‹#›</a:t>
            </a:fld>
            <a:endParaRPr lang="en-US"/>
          </a:p>
        </p:txBody>
      </p:sp>
    </p:spTree>
    <p:extLst>
      <p:ext uri="{BB962C8B-B14F-4D97-AF65-F5344CB8AC3E}">
        <p14:creationId xmlns:p14="http://schemas.microsoft.com/office/powerpoint/2010/main" val="42261360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9AA95F6-E0E3-4D8A-952F-AA443EEEEEAB}" type="datetimeFigureOut">
              <a:rPr lang="en-US" smtClean="0"/>
              <a:t>2/26/2024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072FC7-6BA7-4438-9E1E-C502A130E085}"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73067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9AA95F6-E0E3-4D8A-952F-AA443EEEEEAB}" type="datetimeFigureOut">
              <a:rPr lang="en-US" smtClean="0"/>
              <a:t>2/26/2024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072FC7-6BA7-4438-9E1E-C502A130E085}" type="slidenum">
              <a:rPr lang="en-US" smtClean="0"/>
              <a:t>‹#›</a:t>
            </a:fld>
            <a:endParaRPr lang="en-US"/>
          </a:p>
        </p:txBody>
      </p:sp>
    </p:spTree>
    <p:extLst>
      <p:ext uri="{BB962C8B-B14F-4D97-AF65-F5344CB8AC3E}">
        <p14:creationId xmlns:p14="http://schemas.microsoft.com/office/powerpoint/2010/main" val="21034314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smtClean="0"/>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9AA95F6-E0E3-4D8A-952F-AA443EEEEEAB}" type="datetimeFigureOut">
              <a:rPr lang="en-US" smtClean="0"/>
              <a:t>2/26/2024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072FC7-6BA7-4438-9E1E-C502A130E085}"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656653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9AA95F6-E0E3-4D8A-952F-AA443EEEEEAB}" type="datetimeFigureOut">
              <a:rPr lang="en-US" smtClean="0"/>
              <a:t>2/26/2024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072FC7-6BA7-4438-9E1E-C502A130E085}" type="slidenum">
              <a:rPr lang="en-US" smtClean="0"/>
              <a:t>‹#›</a:t>
            </a:fld>
            <a:endParaRPr lang="en-US"/>
          </a:p>
        </p:txBody>
      </p:sp>
    </p:spTree>
    <p:extLst>
      <p:ext uri="{BB962C8B-B14F-4D97-AF65-F5344CB8AC3E}">
        <p14:creationId xmlns:p14="http://schemas.microsoft.com/office/powerpoint/2010/main" val="30853591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smtClean="0"/>
              <a:t>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9AA95F6-E0E3-4D8A-952F-AA443EEEEEAB}" type="datetimeFigureOut">
              <a:rPr lang="en-US" smtClean="0"/>
              <a:t>2/26/2024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7072FC7-6BA7-4438-9E1E-C502A130E085}" type="slidenum">
              <a:rPr lang="en-US" smtClean="0"/>
              <a:t>‹#›</a:t>
            </a:fld>
            <a:endParaRPr lang="en-US"/>
          </a:p>
        </p:txBody>
      </p:sp>
    </p:spTree>
    <p:extLst>
      <p:ext uri="{BB962C8B-B14F-4D97-AF65-F5344CB8AC3E}">
        <p14:creationId xmlns:p14="http://schemas.microsoft.com/office/powerpoint/2010/main" val="32619838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9AA95F6-E0E3-4D8A-952F-AA443EEEEEAB}" type="datetimeFigureOut">
              <a:rPr lang="en-US" smtClean="0"/>
              <a:t>2/26/2024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7072FC7-6BA7-4438-9E1E-C502A130E085}" type="slidenum">
              <a:rPr lang="en-US" smtClean="0"/>
              <a:t>‹#›</a:t>
            </a:fld>
            <a:endParaRPr lang="en-US"/>
          </a:p>
        </p:txBody>
      </p:sp>
    </p:spTree>
    <p:extLst>
      <p:ext uri="{BB962C8B-B14F-4D97-AF65-F5344CB8AC3E}">
        <p14:creationId xmlns:p14="http://schemas.microsoft.com/office/powerpoint/2010/main" val="36195852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AA95F6-E0E3-4D8A-952F-AA443EEEEEAB}" type="datetimeFigureOut">
              <a:rPr lang="en-US" smtClean="0"/>
              <a:t>2/26/2024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7072FC7-6BA7-4438-9E1E-C502A130E085}" type="slidenum">
              <a:rPr lang="en-US" smtClean="0"/>
              <a:t>‹#›</a:t>
            </a:fld>
            <a:endParaRPr lang="en-US"/>
          </a:p>
        </p:txBody>
      </p:sp>
    </p:spTree>
    <p:extLst>
      <p:ext uri="{BB962C8B-B14F-4D97-AF65-F5344CB8AC3E}">
        <p14:creationId xmlns:p14="http://schemas.microsoft.com/office/powerpoint/2010/main" val="37823979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smtClean="0"/>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09AA95F6-E0E3-4D8A-952F-AA443EEEEEAB}" type="datetimeFigureOut">
              <a:rPr lang="en-US" smtClean="0"/>
              <a:t>2/26/2024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072FC7-6BA7-4438-9E1E-C502A130E085}" type="slidenum">
              <a:rPr lang="en-US" smtClean="0"/>
              <a:t>‹#›</a:t>
            </a:fld>
            <a:endParaRPr lang="en-US"/>
          </a:p>
        </p:txBody>
      </p:sp>
    </p:spTree>
    <p:extLst>
      <p:ext uri="{BB962C8B-B14F-4D97-AF65-F5344CB8AC3E}">
        <p14:creationId xmlns:p14="http://schemas.microsoft.com/office/powerpoint/2010/main" val="42034806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9AA95F6-E0E3-4D8A-952F-AA443EEEEEAB}" type="datetimeFigureOut">
              <a:rPr lang="en-US" smtClean="0"/>
              <a:t>2/26/2024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072FC7-6BA7-4438-9E1E-C502A130E085}"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364090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09AA95F6-E0E3-4D8A-952F-AA443EEEEEAB}" type="datetimeFigureOut">
              <a:rPr lang="en-US" smtClean="0"/>
              <a:t>2/26/2024</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E7072FC7-6BA7-4438-9E1E-C502A130E085}"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170284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Google File System</a:t>
            </a:r>
            <a:endParaRPr lang="en-US" dirty="0"/>
          </a:p>
        </p:txBody>
      </p:sp>
      <p:sp>
        <p:nvSpPr>
          <p:cNvPr id="3" name="Subtitle 2"/>
          <p:cNvSpPr>
            <a:spLocks noGrp="1"/>
          </p:cNvSpPr>
          <p:nvPr>
            <p:ph type="subTitle" idx="1"/>
          </p:nvPr>
        </p:nvSpPr>
        <p:spPr/>
        <p:txBody>
          <a:bodyPr/>
          <a:lstStyle/>
          <a:p>
            <a:r>
              <a:rPr lang="en-US" dirty="0" smtClean="0"/>
              <a:t>Dr. Salahuddin </a:t>
            </a:r>
            <a:endParaRPr lang="en-US" dirty="0"/>
          </a:p>
        </p:txBody>
      </p:sp>
    </p:spTree>
    <p:extLst>
      <p:ext uri="{BB962C8B-B14F-4D97-AF65-F5344CB8AC3E}">
        <p14:creationId xmlns:p14="http://schemas.microsoft.com/office/powerpoint/2010/main" val="30093660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a:t>General scenario of client request handling by GFS</a:t>
            </a:r>
            <a:br>
              <a:rPr lang="en-US" dirty="0"/>
            </a:br>
            <a:endParaRPr lang="en-US" dirty="0"/>
          </a:p>
        </p:txBody>
      </p:sp>
      <p:sp>
        <p:nvSpPr>
          <p:cNvPr id="3" name="Content Placeholder 2"/>
          <p:cNvSpPr>
            <a:spLocks noGrp="1"/>
          </p:cNvSpPr>
          <p:nvPr>
            <p:ph idx="1"/>
          </p:nvPr>
        </p:nvSpPr>
        <p:spPr/>
        <p:txBody>
          <a:bodyPr>
            <a:normAutofit/>
          </a:bodyPr>
          <a:lstStyle/>
          <a:p>
            <a:pPr algn="just"/>
            <a:r>
              <a:rPr lang="en-US" sz="3000" dirty="0" smtClean="0">
                <a:latin typeface="Times New Roman" panose="02020603050405020304" pitchFamily="18" charset="0"/>
                <a:cs typeface="Times New Roman" panose="02020603050405020304" pitchFamily="18" charset="0"/>
              </a:rPr>
              <a:t>File </a:t>
            </a:r>
            <a:r>
              <a:rPr lang="en-US" sz="3000" dirty="0">
                <a:latin typeface="Times New Roman" panose="02020603050405020304" pitchFamily="18" charset="0"/>
                <a:cs typeface="Times New Roman" panose="02020603050405020304" pitchFamily="18" charset="0"/>
              </a:rPr>
              <a:t>requests follow a standard work flow. A read request is simple; the client sends a request to the master server to find out where the client can find a particular file on the system. The server responds with the location for the primary replica of the respective chunk. The primary replica holds a lease from the master server for the chunk in question</a:t>
            </a:r>
          </a:p>
          <a:p>
            <a:pPr algn="just"/>
            <a:endParaRPr lang="en-US" sz="3000" dirty="0">
              <a:latin typeface="Times New Roman" panose="02020603050405020304" pitchFamily="18" charset="0"/>
              <a:cs typeface="Times New Roman" panose="02020603050405020304" pitchFamily="18" charset="0"/>
            </a:endParaRPr>
          </a:p>
          <a:p>
            <a:pPr algn="just"/>
            <a:endParaRPr lang="en-US" sz="3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307170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google file system differ from the Hadoop file system</a:t>
            </a:r>
            <a:endParaRPr lang="en-US" dirty="0"/>
          </a:p>
        </p:txBody>
      </p:sp>
      <p:sp>
        <p:nvSpPr>
          <p:cNvPr id="3" name="Content Placeholder 2"/>
          <p:cNvSpPr>
            <a:spLocks noGrp="1"/>
          </p:cNvSpPr>
          <p:nvPr>
            <p:ph idx="1"/>
          </p:nvPr>
        </p:nvSpPr>
        <p:spPr/>
        <p:txBody>
          <a:bodyPr>
            <a:normAutofit/>
          </a:bodyPr>
          <a:lstStyle/>
          <a:p>
            <a:pPr algn="just"/>
            <a:r>
              <a:rPr lang="en-US" sz="3000" dirty="0"/>
              <a:t>The google is using its own </a:t>
            </a:r>
            <a:r>
              <a:rPr lang="en-US" sz="3000" dirty="0" smtClean="0"/>
              <a:t>File system </a:t>
            </a:r>
            <a:r>
              <a:rPr lang="en-US" sz="3000" dirty="0"/>
              <a:t>that is GFS. The HDFS is inspired from the </a:t>
            </a:r>
            <a:r>
              <a:rPr lang="en-US" sz="3000" dirty="0" smtClean="0"/>
              <a:t>GFS. Both </a:t>
            </a:r>
            <a:r>
              <a:rPr lang="en-US" sz="3000" dirty="0"/>
              <a:t>the file systems are using the master slave </a:t>
            </a:r>
            <a:r>
              <a:rPr lang="en-US" sz="3000" dirty="0" smtClean="0"/>
              <a:t>architecture. The </a:t>
            </a:r>
            <a:r>
              <a:rPr lang="en-US" sz="3000" dirty="0"/>
              <a:t>GFS works on the Linux platform on the other hand </a:t>
            </a:r>
            <a:r>
              <a:rPr lang="en-US" sz="3000" dirty="0" smtClean="0"/>
              <a:t>the HDFS </a:t>
            </a:r>
            <a:r>
              <a:rPr lang="en-US" sz="3000" dirty="0"/>
              <a:t>works on the cross platforms. GFS has two </a:t>
            </a:r>
            <a:r>
              <a:rPr lang="en-US" sz="3000" dirty="0" smtClean="0"/>
              <a:t>servers master </a:t>
            </a:r>
            <a:r>
              <a:rPr lang="en-US" sz="3000" dirty="0"/>
              <a:t>node and chunk servers and the HDFS has </a:t>
            </a:r>
            <a:r>
              <a:rPr lang="en-US" sz="3000" dirty="0" smtClean="0"/>
              <a:t>name node </a:t>
            </a:r>
            <a:r>
              <a:rPr lang="en-US" sz="3000" dirty="0"/>
              <a:t>and data node servers.</a:t>
            </a:r>
          </a:p>
          <a:p>
            <a:pPr algn="just"/>
            <a:endParaRPr lang="en-US" sz="3000" dirty="0"/>
          </a:p>
          <a:p>
            <a:pPr algn="just"/>
            <a:endParaRPr lang="en-US" sz="3000" dirty="0"/>
          </a:p>
        </p:txBody>
      </p:sp>
    </p:spTree>
    <p:extLst>
      <p:ext uri="{BB962C8B-B14F-4D97-AF65-F5344CB8AC3E}">
        <p14:creationId xmlns:p14="http://schemas.microsoft.com/office/powerpoint/2010/main" val="5379304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fontAlgn="base"/>
            <a:r>
              <a:rPr lang="en-US" dirty="0"/>
              <a:t>Namespace management and locking.</a:t>
            </a:r>
          </a:p>
          <a:p>
            <a:pPr fontAlgn="base"/>
            <a:r>
              <a:rPr lang="en-US" dirty="0"/>
              <a:t>Fault tolerance.</a:t>
            </a:r>
          </a:p>
          <a:p>
            <a:pPr fontAlgn="base"/>
            <a:r>
              <a:rPr lang="en-US" dirty="0"/>
              <a:t>Reduced client and master interaction because of large chunk server size.</a:t>
            </a:r>
          </a:p>
          <a:p>
            <a:pPr fontAlgn="base"/>
            <a:r>
              <a:rPr lang="en-US" dirty="0"/>
              <a:t>High availability.</a:t>
            </a:r>
          </a:p>
          <a:p>
            <a:pPr fontAlgn="base"/>
            <a:r>
              <a:rPr lang="en-US" dirty="0"/>
              <a:t>Critical data replication.</a:t>
            </a:r>
          </a:p>
          <a:p>
            <a:pPr fontAlgn="base"/>
            <a:r>
              <a:rPr lang="en-US" dirty="0"/>
              <a:t>Automatic and efficient data recovery.</a:t>
            </a:r>
          </a:p>
          <a:p>
            <a:pPr fontAlgn="base"/>
            <a:r>
              <a:rPr lang="en-US" dirty="0"/>
              <a:t>High aggregate throughput.</a:t>
            </a:r>
          </a:p>
          <a:p>
            <a:endParaRPr lang="en-US" dirty="0"/>
          </a:p>
        </p:txBody>
      </p:sp>
      <p:sp>
        <p:nvSpPr>
          <p:cNvPr id="4" name="Title 1"/>
          <p:cNvSpPr>
            <a:spLocks noGrp="1"/>
          </p:cNvSpPr>
          <p:nvPr>
            <p:ph type="title"/>
          </p:nvPr>
        </p:nvSpPr>
        <p:spPr>
          <a:xfrm>
            <a:off x="1024128" y="585216"/>
            <a:ext cx="9720072" cy="1499616"/>
          </a:xfrm>
        </p:spPr>
        <p:txBody>
          <a:bodyPr>
            <a:normAutofit/>
          </a:bodyPr>
          <a:lstStyle/>
          <a:p>
            <a:pPr fontAlgn="base"/>
            <a:r>
              <a:rPr lang="en-US" b="1" dirty="0"/>
              <a:t>Features of GFS</a:t>
            </a:r>
          </a:p>
        </p:txBody>
      </p:sp>
    </p:spTree>
    <p:extLst>
      <p:ext uri="{BB962C8B-B14F-4D97-AF65-F5344CB8AC3E}">
        <p14:creationId xmlns:p14="http://schemas.microsoft.com/office/powerpoint/2010/main" val="39356011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Advantages of GFS</a:t>
            </a:r>
            <a:br>
              <a:rPr lang="en-US" b="1" dirty="0"/>
            </a:br>
            <a:endParaRPr lang="en-US" dirty="0"/>
          </a:p>
        </p:txBody>
      </p:sp>
      <p:sp>
        <p:nvSpPr>
          <p:cNvPr id="3" name="Content Placeholder 2"/>
          <p:cNvSpPr>
            <a:spLocks noGrp="1"/>
          </p:cNvSpPr>
          <p:nvPr>
            <p:ph idx="1"/>
          </p:nvPr>
        </p:nvSpPr>
        <p:spPr/>
        <p:txBody>
          <a:bodyPr/>
          <a:lstStyle/>
          <a:p>
            <a:pPr fontAlgn="base"/>
            <a:r>
              <a:rPr lang="en-US" dirty="0"/>
              <a:t>High accessibility Data is still accessible even if a few nodes fail. (replication) Component failures are more common than not, as the saying goes.</a:t>
            </a:r>
          </a:p>
          <a:p>
            <a:pPr fontAlgn="base"/>
            <a:r>
              <a:rPr lang="en-US" dirty="0"/>
              <a:t>Excessive throughput. many nodes operating concurrently.</a:t>
            </a:r>
          </a:p>
          <a:p>
            <a:pPr fontAlgn="base"/>
            <a:r>
              <a:rPr lang="en-US" dirty="0"/>
              <a:t>Dependable storing. Data that has been corrupted can be found and duplicated.</a:t>
            </a:r>
          </a:p>
          <a:p>
            <a:endParaRPr lang="en-US" dirty="0"/>
          </a:p>
        </p:txBody>
      </p:sp>
    </p:spTree>
    <p:extLst>
      <p:ext uri="{BB962C8B-B14F-4D97-AF65-F5344CB8AC3E}">
        <p14:creationId xmlns:p14="http://schemas.microsoft.com/office/powerpoint/2010/main" val="33706351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Disadvantages of GFS</a:t>
            </a:r>
            <a:br>
              <a:rPr lang="en-US" b="1" dirty="0"/>
            </a:br>
            <a:endParaRPr lang="en-US" dirty="0"/>
          </a:p>
        </p:txBody>
      </p:sp>
      <p:sp>
        <p:nvSpPr>
          <p:cNvPr id="3" name="Content Placeholder 2"/>
          <p:cNvSpPr>
            <a:spLocks noGrp="1"/>
          </p:cNvSpPr>
          <p:nvPr>
            <p:ph idx="1"/>
          </p:nvPr>
        </p:nvSpPr>
        <p:spPr/>
        <p:txBody>
          <a:bodyPr/>
          <a:lstStyle/>
          <a:p>
            <a:pPr fontAlgn="base"/>
            <a:r>
              <a:rPr lang="en-US" dirty="0"/>
              <a:t>Not the best fit for small files.</a:t>
            </a:r>
          </a:p>
          <a:p>
            <a:pPr fontAlgn="base"/>
            <a:r>
              <a:rPr lang="en-US" dirty="0"/>
              <a:t>Master may act as a bottleneck.</a:t>
            </a:r>
          </a:p>
          <a:p>
            <a:pPr fontAlgn="base"/>
            <a:r>
              <a:rPr lang="en-US" dirty="0"/>
              <a:t>unable to type at random.</a:t>
            </a:r>
          </a:p>
          <a:p>
            <a:pPr fontAlgn="base"/>
            <a:r>
              <a:rPr lang="en-US" dirty="0"/>
              <a:t>Suitable for procedures or data that are written once and only read (appended) later.</a:t>
            </a:r>
          </a:p>
          <a:p>
            <a:endParaRPr lang="en-US" dirty="0"/>
          </a:p>
        </p:txBody>
      </p:sp>
    </p:spTree>
    <p:extLst>
      <p:ext uri="{BB962C8B-B14F-4D97-AF65-F5344CB8AC3E}">
        <p14:creationId xmlns:p14="http://schemas.microsoft.com/office/powerpoint/2010/main" val="23359866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Google FILE SYSTEM (GFS)</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
            </a:pPr>
            <a:r>
              <a:rPr lang="en-US" dirty="0" smtClean="0"/>
              <a:t>GFS is scalable distributed file system </a:t>
            </a:r>
          </a:p>
          <a:p>
            <a:pPr>
              <a:buFont typeface="Wingdings" panose="05000000000000000000" pitchFamily="2" charset="2"/>
              <a:buChar char="§"/>
            </a:pPr>
            <a:r>
              <a:rPr lang="en-US" dirty="0" smtClean="0"/>
              <a:t>Used for larger distributed data intensive application</a:t>
            </a:r>
          </a:p>
          <a:p>
            <a:pPr>
              <a:buFont typeface="Wingdings" panose="05000000000000000000" pitchFamily="2" charset="2"/>
              <a:buChar char="§"/>
            </a:pPr>
            <a:r>
              <a:rPr lang="en-US" dirty="0" smtClean="0"/>
              <a:t>GFS provides fault tolerance</a:t>
            </a:r>
          </a:p>
          <a:p>
            <a:pPr>
              <a:buFont typeface="Wingdings" panose="05000000000000000000" pitchFamily="2" charset="2"/>
              <a:buChar char="§"/>
            </a:pPr>
            <a:r>
              <a:rPr lang="en-US" dirty="0" smtClean="0"/>
              <a:t>Runs on inexpensive hardware</a:t>
            </a:r>
          </a:p>
          <a:p>
            <a:pPr>
              <a:buFont typeface="Wingdings" panose="05000000000000000000" pitchFamily="2" charset="2"/>
              <a:buChar char="§"/>
            </a:pPr>
            <a:r>
              <a:rPr lang="en-US" dirty="0" smtClean="0"/>
              <a:t>Deliver high performance to larger number of clients </a:t>
            </a:r>
          </a:p>
          <a:p>
            <a:pPr>
              <a:buFont typeface="Wingdings" panose="05000000000000000000" pitchFamily="2" charset="2"/>
              <a:buChar char="§"/>
            </a:pPr>
            <a:r>
              <a:rPr lang="en-US" dirty="0" smtClean="0"/>
              <a:t>Files are organized hierarchically in directories and identified by path name</a:t>
            </a:r>
          </a:p>
          <a:p>
            <a:pPr>
              <a:buFont typeface="Wingdings" panose="05000000000000000000" pitchFamily="2" charset="2"/>
              <a:buChar char="§"/>
            </a:pPr>
            <a:r>
              <a:rPr lang="en-US" dirty="0" smtClean="0"/>
              <a:t>Supports usual operations such as create delete open close read write files.</a:t>
            </a:r>
          </a:p>
          <a:p>
            <a:pPr>
              <a:buFont typeface="Wingdings" panose="05000000000000000000" pitchFamily="2" charset="2"/>
              <a:buChar char="§"/>
            </a:pPr>
            <a:endParaRPr lang="en-US" dirty="0" smtClean="0"/>
          </a:p>
          <a:p>
            <a:pPr>
              <a:buFont typeface="Wingdings" panose="05000000000000000000" pitchFamily="2" charset="2"/>
              <a:buChar char="§"/>
            </a:pPr>
            <a:endParaRPr lang="en-US" dirty="0"/>
          </a:p>
        </p:txBody>
      </p:sp>
    </p:spTree>
    <p:extLst>
      <p:ext uri="{BB962C8B-B14F-4D97-AF65-F5344CB8AC3E}">
        <p14:creationId xmlns:p14="http://schemas.microsoft.com/office/powerpoint/2010/main" val="16804971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Two operations are performed</a:t>
            </a:r>
            <a:endParaRPr lang="en-US" dirty="0"/>
          </a:p>
        </p:txBody>
      </p:sp>
      <p:sp>
        <p:nvSpPr>
          <p:cNvPr id="3" name="Content Placeholder 2"/>
          <p:cNvSpPr>
            <a:spLocks noGrp="1"/>
          </p:cNvSpPr>
          <p:nvPr>
            <p:ph idx="1"/>
          </p:nvPr>
        </p:nvSpPr>
        <p:spPr>
          <a:xfrm>
            <a:off x="158613" y="1695157"/>
            <a:ext cx="11451101" cy="5015132"/>
          </a:xfrm>
        </p:spPr>
        <p:txBody>
          <a:bodyPr>
            <a:noAutofit/>
          </a:bodyPr>
          <a:lstStyle/>
          <a:p>
            <a:pPr algn="just"/>
            <a:r>
              <a:rPr lang="en-US" sz="2600" dirty="0" smtClean="0">
                <a:solidFill>
                  <a:srgbClr val="FF0000"/>
                </a:solidFill>
              </a:rPr>
              <a:t>Snapshot operation: </a:t>
            </a:r>
            <a:r>
              <a:rPr lang="en-US" sz="2600" dirty="0" smtClean="0"/>
              <a:t>create copy of file or a directory at very low cost</a:t>
            </a:r>
          </a:p>
          <a:p>
            <a:pPr algn="just"/>
            <a:r>
              <a:rPr lang="en-US" sz="2600" dirty="0" smtClean="0">
                <a:solidFill>
                  <a:srgbClr val="FF0000"/>
                </a:solidFill>
              </a:rPr>
              <a:t>Record operation: </a:t>
            </a:r>
            <a:r>
              <a:rPr lang="en-US" sz="2600" dirty="0" smtClean="0"/>
              <a:t>it will allows multiple clients to append data to the same file on currently. </a:t>
            </a:r>
          </a:p>
          <a:p>
            <a:pPr algn="just" fontAlgn="base"/>
            <a:r>
              <a:rPr lang="en-US" sz="2600" dirty="0"/>
              <a:t>The Google File System reduced hardware flaws while gains of commercially available servers.</a:t>
            </a:r>
          </a:p>
          <a:p>
            <a:pPr algn="just" fontAlgn="base"/>
            <a:r>
              <a:rPr lang="en-US" sz="2600" dirty="0" err="1"/>
              <a:t>GoogleFS</a:t>
            </a:r>
            <a:r>
              <a:rPr lang="en-US" sz="2600" dirty="0"/>
              <a:t> is another name for GFS. It manages two types of data namely File metadata and File Data.</a:t>
            </a:r>
          </a:p>
          <a:p>
            <a:pPr algn="just" fontAlgn="base"/>
            <a:r>
              <a:rPr lang="en-US" sz="2600" dirty="0"/>
              <a:t>The GFS node cluster consists of a single master and several chunk servers that various client systems regularly access. On local discs, chunk servers keep data in the form of Linux files. Large (64 MB) pieces of the stored data are split up and replicated at least three times around the network. Reduced network overhead results from the greater chunk size.</a:t>
            </a:r>
          </a:p>
          <a:p>
            <a:pPr algn="just"/>
            <a:endParaRPr lang="en-US" sz="2600" dirty="0"/>
          </a:p>
        </p:txBody>
      </p:sp>
    </p:spTree>
    <p:extLst>
      <p:ext uri="{BB962C8B-B14F-4D97-AF65-F5344CB8AC3E}">
        <p14:creationId xmlns:p14="http://schemas.microsoft.com/office/powerpoint/2010/main" val="28844456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5993" y="346065"/>
            <a:ext cx="9720072" cy="1499616"/>
          </a:xfrm>
        </p:spPr>
        <p:txBody>
          <a:bodyPr/>
          <a:lstStyle/>
          <a:p>
            <a:pPr algn="ctr"/>
            <a:r>
              <a:rPr lang="en-US" dirty="0" smtClean="0">
                <a:solidFill>
                  <a:srgbClr val="FF0000"/>
                </a:solidFill>
              </a:rPr>
              <a:t>GFS Architecture neat sketch</a:t>
            </a:r>
            <a:endParaRPr lang="en-US" dirty="0">
              <a:solidFill>
                <a:srgbClr val="FF0000"/>
              </a:solidFill>
            </a:endParaRPr>
          </a:p>
        </p:txBody>
      </p:sp>
      <p:pic>
        <p:nvPicPr>
          <p:cNvPr id="1026" name="Picture 2" descr="https://2.bp.blogspot.com/-C7Qcn2akF7E/U0zVjII34hI/AAAAAAAAAQY/7Cvy2OX9m9s/s1600/GFS+architectur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543" y="2084832"/>
            <a:ext cx="11816860" cy="46676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51776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5993" y="346065"/>
            <a:ext cx="9720072" cy="1499616"/>
          </a:xfrm>
        </p:spPr>
        <p:txBody>
          <a:bodyPr/>
          <a:lstStyle/>
          <a:p>
            <a:pPr algn="ctr"/>
            <a:r>
              <a:rPr lang="en-US" dirty="0" smtClean="0">
                <a:solidFill>
                  <a:srgbClr val="FF0000"/>
                </a:solidFill>
              </a:rPr>
              <a:t>GFS Architecture neat sketch</a:t>
            </a:r>
            <a:endParaRPr lang="en-US" dirty="0">
              <a:solidFill>
                <a:srgbClr val="FF0000"/>
              </a:solidFill>
            </a:endParaRPr>
          </a:p>
        </p:txBody>
      </p:sp>
      <p:pic>
        <p:nvPicPr>
          <p:cNvPr id="3" name="Picture 2"/>
          <p:cNvPicPr>
            <a:picLocks noChangeAspect="1"/>
          </p:cNvPicPr>
          <p:nvPr/>
        </p:nvPicPr>
        <p:blipFill>
          <a:blip r:embed="rId2"/>
          <a:stretch>
            <a:fillRect/>
          </a:stretch>
        </p:blipFill>
        <p:spPr>
          <a:xfrm>
            <a:off x="701040" y="1381760"/>
            <a:ext cx="11023599" cy="5476240"/>
          </a:xfrm>
          <a:prstGeom prst="rect">
            <a:avLst/>
          </a:prstGeom>
        </p:spPr>
      </p:pic>
    </p:spTree>
    <p:extLst>
      <p:ext uri="{BB962C8B-B14F-4D97-AF65-F5344CB8AC3E}">
        <p14:creationId xmlns:p14="http://schemas.microsoft.com/office/powerpoint/2010/main" val="13312146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rgbClr val="FF0000"/>
                </a:solidFill>
              </a:rPr>
              <a:t>GFS Architecture neat sketch</a:t>
            </a:r>
            <a:endParaRPr lang="en-US" dirty="0"/>
          </a:p>
        </p:txBody>
      </p:sp>
      <p:sp>
        <p:nvSpPr>
          <p:cNvPr id="3" name="Content Placeholder 2"/>
          <p:cNvSpPr>
            <a:spLocks noGrp="1"/>
          </p:cNvSpPr>
          <p:nvPr>
            <p:ph idx="1"/>
          </p:nvPr>
        </p:nvSpPr>
        <p:spPr/>
        <p:txBody>
          <a:bodyPr>
            <a:normAutofit/>
          </a:bodyPr>
          <a:lstStyle/>
          <a:p>
            <a:pPr algn="just"/>
            <a:r>
              <a:rPr lang="en-US" sz="2800" dirty="0"/>
              <a:t>GFS is clusters of computers. A cluster is simply a network of computers. Each cluster might contain hundreds or even thousands of machines. In each GFS clusters there are three main entities:</a:t>
            </a:r>
          </a:p>
          <a:p>
            <a:pPr algn="just"/>
            <a:endParaRPr lang="en-US" sz="2800" dirty="0"/>
          </a:p>
          <a:p>
            <a:pPr algn="just"/>
            <a:r>
              <a:rPr lang="en-US" sz="2800" dirty="0"/>
              <a:t>1.      Clients</a:t>
            </a:r>
          </a:p>
          <a:p>
            <a:pPr algn="just"/>
            <a:r>
              <a:rPr lang="en-US" sz="2800" dirty="0"/>
              <a:t>2.      Master servers</a:t>
            </a:r>
          </a:p>
          <a:p>
            <a:pPr algn="just"/>
            <a:r>
              <a:rPr lang="en-US" sz="2800" dirty="0"/>
              <a:t>3.      Chunk servers.</a:t>
            </a:r>
          </a:p>
        </p:txBody>
      </p:sp>
    </p:spTree>
    <p:extLst>
      <p:ext uri="{BB962C8B-B14F-4D97-AF65-F5344CB8AC3E}">
        <p14:creationId xmlns:p14="http://schemas.microsoft.com/office/powerpoint/2010/main" val="22097281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28468" y="239151"/>
            <a:ext cx="11057206" cy="4867421"/>
          </a:xfrm>
        </p:spPr>
        <p:txBody>
          <a:bodyPr>
            <a:noAutofit/>
          </a:bodyPr>
          <a:lstStyle/>
          <a:p>
            <a:pPr algn="just"/>
            <a:r>
              <a:rPr lang="en-US" sz="2800" dirty="0">
                <a:solidFill>
                  <a:srgbClr val="FF0000"/>
                </a:solidFill>
              </a:rPr>
              <a:t>Client</a:t>
            </a:r>
            <a:r>
              <a:rPr lang="en-US" sz="2800" dirty="0"/>
              <a:t> can be other computers or computer applications and make a file request. Requests can range from retrieving and manipulating existing files to creating new files on the system. Clients can be thought as customers of the GFS</a:t>
            </a:r>
            <a:r>
              <a:rPr lang="en-US" sz="2800" dirty="0" smtClean="0"/>
              <a:t>.</a:t>
            </a:r>
          </a:p>
          <a:p>
            <a:pPr algn="just"/>
            <a:r>
              <a:rPr lang="en-US" sz="2800" dirty="0">
                <a:solidFill>
                  <a:srgbClr val="FF0000"/>
                </a:solidFill>
              </a:rPr>
              <a:t>Master Server </a:t>
            </a:r>
            <a:r>
              <a:rPr lang="en-US" sz="2800" dirty="0"/>
              <a:t>is the coordinator for the cluster. Its task include:-</a:t>
            </a:r>
          </a:p>
          <a:p>
            <a:pPr algn="just"/>
            <a:endParaRPr lang="en-US" sz="2800" dirty="0"/>
          </a:p>
          <a:p>
            <a:pPr algn="just"/>
            <a:r>
              <a:rPr lang="en-US" sz="2800" dirty="0"/>
              <a:t>1.       Maintaining an operation log, that keeps track of the activities of the cluster. The operation log helps keep service interruptions to a minimum if the master server crashes, a replacement server that has monitored the operation log can take its place.</a:t>
            </a:r>
          </a:p>
          <a:p>
            <a:pPr algn="just"/>
            <a:endParaRPr lang="en-US" sz="2800" dirty="0"/>
          </a:p>
          <a:p>
            <a:pPr algn="just"/>
            <a:r>
              <a:rPr lang="en-US" sz="2800" dirty="0"/>
              <a:t>2.      The master server also keeps track of metadata, which is the information that describes chunks. The metadata tells the master server to which files the chunks belong and where they fit within the overall </a:t>
            </a:r>
            <a:r>
              <a:rPr lang="en-US" sz="2800" dirty="0" smtClean="0"/>
              <a:t>file</a:t>
            </a:r>
            <a:r>
              <a:rPr lang="en-US" sz="2800" dirty="0"/>
              <a:t>.</a:t>
            </a:r>
          </a:p>
        </p:txBody>
      </p:sp>
    </p:spTree>
    <p:extLst>
      <p:ext uri="{BB962C8B-B14F-4D97-AF65-F5344CB8AC3E}">
        <p14:creationId xmlns:p14="http://schemas.microsoft.com/office/powerpoint/2010/main" val="21797823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24128" y="675249"/>
            <a:ext cx="9720073" cy="5634111"/>
          </a:xfrm>
        </p:spPr>
        <p:txBody>
          <a:bodyPr>
            <a:normAutofit/>
          </a:bodyPr>
          <a:lstStyle/>
          <a:p>
            <a:pPr algn="just"/>
            <a:r>
              <a:rPr lang="en-US" sz="3000" dirty="0">
                <a:solidFill>
                  <a:srgbClr val="FF0000"/>
                </a:solidFill>
              </a:rPr>
              <a:t>Chunk Servers </a:t>
            </a:r>
            <a:r>
              <a:rPr lang="en-US" sz="3000" dirty="0"/>
              <a:t>are the workhorses of the GFS. They store 64-MB file chunks. The chunk servers don't send chunks to the master server. Instead, they send requested chunks directly to the client. The GFS copies every chunk multiple times and stores it on different chunk servers. Each copy is called a replica. By default, the GFS makes three replicas per chunk, but users can change the setting and make more or fewer replicas if desired.</a:t>
            </a:r>
          </a:p>
          <a:p>
            <a:pPr algn="just"/>
            <a:endParaRPr lang="en-US" sz="3000" dirty="0"/>
          </a:p>
        </p:txBody>
      </p:sp>
    </p:spTree>
    <p:extLst>
      <p:ext uri="{BB962C8B-B14F-4D97-AF65-F5344CB8AC3E}">
        <p14:creationId xmlns:p14="http://schemas.microsoft.com/office/powerpoint/2010/main" val="5811721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a:solidFill>
                  <a:srgbClr val="FF0000"/>
                </a:solidFill>
              </a:rPr>
              <a:t>Management done to overloading single master in Google File System</a:t>
            </a:r>
            <a:br>
              <a:rPr lang="en-US" dirty="0">
                <a:solidFill>
                  <a:srgbClr val="FF0000"/>
                </a:solidFill>
              </a:rPr>
            </a:br>
            <a:endParaRPr lang="en-US" dirty="0">
              <a:solidFill>
                <a:srgbClr val="FF0000"/>
              </a:solidFill>
            </a:endParaRPr>
          </a:p>
        </p:txBody>
      </p:sp>
      <p:sp>
        <p:nvSpPr>
          <p:cNvPr id="3" name="Content Placeholder 2"/>
          <p:cNvSpPr>
            <a:spLocks noGrp="1"/>
          </p:cNvSpPr>
          <p:nvPr>
            <p:ph idx="1"/>
          </p:nvPr>
        </p:nvSpPr>
        <p:spPr/>
        <p:txBody>
          <a:bodyPr>
            <a:normAutofit/>
          </a:bodyPr>
          <a:lstStyle/>
          <a:p>
            <a:pPr algn="just"/>
            <a:r>
              <a:rPr lang="en-US" sz="3000" dirty="0" smtClean="0"/>
              <a:t>Having </a:t>
            </a:r>
            <a:r>
              <a:rPr lang="en-US" sz="3000" dirty="0"/>
              <a:t>a single master enables the master to make sophisticated chunk placement and replication decisions using global knowledge. However, the involvement of master in reads and writes must be minimized so that it does not become a bottleneck. Clients never read and write file data through the master. Instead, a client asks the master which chunk servers it should contact. It caches this information for a limited time and interacts with the chunk servers directly for many subsequent operations.</a:t>
            </a:r>
          </a:p>
          <a:p>
            <a:pPr algn="just"/>
            <a:endParaRPr lang="en-US" sz="3000" dirty="0"/>
          </a:p>
        </p:txBody>
      </p:sp>
    </p:spTree>
    <p:extLst>
      <p:ext uri="{BB962C8B-B14F-4D97-AF65-F5344CB8AC3E}">
        <p14:creationId xmlns:p14="http://schemas.microsoft.com/office/powerpoint/2010/main" val="328160050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45</TotalTime>
  <Words>880</Words>
  <Application>Microsoft Office PowerPoint</Application>
  <PresentationFormat>Widescreen</PresentationFormat>
  <Paragraphs>54</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Times New Roman</vt:lpstr>
      <vt:lpstr>Tw Cen MT</vt:lpstr>
      <vt:lpstr>Tw Cen MT Condensed</vt:lpstr>
      <vt:lpstr>Wingdings</vt:lpstr>
      <vt:lpstr>Wingdings 3</vt:lpstr>
      <vt:lpstr>Integral</vt:lpstr>
      <vt:lpstr>Google File System</vt:lpstr>
      <vt:lpstr>Google FILE SYSTEM (GFS)</vt:lpstr>
      <vt:lpstr>Two operations are performed</vt:lpstr>
      <vt:lpstr>GFS Architecture neat sketch</vt:lpstr>
      <vt:lpstr>GFS Architecture neat sketch</vt:lpstr>
      <vt:lpstr>GFS Architecture neat sketch</vt:lpstr>
      <vt:lpstr>PowerPoint Presentation</vt:lpstr>
      <vt:lpstr>PowerPoint Presentation</vt:lpstr>
      <vt:lpstr>Management done to overloading single master in Google File System </vt:lpstr>
      <vt:lpstr>General scenario of client request handling by GFS </vt:lpstr>
      <vt:lpstr>How google file system differ from the Hadoop file system</vt:lpstr>
      <vt:lpstr>Features of GFS</vt:lpstr>
      <vt:lpstr>Advantages of GFS </vt:lpstr>
      <vt:lpstr>Disadvantages of GFS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Google File System</dc:title>
  <dc:creator>Dr Salahuddin Shaikh</dc:creator>
  <cp:lastModifiedBy>Dr. Salahuddin Shaikh</cp:lastModifiedBy>
  <cp:revision>6</cp:revision>
  <dcterms:created xsi:type="dcterms:W3CDTF">2023-03-30T04:41:36Z</dcterms:created>
  <dcterms:modified xsi:type="dcterms:W3CDTF">2024-02-26T11:53:25Z</dcterms:modified>
</cp:coreProperties>
</file>